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260" r:id="rId5"/>
    <p:sldId id="289" r:id="rId6"/>
    <p:sldId id="288" r:id="rId7"/>
    <p:sldId id="283" r:id="rId8"/>
    <p:sldId id="296" r:id="rId9"/>
    <p:sldId id="261" r:id="rId10"/>
    <p:sldId id="291" r:id="rId11"/>
    <p:sldId id="317" r:id="rId12"/>
    <p:sldId id="293" r:id="rId13"/>
    <p:sldId id="297" r:id="rId14"/>
    <p:sldId id="286" r:id="rId15"/>
    <p:sldId id="318" r:id="rId16"/>
    <p:sldId id="299" r:id="rId17"/>
    <p:sldId id="319" r:id="rId18"/>
    <p:sldId id="321" r:id="rId19"/>
    <p:sldId id="295" r:id="rId20"/>
    <p:sldId id="285" r:id="rId21"/>
    <p:sldId id="320" r:id="rId22"/>
    <p:sldId id="276" r:id="rId23"/>
    <p:sldId id="322" r:id="rId24"/>
    <p:sldId id="324" r:id="rId25"/>
    <p:sldId id="298" r:id="rId26"/>
    <p:sldId id="323" r:id="rId27"/>
    <p:sldId id="271" r:id="rId28"/>
    <p:sldId id="325" r:id="rId29"/>
    <p:sldId id="280" r:id="rId30"/>
    <p:sldId id="326" r:id="rId31"/>
    <p:sldId id="264" r:id="rId32"/>
    <p:sldId id="284" r:id="rId33"/>
    <p:sldId id="290" r:id="rId34"/>
    <p:sldId id="327" r:id="rId35"/>
    <p:sldId id="328" r:id="rId36"/>
    <p:sldId id="310" r:id="rId37"/>
  </p:sldIdLst>
  <p:sldSz cx="9144000" cy="6858000" type="screen4x3"/>
  <p:notesSz cx="7099300" cy="9385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4BB46E-C58D-79EB-8A91-AF02A353D872}" name="Jennifer Bundy" initials="JB" userId="S::jennifer.bundy@ccmapd.com::b4aa85ae-52d6-4a0f-8dc1-36aaad16868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C2B1"/>
    <a:srgbClr val="194F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DEF030-2077-427A-9DD6-3254D0CE2F4D}" v="5" dt="2024-02-20T22:14:19.6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3429DE-ED70-49F3-910E-A6D8F5DB32FB}" type="doc">
      <dgm:prSet loTypeId="urn:microsoft.com/office/officeart/2005/8/layout/list1" loCatId="list" qsTypeId="urn:microsoft.com/office/officeart/2005/8/quickstyle/3d3" qsCatId="3D" csTypeId="urn:microsoft.com/office/officeart/2005/8/colors/accent1_2" csCatId="accent1" phldr="1"/>
      <dgm:spPr/>
      <dgm:t>
        <a:bodyPr/>
        <a:lstStyle/>
        <a:p>
          <a:endParaRPr lang="en-US"/>
        </a:p>
      </dgm:t>
    </dgm:pt>
    <dgm:pt modelId="{B7AC022F-A70F-4D39-968C-61653043440D}">
      <dgm:prSet phldrT="[Text]"/>
      <dgm:spPr/>
      <dgm:t>
        <a:bodyPr/>
        <a:lstStyle/>
        <a:p>
          <a:pPr>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Quality Work Plan</a:t>
          </a:r>
          <a:endParaRPr lang="en-US" dirty="0"/>
        </a:p>
      </dgm:t>
    </dgm:pt>
    <dgm:pt modelId="{ADE26A42-4B79-4A32-8CF7-AF672DB79BFE}" type="parTrans" cxnId="{D4AE4034-13B2-48A3-80E5-6EE6181A760E}">
      <dgm:prSet/>
      <dgm:spPr/>
      <dgm:t>
        <a:bodyPr/>
        <a:lstStyle/>
        <a:p>
          <a:endParaRPr lang="en-US"/>
        </a:p>
      </dgm:t>
    </dgm:pt>
    <dgm:pt modelId="{3A7093D6-717A-4329-A36F-9E9849F360CC}" type="sibTrans" cxnId="{D4AE4034-13B2-48A3-80E5-6EE6181A760E}">
      <dgm:prSet/>
      <dgm:spPr/>
      <dgm:t>
        <a:bodyPr/>
        <a:lstStyle/>
        <a:p>
          <a:endParaRPr lang="en-US"/>
        </a:p>
      </dgm:t>
    </dgm:pt>
    <dgm:pt modelId="{F872B87B-8A91-4FA8-B7C4-8EB082E59CBA}">
      <dgm:prSet phldrT="[Text]"/>
      <dgm:spPr/>
      <dgm:t>
        <a:bodyPr/>
        <a:lstStyle/>
        <a:p>
          <a:pPr>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Annual Quality Assessment</a:t>
          </a:r>
          <a:endParaRPr lang="en-US" dirty="0"/>
        </a:p>
      </dgm:t>
    </dgm:pt>
    <dgm:pt modelId="{1AD68833-721E-49A4-AEF6-A361A1EC755B}" type="parTrans" cxnId="{F58F2723-9467-4CBB-99B9-699A1B0F3CC7}">
      <dgm:prSet/>
      <dgm:spPr/>
      <dgm:t>
        <a:bodyPr/>
        <a:lstStyle/>
        <a:p>
          <a:endParaRPr lang="en-US"/>
        </a:p>
      </dgm:t>
    </dgm:pt>
    <dgm:pt modelId="{2AC820D3-2BFD-4FDB-AE45-8CB7C6B4337D}" type="sibTrans" cxnId="{F58F2723-9467-4CBB-99B9-699A1B0F3CC7}">
      <dgm:prSet/>
      <dgm:spPr/>
      <dgm:t>
        <a:bodyPr/>
        <a:lstStyle/>
        <a:p>
          <a:endParaRPr lang="en-US"/>
        </a:p>
      </dgm:t>
    </dgm:pt>
    <dgm:pt modelId="{41C64A79-7D9D-471C-BACE-63702AA3B9CA}">
      <dgm:prSet phldrT="[Text]"/>
      <dgm:spPr/>
      <dgm:t>
        <a:bodyPr/>
        <a:lstStyle/>
        <a:p>
          <a:pPr>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Model of Care Review and Monitoring Summary Annual </a:t>
          </a:r>
          <a:r>
            <a:rPr lang="en-US" dirty="0">
              <a:latin typeface="Calibri" panose="020F0502020204030204" pitchFamily="34" charset="0"/>
              <a:ea typeface="Calibri" panose="020F0502020204030204" pitchFamily="34" charset="0"/>
              <a:cs typeface="Times New Roman" panose="02020603050405020304" pitchFamily="18" charset="0"/>
            </a:rPr>
            <a:t>R</a:t>
          </a:r>
          <a:r>
            <a:rPr lang="en-US" dirty="0">
              <a:effectLst/>
              <a:latin typeface="Calibri" panose="020F0502020204030204" pitchFamily="34" charset="0"/>
              <a:ea typeface="Calibri" panose="020F0502020204030204" pitchFamily="34" charset="0"/>
              <a:cs typeface="Times New Roman" panose="02020603050405020304" pitchFamily="18" charset="0"/>
            </a:rPr>
            <a:t>eport</a:t>
          </a:r>
          <a:endParaRPr lang="en-US" dirty="0"/>
        </a:p>
      </dgm:t>
    </dgm:pt>
    <dgm:pt modelId="{14FD6938-249D-4234-BC73-E73EB2751800}" type="parTrans" cxnId="{BF21A3C2-2669-4983-89A0-4752644C329D}">
      <dgm:prSet/>
      <dgm:spPr/>
      <dgm:t>
        <a:bodyPr/>
        <a:lstStyle/>
        <a:p>
          <a:endParaRPr lang="en-US"/>
        </a:p>
      </dgm:t>
    </dgm:pt>
    <dgm:pt modelId="{C86550CC-8829-449F-9265-381C4010A294}" type="sibTrans" cxnId="{BF21A3C2-2669-4983-89A0-4752644C329D}">
      <dgm:prSet/>
      <dgm:spPr/>
      <dgm:t>
        <a:bodyPr/>
        <a:lstStyle/>
        <a:p>
          <a:endParaRPr lang="en-US"/>
        </a:p>
      </dgm:t>
    </dgm:pt>
    <dgm:pt modelId="{59471D6E-0B27-4B93-AA0A-240DF00489B9}" type="pres">
      <dgm:prSet presAssocID="{0D3429DE-ED70-49F3-910E-A6D8F5DB32FB}" presName="linear" presStyleCnt="0">
        <dgm:presLayoutVars>
          <dgm:dir/>
          <dgm:animLvl val="lvl"/>
          <dgm:resizeHandles val="exact"/>
        </dgm:presLayoutVars>
      </dgm:prSet>
      <dgm:spPr/>
    </dgm:pt>
    <dgm:pt modelId="{09000B35-964B-4BBD-9C78-6ABC78093FFE}" type="pres">
      <dgm:prSet presAssocID="{B7AC022F-A70F-4D39-968C-61653043440D}" presName="parentLin" presStyleCnt="0"/>
      <dgm:spPr/>
    </dgm:pt>
    <dgm:pt modelId="{03026538-950C-401A-8A2C-AC17BA959CE2}" type="pres">
      <dgm:prSet presAssocID="{B7AC022F-A70F-4D39-968C-61653043440D}" presName="parentLeftMargin" presStyleLbl="node1" presStyleIdx="0" presStyleCnt="3"/>
      <dgm:spPr/>
    </dgm:pt>
    <dgm:pt modelId="{1F95DC47-5727-401D-8117-F8F269E96143}" type="pres">
      <dgm:prSet presAssocID="{B7AC022F-A70F-4D39-968C-61653043440D}" presName="parentText" presStyleLbl="node1" presStyleIdx="0" presStyleCnt="3">
        <dgm:presLayoutVars>
          <dgm:chMax val="0"/>
          <dgm:bulletEnabled val="1"/>
        </dgm:presLayoutVars>
      </dgm:prSet>
      <dgm:spPr/>
    </dgm:pt>
    <dgm:pt modelId="{8B72D182-3435-44F6-BDC6-38145F355696}" type="pres">
      <dgm:prSet presAssocID="{B7AC022F-A70F-4D39-968C-61653043440D}" presName="negativeSpace" presStyleCnt="0"/>
      <dgm:spPr/>
    </dgm:pt>
    <dgm:pt modelId="{50C9D8B6-915E-42AD-9DF3-5D363165CA9A}" type="pres">
      <dgm:prSet presAssocID="{B7AC022F-A70F-4D39-968C-61653043440D}" presName="childText" presStyleLbl="conFgAcc1" presStyleIdx="0" presStyleCnt="3">
        <dgm:presLayoutVars>
          <dgm:bulletEnabled val="1"/>
        </dgm:presLayoutVars>
      </dgm:prSet>
      <dgm:spPr/>
    </dgm:pt>
    <dgm:pt modelId="{3ECD1AE0-2910-4173-9F30-59B312952636}" type="pres">
      <dgm:prSet presAssocID="{3A7093D6-717A-4329-A36F-9E9849F360CC}" presName="spaceBetweenRectangles" presStyleCnt="0"/>
      <dgm:spPr/>
    </dgm:pt>
    <dgm:pt modelId="{848CCF7B-B728-4F3A-A746-2E603F8AA7E6}" type="pres">
      <dgm:prSet presAssocID="{F872B87B-8A91-4FA8-B7C4-8EB082E59CBA}" presName="parentLin" presStyleCnt="0"/>
      <dgm:spPr/>
    </dgm:pt>
    <dgm:pt modelId="{6BA6245F-72F5-4304-A91E-8EC447EDF923}" type="pres">
      <dgm:prSet presAssocID="{F872B87B-8A91-4FA8-B7C4-8EB082E59CBA}" presName="parentLeftMargin" presStyleLbl="node1" presStyleIdx="0" presStyleCnt="3"/>
      <dgm:spPr/>
    </dgm:pt>
    <dgm:pt modelId="{95334C91-E5F9-4CB9-9AC5-26BD24A698F8}" type="pres">
      <dgm:prSet presAssocID="{F872B87B-8A91-4FA8-B7C4-8EB082E59CBA}" presName="parentText" presStyleLbl="node1" presStyleIdx="1" presStyleCnt="3" custLinFactNeighborX="4369" custLinFactNeighborY="17683">
        <dgm:presLayoutVars>
          <dgm:chMax val="0"/>
          <dgm:bulletEnabled val="1"/>
        </dgm:presLayoutVars>
      </dgm:prSet>
      <dgm:spPr/>
    </dgm:pt>
    <dgm:pt modelId="{1B84FB6F-E50A-43C1-A5FE-A909239A382B}" type="pres">
      <dgm:prSet presAssocID="{F872B87B-8A91-4FA8-B7C4-8EB082E59CBA}" presName="negativeSpace" presStyleCnt="0"/>
      <dgm:spPr/>
    </dgm:pt>
    <dgm:pt modelId="{569554B0-713F-458F-A4FE-0168FD3D7BC0}" type="pres">
      <dgm:prSet presAssocID="{F872B87B-8A91-4FA8-B7C4-8EB082E59CBA}" presName="childText" presStyleLbl="conFgAcc1" presStyleIdx="1" presStyleCnt="3">
        <dgm:presLayoutVars>
          <dgm:bulletEnabled val="1"/>
        </dgm:presLayoutVars>
      </dgm:prSet>
      <dgm:spPr/>
    </dgm:pt>
    <dgm:pt modelId="{83080A40-B143-4767-BB1F-12367B01326A}" type="pres">
      <dgm:prSet presAssocID="{2AC820D3-2BFD-4FDB-AE45-8CB7C6B4337D}" presName="spaceBetweenRectangles" presStyleCnt="0"/>
      <dgm:spPr/>
    </dgm:pt>
    <dgm:pt modelId="{C210384C-F75B-4E2C-8DF3-3C28C122B379}" type="pres">
      <dgm:prSet presAssocID="{41C64A79-7D9D-471C-BACE-63702AA3B9CA}" presName="parentLin" presStyleCnt="0"/>
      <dgm:spPr/>
    </dgm:pt>
    <dgm:pt modelId="{71D06D5A-C16D-4CBB-B101-C8CA0A795EBC}" type="pres">
      <dgm:prSet presAssocID="{41C64A79-7D9D-471C-BACE-63702AA3B9CA}" presName="parentLeftMargin" presStyleLbl="node1" presStyleIdx="1" presStyleCnt="3"/>
      <dgm:spPr/>
    </dgm:pt>
    <dgm:pt modelId="{351C8EBB-C0BA-413E-A13F-D45E99E022C4}" type="pres">
      <dgm:prSet presAssocID="{41C64A79-7D9D-471C-BACE-63702AA3B9CA}" presName="parentText" presStyleLbl="node1" presStyleIdx="2" presStyleCnt="3">
        <dgm:presLayoutVars>
          <dgm:chMax val="0"/>
          <dgm:bulletEnabled val="1"/>
        </dgm:presLayoutVars>
      </dgm:prSet>
      <dgm:spPr/>
    </dgm:pt>
    <dgm:pt modelId="{942D4E34-47A4-4CD1-B90C-75F3DE9FC1FE}" type="pres">
      <dgm:prSet presAssocID="{41C64A79-7D9D-471C-BACE-63702AA3B9CA}" presName="negativeSpace" presStyleCnt="0"/>
      <dgm:spPr/>
    </dgm:pt>
    <dgm:pt modelId="{E3E622DB-69F6-4091-B371-5210F2CAA11E}" type="pres">
      <dgm:prSet presAssocID="{41C64A79-7D9D-471C-BACE-63702AA3B9CA}" presName="childText" presStyleLbl="conFgAcc1" presStyleIdx="2" presStyleCnt="3">
        <dgm:presLayoutVars>
          <dgm:bulletEnabled val="1"/>
        </dgm:presLayoutVars>
      </dgm:prSet>
      <dgm:spPr/>
    </dgm:pt>
  </dgm:ptLst>
  <dgm:cxnLst>
    <dgm:cxn modelId="{E406F71A-702A-4A26-8694-2B6CE8ECF544}" type="presOf" srcId="{B7AC022F-A70F-4D39-968C-61653043440D}" destId="{03026538-950C-401A-8A2C-AC17BA959CE2}" srcOrd="0" destOrd="0" presId="urn:microsoft.com/office/officeart/2005/8/layout/list1"/>
    <dgm:cxn modelId="{F58F2723-9467-4CBB-99B9-699A1B0F3CC7}" srcId="{0D3429DE-ED70-49F3-910E-A6D8F5DB32FB}" destId="{F872B87B-8A91-4FA8-B7C4-8EB082E59CBA}" srcOrd="1" destOrd="0" parTransId="{1AD68833-721E-49A4-AEF6-A361A1EC755B}" sibTransId="{2AC820D3-2BFD-4FDB-AE45-8CB7C6B4337D}"/>
    <dgm:cxn modelId="{D4AE4034-13B2-48A3-80E5-6EE6181A760E}" srcId="{0D3429DE-ED70-49F3-910E-A6D8F5DB32FB}" destId="{B7AC022F-A70F-4D39-968C-61653043440D}" srcOrd="0" destOrd="0" parTransId="{ADE26A42-4B79-4A32-8CF7-AF672DB79BFE}" sibTransId="{3A7093D6-717A-4329-A36F-9E9849F360CC}"/>
    <dgm:cxn modelId="{66F7E576-7FBC-47F5-8681-1A4220968009}" type="presOf" srcId="{41C64A79-7D9D-471C-BACE-63702AA3B9CA}" destId="{351C8EBB-C0BA-413E-A13F-D45E99E022C4}" srcOrd="1" destOrd="0" presId="urn:microsoft.com/office/officeart/2005/8/layout/list1"/>
    <dgm:cxn modelId="{BF21A3C2-2669-4983-89A0-4752644C329D}" srcId="{0D3429DE-ED70-49F3-910E-A6D8F5DB32FB}" destId="{41C64A79-7D9D-471C-BACE-63702AA3B9CA}" srcOrd="2" destOrd="0" parTransId="{14FD6938-249D-4234-BC73-E73EB2751800}" sibTransId="{C86550CC-8829-449F-9265-381C4010A294}"/>
    <dgm:cxn modelId="{9F36ADC7-CFF5-46FE-A111-AFC7F38A26EC}" type="presOf" srcId="{F872B87B-8A91-4FA8-B7C4-8EB082E59CBA}" destId="{95334C91-E5F9-4CB9-9AC5-26BD24A698F8}" srcOrd="1" destOrd="0" presId="urn:microsoft.com/office/officeart/2005/8/layout/list1"/>
    <dgm:cxn modelId="{568D2DCE-6047-46AE-80B3-C337CDE7A482}" type="presOf" srcId="{F872B87B-8A91-4FA8-B7C4-8EB082E59CBA}" destId="{6BA6245F-72F5-4304-A91E-8EC447EDF923}" srcOrd="0" destOrd="0" presId="urn:microsoft.com/office/officeart/2005/8/layout/list1"/>
    <dgm:cxn modelId="{0DBABEE4-AE04-4634-B112-0DBF44FA58C1}" type="presOf" srcId="{B7AC022F-A70F-4D39-968C-61653043440D}" destId="{1F95DC47-5727-401D-8117-F8F269E96143}" srcOrd="1" destOrd="0" presId="urn:microsoft.com/office/officeart/2005/8/layout/list1"/>
    <dgm:cxn modelId="{49C605EB-0088-42CF-B8EA-F4F6A266F598}" type="presOf" srcId="{41C64A79-7D9D-471C-BACE-63702AA3B9CA}" destId="{71D06D5A-C16D-4CBB-B101-C8CA0A795EBC}" srcOrd="0" destOrd="0" presId="urn:microsoft.com/office/officeart/2005/8/layout/list1"/>
    <dgm:cxn modelId="{1DCCE2EB-6489-42BF-89BB-621FC8C2C387}" type="presOf" srcId="{0D3429DE-ED70-49F3-910E-A6D8F5DB32FB}" destId="{59471D6E-0B27-4B93-AA0A-240DF00489B9}" srcOrd="0" destOrd="0" presId="urn:microsoft.com/office/officeart/2005/8/layout/list1"/>
    <dgm:cxn modelId="{C9137C0E-B9AE-418A-AA0B-D54F4A6FFEB2}" type="presParOf" srcId="{59471D6E-0B27-4B93-AA0A-240DF00489B9}" destId="{09000B35-964B-4BBD-9C78-6ABC78093FFE}" srcOrd="0" destOrd="0" presId="urn:microsoft.com/office/officeart/2005/8/layout/list1"/>
    <dgm:cxn modelId="{1E356EBC-025F-40A5-BEAA-1B7661279959}" type="presParOf" srcId="{09000B35-964B-4BBD-9C78-6ABC78093FFE}" destId="{03026538-950C-401A-8A2C-AC17BA959CE2}" srcOrd="0" destOrd="0" presId="urn:microsoft.com/office/officeart/2005/8/layout/list1"/>
    <dgm:cxn modelId="{300EDB1D-982B-416E-AD08-D2F19205BBA0}" type="presParOf" srcId="{09000B35-964B-4BBD-9C78-6ABC78093FFE}" destId="{1F95DC47-5727-401D-8117-F8F269E96143}" srcOrd="1" destOrd="0" presId="urn:microsoft.com/office/officeart/2005/8/layout/list1"/>
    <dgm:cxn modelId="{DA72A9A9-F97E-406B-8E10-DC753F0658B5}" type="presParOf" srcId="{59471D6E-0B27-4B93-AA0A-240DF00489B9}" destId="{8B72D182-3435-44F6-BDC6-38145F355696}" srcOrd="1" destOrd="0" presId="urn:microsoft.com/office/officeart/2005/8/layout/list1"/>
    <dgm:cxn modelId="{A09E9B8D-EB53-448A-966F-E4EB2268F4DD}" type="presParOf" srcId="{59471D6E-0B27-4B93-AA0A-240DF00489B9}" destId="{50C9D8B6-915E-42AD-9DF3-5D363165CA9A}" srcOrd="2" destOrd="0" presId="urn:microsoft.com/office/officeart/2005/8/layout/list1"/>
    <dgm:cxn modelId="{0BA987A3-1715-4692-AFBB-0C127F3DD277}" type="presParOf" srcId="{59471D6E-0B27-4B93-AA0A-240DF00489B9}" destId="{3ECD1AE0-2910-4173-9F30-59B312952636}" srcOrd="3" destOrd="0" presId="urn:microsoft.com/office/officeart/2005/8/layout/list1"/>
    <dgm:cxn modelId="{4CB0EECD-97D5-4EC1-8C4C-FE41021114FB}" type="presParOf" srcId="{59471D6E-0B27-4B93-AA0A-240DF00489B9}" destId="{848CCF7B-B728-4F3A-A746-2E603F8AA7E6}" srcOrd="4" destOrd="0" presId="urn:microsoft.com/office/officeart/2005/8/layout/list1"/>
    <dgm:cxn modelId="{6E55D5A2-B5B5-44CF-A8A0-BB8E3E4C0328}" type="presParOf" srcId="{848CCF7B-B728-4F3A-A746-2E603F8AA7E6}" destId="{6BA6245F-72F5-4304-A91E-8EC447EDF923}" srcOrd="0" destOrd="0" presId="urn:microsoft.com/office/officeart/2005/8/layout/list1"/>
    <dgm:cxn modelId="{46A8C905-0EA5-402E-B469-1F41C5E9E29F}" type="presParOf" srcId="{848CCF7B-B728-4F3A-A746-2E603F8AA7E6}" destId="{95334C91-E5F9-4CB9-9AC5-26BD24A698F8}" srcOrd="1" destOrd="0" presId="urn:microsoft.com/office/officeart/2005/8/layout/list1"/>
    <dgm:cxn modelId="{747BE418-9AF0-4B50-B5D2-4C4B583685CE}" type="presParOf" srcId="{59471D6E-0B27-4B93-AA0A-240DF00489B9}" destId="{1B84FB6F-E50A-43C1-A5FE-A909239A382B}" srcOrd="5" destOrd="0" presId="urn:microsoft.com/office/officeart/2005/8/layout/list1"/>
    <dgm:cxn modelId="{619BEDD1-3EF0-4408-B0A9-4EE9EAE8414F}" type="presParOf" srcId="{59471D6E-0B27-4B93-AA0A-240DF00489B9}" destId="{569554B0-713F-458F-A4FE-0168FD3D7BC0}" srcOrd="6" destOrd="0" presId="urn:microsoft.com/office/officeart/2005/8/layout/list1"/>
    <dgm:cxn modelId="{18BFB514-96EE-4E8D-8FB8-8C2D62A2825D}" type="presParOf" srcId="{59471D6E-0B27-4B93-AA0A-240DF00489B9}" destId="{83080A40-B143-4767-BB1F-12367B01326A}" srcOrd="7" destOrd="0" presId="urn:microsoft.com/office/officeart/2005/8/layout/list1"/>
    <dgm:cxn modelId="{58D360B8-07AA-4E4E-B810-FC0AB62270BA}" type="presParOf" srcId="{59471D6E-0B27-4B93-AA0A-240DF00489B9}" destId="{C210384C-F75B-4E2C-8DF3-3C28C122B379}" srcOrd="8" destOrd="0" presId="urn:microsoft.com/office/officeart/2005/8/layout/list1"/>
    <dgm:cxn modelId="{E4567EE3-D8A9-415B-9F39-F30424D52401}" type="presParOf" srcId="{C210384C-F75B-4E2C-8DF3-3C28C122B379}" destId="{71D06D5A-C16D-4CBB-B101-C8CA0A795EBC}" srcOrd="0" destOrd="0" presId="urn:microsoft.com/office/officeart/2005/8/layout/list1"/>
    <dgm:cxn modelId="{3C333A18-775D-4C27-98A6-BAFF70A6B50B}" type="presParOf" srcId="{C210384C-F75B-4E2C-8DF3-3C28C122B379}" destId="{351C8EBB-C0BA-413E-A13F-D45E99E022C4}" srcOrd="1" destOrd="0" presId="urn:microsoft.com/office/officeart/2005/8/layout/list1"/>
    <dgm:cxn modelId="{F55E3885-D3D5-4B86-BB06-A4463D4A8B00}" type="presParOf" srcId="{59471D6E-0B27-4B93-AA0A-240DF00489B9}" destId="{942D4E34-47A4-4CD1-B90C-75F3DE9FC1FE}" srcOrd="9" destOrd="0" presId="urn:microsoft.com/office/officeart/2005/8/layout/list1"/>
    <dgm:cxn modelId="{FC792F0E-5197-4F1C-962F-B23DEC7AC67F}" type="presParOf" srcId="{59471D6E-0B27-4B93-AA0A-240DF00489B9}" destId="{E3E622DB-69F6-4091-B371-5210F2CAA11E}"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9D8B6-915E-42AD-9DF3-5D363165CA9A}">
      <dsp:nvSpPr>
        <dsp:cNvPr id="0" name=""/>
        <dsp:cNvSpPr/>
      </dsp:nvSpPr>
      <dsp:spPr>
        <a:xfrm>
          <a:off x="0" y="921752"/>
          <a:ext cx="6020047"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F95DC47-5727-401D-8117-F8F269E96143}">
      <dsp:nvSpPr>
        <dsp:cNvPr id="0" name=""/>
        <dsp:cNvSpPr/>
      </dsp:nvSpPr>
      <dsp:spPr>
        <a:xfrm>
          <a:off x="301002" y="759392"/>
          <a:ext cx="4214032" cy="32472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9280" tIns="0" rIns="159280" bIns="0" numCol="1" spcCol="1270" anchor="ctr" anchorCtr="0">
          <a:noAutofit/>
        </a:bodyPr>
        <a:lstStyle/>
        <a:p>
          <a:pPr marL="0" lvl="0" indent="0" algn="l" defTabSz="488950">
            <a:lnSpc>
              <a:spcPct val="90000"/>
            </a:lnSpc>
            <a:spcBef>
              <a:spcPct val="0"/>
            </a:spcBef>
            <a:spcAft>
              <a:spcPct val="35000"/>
            </a:spcAft>
            <a:buFont typeface="Arial" panose="020B0604020202020204" pitchFamily="34" charset="0"/>
            <a:buNone/>
          </a:pPr>
          <a:r>
            <a:rPr lang="en-US" sz="1100" kern="1200" dirty="0">
              <a:effectLst/>
              <a:latin typeface="Calibri" panose="020F0502020204030204" pitchFamily="34" charset="0"/>
              <a:ea typeface="Calibri" panose="020F0502020204030204" pitchFamily="34" charset="0"/>
              <a:cs typeface="Times New Roman" panose="02020603050405020304" pitchFamily="18" charset="0"/>
            </a:rPr>
            <a:t>Quality Work Plan</a:t>
          </a:r>
          <a:endParaRPr lang="en-US" sz="1100" kern="1200" dirty="0"/>
        </a:p>
      </dsp:txBody>
      <dsp:txXfrm>
        <a:off x="316854" y="775244"/>
        <a:ext cx="4182328" cy="293016"/>
      </dsp:txXfrm>
    </dsp:sp>
    <dsp:sp modelId="{569554B0-713F-458F-A4FE-0168FD3D7BC0}">
      <dsp:nvSpPr>
        <dsp:cNvPr id="0" name=""/>
        <dsp:cNvSpPr/>
      </dsp:nvSpPr>
      <dsp:spPr>
        <a:xfrm>
          <a:off x="0" y="1420712"/>
          <a:ext cx="6020047"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95334C91-E5F9-4CB9-9AC5-26BD24A698F8}">
      <dsp:nvSpPr>
        <dsp:cNvPr id="0" name=""/>
        <dsp:cNvSpPr/>
      </dsp:nvSpPr>
      <dsp:spPr>
        <a:xfrm>
          <a:off x="314153" y="1315772"/>
          <a:ext cx="4214032" cy="32472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9280" tIns="0" rIns="159280" bIns="0" numCol="1" spcCol="1270" anchor="ctr" anchorCtr="0">
          <a:noAutofit/>
        </a:bodyPr>
        <a:lstStyle/>
        <a:p>
          <a:pPr marL="0" lvl="0" indent="0" algn="l" defTabSz="488950">
            <a:lnSpc>
              <a:spcPct val="90000"/>
            </a:lnSpc>
            <a:spcBef>
              <a:spcPct val="0"/>
            </a:spcBef>
            <a:spcAft>
              <a:spcPct val="35000"/>
            </a:spcAft>
            <a:buFont typeface="Arial" panose="020B0604020202020204" pitchFamily="34" charset="0"/>
            <a:buNone/>
          </a:pPr>
          <a:r>
            <a:rPr lang="en-US" sz="1100" kern="1200" dirty="0">
              <a:effectLst/>
              <a:latin typeface="Calibri" panose="020F0502020204030204" pitchFamily="34" charset="0"/>
              <a:ea typeface="Calibri" panose="020F0502020204030204" pitchFamily="34" charset="0"/>
              <a:cs typeface="Times New Roman" panose="02020603050405020304" pitchFamily="18" charset="0"/>
            </a:rPr>
            <a:t>Annual Quality Assessment</a:t>
          </a:r>
          <a:endParaRPr lang="en-US" sz="1100" kern="1200" dirty="0"/>
        </a:p>
      </dsp:txBody>
      <dsp:txXfrm>
        <a:off x="330005" y="1331624"/>
        <a:ext cx="4182328" cy="293016"/>
      </dsp:txXfrm>
    </dsp:sp>
    <dsp:sp modelId="{E3E622DB-69F6-4091-B371-5210F2CAA11E}">
      <dsp:nvSpPr>
        <dsp:cNvPr id="0" name=""/>
        <dsp:cNvSpPr/>
      </dsp:nvSpPr>
      <dsp:spPr>
        <a:xfrm>
          <a:off x="0" y="1919672"/>
          <a:ext cx="6020047"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351C8EBB-C0BA-413E-A13F-D45E99E022C4}">
      <dsp:nvSpPr>
        <dsp:cNvPr id="0" name=""/>
        <dsp:cNvSpPr/>
      </dsp:nvSpPr>
      <dsp:spPr>
        <a:xfrm>
          <a:off x="301002" y="1757312"/>
          <a:ext cx="4214032" cy="32472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9280" tIns="0" rIns="159280" bIns="0" numCol="1" spcCol="1270" anchor="ctr" anchorCtr="0">
          <a:noAutofit/>
        </a:bodyPr>
        <a:lstStyle/>
        <a:p>
          <a:pPr marL="0" lvl="0" indent="0" algn="l" defTabSz="488950">
            <a:lnSpc>
              <a:spcPct val="90000"/>
            </a:lnSpc>
            <a:spcBef>
              <a:spcPct val="0"/>
            </a:spcBef>
            <a:spcAft>
              <a:spcPct val="35000"/>
            </a:spcAft>
            <a:buFont typeface="Arial" panose="020B0604020202020204" pitchFamily="34" charset="0"/>
            <a:buNone/>
          </a:pPr>
          <a:r>
            <a:rPr lang="en-US" sz="1100" kern="1200" dirty="0">
              <a:effectLst/>
              <a:latin typeface="Calibri" panose="020F0502020204030204" pitchFamily="34" charset="0"/>
              <a:ea typeface="Calibri" panose="020F0502020204030204" pitchFamily="34" charset="0"/>
              <a:cs typeface="Times New Roman" panose="02020603050405020304" pitchFamily="18" charset="0"/>
            </a:rPr>
            <a:t>Model of Care Review and Monitoring Summary Annual </a:t>
          </a:r>
          <a:r>
            <a:rPr lang="en-US" sz="1100" kern="1200" dirty="0">
              <a:latin typeface="Calibri" panose="020F0502020204030204" pitchFamily="34" charset="0"/>
              <a:ea typeface="Calibri" panose="020F0502020204030204" pitchFamily="34" charset="0"/>
              <a:cs typeface="Times New Roman" panose="02020603050405020304" pitchFamily="18" charset="0"/>
            </a:rPr>
            <a:t>R</a:t>
          </a:r>
          <a:r>
            <a:rPr lang="en-US" sz="1100" kern="1200" dirty="0">
              <a:effectLst/>
              <a:latin typeface="Calibri" panose="020F0502020204030204" pitchFamily="34" charset="0"/>
              <a:ea typeface="Calibri" panose="020F0502020204030204" pitchFamily="34" charset="0"/>
              <a:cs typeface="Times New Roman" panose="02020603050405020304" pitchFamily="18" charset="0"/>
            </a:rPr>
            <a:t>eport</a:t>
          </a:r>
          <a:endParaRPr lang="en-US" sz="1100" kern="1200" dirty="0"/>
        </a:p>
      </dsp:txBody>
      <dsp:txXfrm>
        <a:off x="316854" y="1773164"/>
        <a:ext cx="4182328"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6787" cy="469741"/>
          </a:xfrm>
          <a:prstGeom prst="rect">
            <a:avLst/>
          </a:prstGeom>
        </p:spPr>
        <p:txBody>
          <a:bodyPr vert="horz" lIns="91389" tIns="45694" rIns="91389" bIns="45694" rtlCol="0"/>
          <a:lstStyle>
            <a:lvl1pPr algn="l">
              <a:defRPr sz="1200"/>
            </a:lvl1pPr>
          </a:lstStyle>
          <a:p>
            <a:endParaRPr lang="en-US"/>
          </a:p>
        </p:txBody>
      </p:sp>
      <p:sp>
        <p:nvSpPr>
          <p:cNvPr id="3" name="Date Placeholder 2"/>
          <p:cNvSpPr>
            <a:spLocks noGrp="1"/>
          </p:cNvSpPr>
          <p:nvPr>
            <p:ph type="dt" idx="1"/>
          </p:nvPr>
        </p:nvSpPr>
        <p:spPr>
          <a:xfrm>
            <a:off x="4020927" y="1"/>
            <a:ext cx="3076787" cy="469741"/>
          </a:xfrm>
          <a:prstGeom prst="rect">
            <a:avLst/>
          </a:prstGeom>
        </p:spPr>
        <p:txBody>
          <a:bodyPr vert="horz" lIns="91389" tIns="45694" rIns="91389" bIns="45694" rtlCol="0"/>
          <a:lstStyle>
            <a:lvl1pPr algn="r">
              <a:defRPr sz="1200"/>
            </a:lvl1pPr>
          </a:lstStyle>
          <a:p>
            <a:fld id="{15EEA67B-17D8-40C0-8CC7-3D3D06BB46BA}" type="datetimeFigureOut">
              <a:rPr lang="en-US" smtClean="0"/>
              <a:t>2/20/2024</a:t>
            </a:fld>
            <a:endParaRPr lang="en-US"/>
          </a:p>
        </p:txBody>
      </p:sp>
      <p:sp>
        <p:nvSpPr>
          <p:cNvPr id="4" name="Slide Image Placeholder 3"/>
          <p:cNvSpPr>
            <a:spLocks noGrp="1" noRot="1" noChangeAspect="1"/>
          </p:cNvSpPr>
          <p:nvPr>
            <p:ph type="sldImg" idx="2"/>
          </p:nvPr>
        </p:nvSpPr>
        <p:spPr>
          <a:xfrm>
            <a:off x="1438275" y="1173163"/>
            <a:ext cx="4222750" cy="3167062"/>
          </a:xfrm>
          <a:prstGeom prst="rect">
            <a:avLst/>
          </a:prstGeom>
          <a:noFill/>
          <a:ln w="12700">
            <a:solidFill>
              <a:prstClr val="black"/>
            </a:solidFill>
          </a:ln>
        </p:spPr>
        <p:txBody>
          <a:bodyPr vert="horz" lIns="91389" tIns="45694" rIns="91389" bIns="45694" rtlCol="0" anchor="ctr"/>
          <a:lstStyle/>
          <a:p>
            <a:endParaRPr lang="en-US"/>
          </a:p>
        </p:txBody>
      </p:sp>
      <p:sp>
        <p:nvSpPr>
          <p:cNvPr id="5" name="Notes Placeholder 4"/>
          <p:cNvSpPr>
            <a:spLocks noGrp="1"/>
          </p:cNvSpPr>
          <p:nvPr>
            <p:ph type="body" sz="quarter" idx="3"/>
          </p:nvPr>
        </p:nvSpPr>
        <p:spPr>
          <a:xfrm>
            <a:off x="709296" y="4516497"/>
            <a:ext cx="5680709" cy="3696038"/>
          </a:xfrm>
          <a:prstGeom prst="rect">
            <a:avLst/>
          </a:prstGeom>
        </p:spPr>
        <p:txBody>
          <a:bodyPr vert="horz" lIns="91389" tIns="45694" rIns="91389" bIns="4569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5559"/>
            <a:ext cx="3076787" cy="469741"/>
          </a:xfrm>
          <a:prstGeom prst="rect">
            <a:avLst/>
          </a:prstGeom>
        </p:spPr>
        <p:txBody>
          <a:bodyPr vert="horz" lIns="91389" tIns="45694" rIns="91389" bIns="45694" rtlCol="0" anchor="b"/>
          <a:lstStyle>
            <a:lvl1pPr algn="l">
              <a:defRPr sz="1200"/>
            </a:lvl1pPr>
          </a:lstStyle>
          <a:p>
            <a:endParaRPr lang="en-US"/>
          </a:p>
        </p:txBody>
      </p:sp>
      <p:sp>
        <p:nvSpPr>
          <p:cNvPr id="7" name="Slide Number Placeholder 6"/>
          <p:cNvSpPr>
            <a:spLocks noGrp="1"/>
          </p:cNvSpPr>
          <p:nvPr>
            <p:ph type="sldNum" sz="quarter" idx="5"/>
          </p:nvPr>
        </p:nvSpPr>
        <p:spPr>
          <a:xfrm>
            <a:off x="4020927" y="8915559"/>
            <a:ext cx="3076787" cy="469741"/>
          </a:xfrm>
          <a:prstGeom prst="rect">
            <a:avLst/>
          </a:prstGeom>
        </p:spPr>
        <p:txBody>
          <a:bodyPr vert="horz" lIns="91389" tIns="45694" rIns="91389" bIns="45694" rtlCol="0" anchor="b"/>
          <a:lstStyle>
            <a:lvl1pPr algn="r">
              <a:defRPr sz="1200"/>
            </a:lvl1pPr>
          </a:lstStyle>
          <a:p>
            <a:fld id="{768E6EBD-0DB1-4686-99D3-564ECD8043C8}" type="slidenum">
              <a:rPr lang="en-US" smtClean="0"/>
              <a:t>‹#›</a:t>
            </a:fld>
            <a:endParaRPr lang="en-US"/>
          </a:p>
        </p:txBody>
      </p:sp>
    </p:spTree>
    <p:extLst>
      <p:ext uri="{BB962C8B-B14F-4D97-AF65-F5344CB8AC3E}">
        <p14:creationId xmlns:p14="http://schemas.microsoft.com/office/powerpoint/2010/main" val="290388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8E6EBD-0DB1-4686-99D3-564ECD8043C8}" type="slidenum">
              <a:rPr lang="en-US" smtClean="0"/>
              <a:t>16</a:t>
            </a:fld>
            <a:endParaRPr lang="en-US"/>
          </a:p>
        </p:txBody>
      </p:sp>
    </p:spTree>
    <p:extLst>
      <p:ext uri="{BB962C8B-B14F-4D97-AF65-F5344CB8AC3E}">
        <p14:creationId xmlns:p14="http://schemas.microsoft.com/office/powerpoint/2010/main" val="118304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8E6EBD-0DB1-4686-99D3-564ECD8043C8}" type="slidenum">
              <a:rPr lang="en-US" smtClean="0"/>
              <a:t>22</a:t>
            </a:fld>
            <a:endParaRPr lang="en-US"/>
          </a:p>
        </p:txBody>
      </p:sp>
    </p:spTree>
    <p:extLst>
      <p:ext uri="{BB962C8B-B14F-4D97-AF65-F5344CB8AC3E}">
        <p14:creationId xmlns:p14="http://schemas.microsoft.com/office/powerpoint/2010/main" val="2208636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99D7387-2149-4CCF-8E4E-F56B204E2DA6}" type="datetime1">
              <a:rPr lang="en-US" smtClean="0"/>
              <a:t>2/20/2024</a:t>
            </a:fld>
            <a:endParaRPr lang="en-US"/>
          </a:p>
        </p:txBody>
      </p:sp>
      <p:sp>
        <p:nvSpPr>
          <p:cNvPr id="5" name="Footer Placeholder 4"/>
          <p:cNvSpPr>
            <a:spLocks noGrp="1"/>
          </p:cNvSpPr>
          <p:nvPr>
            <p:ph type="ftr" sz="quarter" idx="11"/>
          </p:nvPr>
        </p:nvSpPr>
        <p:spPr/>
        <p:txBody>
          <a:bodyPr/>
          <a:lstStyle/>
          <a:p>
            <a:r>
              <a:rPr lang="pt-BR"/>
              <a:t>H7607_24_CM1552_C  02202024 Quality</a:t>
            </a:r>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669005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FB5931-8BEC-4279-9C54-B292B1E1D415}" type="datetime1">
              <a:rPr lang="en-US" smtClean="0"/>
              <a:t>2/20/2024</a:t>
            </a:fld>
            <a:endParaRPr lang="en-US"/>
          </a:p>
        </p:txBody>
      </p:sp>
      <p:sp>
        <p:nvSpPr>
          <p:cNvPr id="5" name="Footer Placeholder 4"/>
          <p:cNvSpPr>
            <a:spLocks noGrp="1"/>
          </p:cNvSpPr>
          <p:nvPr>
            <p:ph type="ftr" sz="quarter" idx="11"/>
          </p:nvPr>
        </p:nvSpPr>
        <p:spPr/>
        <p:txBody>
          <a:bodyPr/>
          <a:lstStyle/>
          <a:p>
            <a:r>
              <a:rPr lang="pt-BR"/>
              <a:t>H7607_24_CM1552_C  02202024 Quality</a:t>
            </a:r>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pic>
        <p:nvPicPr>
          <p:cNvPr id="7" name="Picture 6">
            <a:extLst>
              <a:ext uri="{FF2B5EF4-FFF2-40B4-BE49-F238E27FC236}">
                <a16:creationId xmlns:a16="http://schemas.microsoft.com/office/drawing/2014/main" id="{A095D46D-F208-4971-B01B-A4784F126EAB}"/>
              </a:ext>
            </a:extLst>
          </p:cNvPr>
          <p:cNvPicPr>
            <a:picLocks noChangeAspect="1"/>
          </p:cNvPicPr>
          <p:nvPr userDrawn="1"/>
        </p:nvPicPr>
        <p:blipFill>
          <a:blip r:embed="rId2"/>
          <a:stretch>
            <a:fillRect/>
          </a:stretch>
        </p:blipFill>
        <p:spPr>
          <a:xfrm>
            <a:off x="6347571" y="5899809"/>
            <a:ext cx="2661920" cy="826914"/>
          </a:xfrm>
          <a:prstGeom prst="rect">
            <a:avLst/>
          </a:prstGeom>
        </p:spPr>
      </p:pic>
    </p:spTree>
    <p:extLst>
      <p:ext uri="{BB962C8B-B14F-4D97-AF65-F5344CB8AC3E}">
        <p14:creationId xmlns:p14="http://schemas.microsoft.com/office/powerpoint/2010/main" val="1803212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A402B2-B130-4722-9DAF-4F50D03895FE}" type="datetime1">
              <a:rPr lang="en-US" smtClean="0"/>
              <a:t>2/20/2024</a:t>
            </a:fld>
            <a:endParaRPr lang="en-US"/>
          </a:p>
        </p:txBody>
      </p:sp>
      <p:sp>
        <p:nvSpPr>
          <p:cNvPr id="5" name="Footer Placeholder 4"/>
          <p:cNvSpPr>
            <a:spLocks noGrp="1"/>
          </p:cNvSpPr>
          <p:nvPr>
            <p:ph type="ftr" sz="quarter" idx="11"/>
          </p:nvPr>
        </p:nvSpPr>
        <p:spPr/>
        <p:txBody>
          <a:bodyPr/>
          <a:lstStyle/>
          <a:p>
            <a:r>
              <a:rPr lang="pt-BR"/>
              <a:t>H7607_24_CM1552_C  02202024 Quality</a:t>
            </a:r>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71470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3938C9-2326-44A9-8A92-F3E3E4B24E39}" type="datetime1">
              <a:rPr lang="en-US" smtClean="0"/>
              <a:t>2/20/2024</a:t>
            </a:fld>
            <a:endParaRPr lang="en-US"/>
          </a:p>
        </p:txBody>
      </p:sp>
      <p:sp>
        <p:nvSpPr>
          <p:cNvPr id="6" name="Footer Placeholder 5"/>
          <p:cNvSpPr>
            <a:spLocks noGrp="1"/>
          </p:cNvSpPr>
          <p:nvPr>
            <p:ph type="ftr" sz="quarter" idx="11"/>
          </p:nvPr>
        </p:nvSpPr>
        <p:spPr/>
        <p:txBody>
          <a:bodyPr/>
          <a:lstStyle/>
          <a:p>
            <a:r>
              <a:rPr lang="pt-BR"/>
              <a:t>H7607_24_CM1552_C  02202024 Quality</a:t>
            </a:r>
            <a:endParaRPr lang="en-US"/>
          </a:p>
        </p:txBody>
      </p:sp>
      <p:sp>
        <p:nvSpPr>
          <p:cNvPr id="7" name="Slide Number Placeholder 6"/>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88268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B7E72C3-4B3A-42B3-A91F-4157AC85E732}" type="datetime1">
              <a:rPr lang="en-US" smtClean="0"/>
              <a:t>2/20/2024</a:t>
            </a:fld>
            <a:endParaRPr lang="en-US"/>
          </a:p>
        </p:txBody>
      </p:sp>
      <p:sp>
        <p:nvSpPr>
          <p:cNvPr id="8" name="Footer Placeholder 7"/>
          <p:cNvSpPr>
            <a:spLocks noGrp="1"/>
          </p:cNvSpPr>
          <p:nvPr>
            <p:ph type="ftr" sz="quarter" idx="11"/>
          </p:nvPr>
        </p:nvSpPr>
        <p:spPr/>
        <p:txBody>
          <a:bodyPr/>
          <a:lstStyle/>
          <a:p>
            <a:r>
              <a:rPr lang="pt-BR"/>
              <a:t>H7607_24_CM1552_C  02202024 Quality</a:t>
            </a:r>
            <a:endParaRPr lang="en-US"/>
          </a:p>
        </p:txBody>
      </p:sp>
      <p:sp>
        <p:nvSpPr>
          <p:cNvPr id="9" name="Slide Number Placeholder 8"/>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423323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A4C1662-8D2B-4754-98DE-4D3A088A9BAE}" type="datetime1">
              <a:rPr lang="en-US" smtClean="0"/>
              <a:t>2/20/2024</a:t>
            </a:fld>
            <a:endParaRPr lang="en-US"/>
          </a:p>
        </p:txBody>
      </p:sp>
      <p:sp>
        <p:nvSpPr>
          <p:cNvPr id="4" name="Footer Placeholder 3"/>
          <p:cNvSpPr>
            <a:spLocks noGrp="1"/>
          </p:cNvSpPr>
          <p:nvPr>
            <p:ph type="ftr" sz="quarter" idx="11"/>
          </p:nvPr>
        </p:nvSpPr>
        <p:spPr/>
        <p:txBody>
          <a:bodyPr/>
          <a:lstStyle/>
          <a:p>
            <a:r>
              <a:rPr lang="pt-BR"/>
              <a:t>H7607_24_CM1552_C  02202024 Quality</a:t>
            </a:r>
            <a:endParaRPr lang="en-US"/>
          </a:p>
        </p:txBody>
      </p:sp>
      <p:sp>
        <p:nvSpPr>
          <p:cNvPr id="5" name="Slide Number Placeholder 4"/>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3609555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7E8E8-CB20-47FF-9BDC-4F753F6865EA}" type="datetime1">
              <a:rPr lang="en-US" smtClean="0"/>
              <a:t>2/20/2024</a:t>
            </a:fld>
            <a:endParaRPr lang="en-US"/>
          </a:p>
        </p:txBody>
      </p:sp>
      <p:sp>
        <p:nvSpPr>
          <p:cNvPr id="3" name="Footer Placeholder 2"/>
          <p:cNvSpPr>
            <a:spLocks noGrp="1"/>
          </p:cNvSpPr>
          <p:nvPr>
            <p:ph type="ftr" sz="quarter" idx="11"/>
          </p:nvPr>
        </p:nvSpPr>
        <p:spPr/>
        <p:txBody>
          <a:bodyPr/>
          <a:lstStyle/>
          <a:p>
            <a:r>
              <a:rPr lang="pt-BR"/>
              <a:t>H7607_24_CM1552_C  02202024 Quality</a:t>
            </a:r>
            <a:endParaRPr lang="en-US"/>
          </a:p>
        </p:txBody>
      </p:sp>
      <p:sp>
        <p:nvSpPr>
          <p:cNvPr id="4" name="Slide Number Placeholder 3"/>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2297375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C70092-00A0-4053-9256-8894CC9ADF26}" type="datetime1">
              <a:rPr lang="en-US" smtClean="0"/>
              <a:t>2/20/2024</a:t>
            </a:fld>
            <a:endParaRPr lang="en-US"/>
          </a:p>
        </p:txBody>
      </p:sp>
      <p:sp>
        <p:nvSpPr>
          <p:cNvPr id="6" name="Footer Placeholder 5"/>
          <p:cNvSpPr>
            <a:spLocks noGrp="1"/>
          </p:cNvSpPr>
          <p:nvPr>
            <p:ph type="ftr" sz="quarter" idx="11"/>
          </p:nvPr>
        </p:nvSpPr>
        <p:spPr/>
        <p:txBody>
          <a:bodyPr/>
          <a:lstStyle/>
          <a:p>
            <a:r>
              <a:rPr lang="pt-BR"/>
              <a:t>H7607_24_CM1552_C  02202024 Quality</a:t>
            </a:r>
            <a:endParaRPr lang="en-US"/>
          </a:p>
        </p:txBody>
      </p:sp>
      <p:sp>
        <p:nvSpPr>
          <p:cNvPr id="7" name="Slide Number Placeholder 6"/>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1895891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0BBC74-5C3C-4F4A-B444-1EA5B4EF355F}" type="datetime1">
              <a:rPr lang="en-US" smtClean="0"/>
              <a:t>2/20/2024</a:t>
            </a:fld>
            <a:endParaRPr lang="en-US"/>
          </a:p>
        </p:txBody>
      </p:sp>
      <p:sp>
        <p:nvSpPr>
          <p:cNvPr id="6" name="Footer Placeholder 5"/>
          <p:cNvSpPr>
            <a:spLocks noGrp="1"/>
          </p:cNvSpPr>
          <p:nvPr>
            <p:ph type="ftr" sz="quarter" idx="11"/>
          </p:nvPr>
        </p:nvSpPr>
        <p:spPr/>
        <p:txBody>
          <a:bodyPr/>
          <a:lstStyle/>
          <a:p>
            <a:r>
              <a:rPr lang="pt-BR"/>
              <a:t>H7607_24_CM1552_C  02202024 Quality</a:t>
            </a:r>
            <a:endParaRPr lang="en-US"/>
          </a:p>
        </p:txBody>
      </p:sp>
      <p:sp>
        <p:nvSpPr>
          <p:cNvPr id="7" name="Slide Number Placeholder 6"/>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427157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DC791B-9DCF-41D5-81B2-390BDDDD976D}" type="datetime1">
              <a:rPr lang="en-US" smtClean="0"/>
              <a:t>2/20/2024</a:t>
            </a:fld>
            <a:endParaRPr lang="en-US"/>
          </a:p>
        </p:txBody>
      </p:sp>
      <p:sp>
        <p:nvSpPr>
          <p:cNvPr id="5" name="Footer Placeholder 4"/>
          <p:cNvSpPr>
            <a:spLocks noGrp="1"/>
          </p:cNvSpPr>
          <p:nvPr>
            <p:ph type="ftr" sz="quarter" idx="11"/>
          </p:nvPr>
        </p:nvSpPr>
        <p:spPr/>
        <p:txBody>
          <a:bodyPr/>
          <a:lstStyle/>
          <a:p>
            <a:r>
              <a:rPr lang="pt-BR"/>
              <a:t>H7607_24_CM1552_C  02202024 Quality</a:t>
            </a:r>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87995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1E9103-BA83-4612-AADC-51A766BF0847}" type="datetime1">
              <a:rPr lang="en-US" smtClean="0"/>
              <a:t>2/20/2024</a:t>
            </a:fld>
            <a:endParaRPr lang="en-US"/>
          </a:p>
        </p:txBody>
      </p:sp>
      <p:sp>
        <p:nvSpPr>
          <p:cNvPr id="5" name="Footer Placeholder 4"/>
          <p:cNvSpPr>
            <a:spLocks noGrp="1"/>
          </p:cNvSpPr>
          <p:nvPr>
            <p:ph type="ftr" sz="quarter" idx="11"/>
          </p:nvPr>
        </p:nvSpPr>
        <p:spPr/>
        <p:txBody>
          <a:bodyPr/>
          <a:lstStyle/>
          <a:p>
            <a:r>
              <a:rPr lang="pt-BR"/>
              <a:t>H7607_24_CM1552_C  02202024 Quality</a:t>
            </a:r>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176274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95DC88-AE46-486D-8FF0-D3ED04E339CD}" type="datetime1">
              <a:rPr lang="en-US" smtClean="0"/>
              <a:t>2/20/2024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H7607_24_CM1552_C  02202024 Quality</a:t>
            </a: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D01DD-C0E4-4E5D-AC64-1AA047AAAF9A}" type="slidenum">
              <a:rPr lang="en-US" smtClean="0"/>
              <a:t>‹#›</a:t>
            </a:fld>
            <a:endParaRPr lang="en-US"/>
          </a:p>
        </p:txBody>
      </p:sp>
    </p:spTree>
    <p:extLst>
      <p:ext uri="{BB962C8B-B14F-4D97-AF65-F5344CB8AC3E}">
        <p14:creationId xmlns:p14="http://schemas.microsoft.com/office/powerpoint/2010/main" val="2149013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jp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1.png"/><Relationship Id="rId16"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jp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jpg"/><Relationship Id="rId4" Type="http://schemas.openxmlformats.org/officeDocument/2006/relationships/image" Target="../media/image36.jpg"/><Relationship Id="rId9" Type="http://schemas.openxmlformats.org/officeDocument/2006/relationships/image" Target="../media/image41.png"/><Relationship Id="rId14" Type="http://schemas.openxmlformats.org/officeDocument/2006/relationships/image" Target="../media/image46.png"/></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image" Target="../media/image51.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103-5824-423B-BEC7-8B9DDDD0027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ACE50B0-F1FE-4B52-9412-2FF49C1698CB}"/>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5CB5399B-112E-478D-981A-F6ACD667F4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1456"/>
            <a:ext cx="9144000" cy="6858000"/>
          </a:xfrm>
          <a:prstGeom prst="rect">
            <a:avLst/>
          </a:prstGeom>
        </p:spPr>
      </p:pic>
      <p:pic>
        <p:nvPicPr>
          <p:cNvPr id="6" name="Picture 5">
            <a:extLst>
              <a:ext uri="{FF2B5EF4-FFF2-40B4-BE49-F238E27FC236}">
                <a16:creationId xmlns:a16="http://schemas.microsoft.com/office/drawing/2014/main" id="{2D558058-636E-461B-9362-E4A9907C376F}"/>
              </a:ext>
            </a:extLst>
          </p:cNvPr>
          <p:cNvPicPr>
            <a:picLocks noChangeAspect="1"/>
          </p:cNvPicPr>
          <p:nvPr/>
        </p:nvPicPr>
        <p:blipFill>
          <a:blip r:embed="rId3"/>
          <a:stretch>
            <a:fillRect/>
          </a:stretch>
        </p:blipFill>
        <p:spPr>
          <a:xfrm>
            <a:off x="477520" y="4908723"/>
            <a:ext cx="2661920" cy="826914"/>
          </a:xfrm>
          <a:prstGeom prst="rect">
            <a:avLst/>
          </a:prstGeom>
        </p:spPr>
      </p:pic>
      <p:sp>
        <p:nvSpPr>
          <p:cNvPr id="20" name="Subtitle 2">
            <a:extLst>
              <a:ext uri="{FF2B5EF4-FFF2-40B4-BE49-F238E27FC236}">
                <a16:creationId xmlns:a16="http://schemas.microsoft.com/office/drawing/2014/main" id="{8F07DAF5-278E-4745-BA1C-23C1D605719B}"/>
              </a:ext>
            </a:extLst>
          </p:cNvPr>
          <p:cNvSpPr txBox="1">
            <a:spLocks/>
          </p:cNvSpPr>
          <p:nvPr/>
        </p:nvSpPr>
        <p:spPr>
          <a:xfrm>
            <a:off x="638174" y="1403351"/>
            <a:ext cx="5600065" cy="13906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4000">
              <a:solidFill>
                <a:srgbClr val="FFFFFF"/>
              </a:solidFill>
              <a:latin typeface="Comfortaa" pitchFamily="2" charset="0"/>
              <a:ea typeface="Open Sans" panose="020B0606030504020204" pitchFamily="34" charset="0"/>
              <a:cs typeface="Open Sans" panose="020B0606030504020204" pitchFamily="34" charset="0"/>
            </a:endParaRPr>
          </a:p>
          <a:p>
            <a:endParaRPr lang="en-US">
              <a:solidFill>
                <a:srgbClr val="FFFFFF"/>
              </a:solidFill>
              <a:latin typeface="Comfortaa" pitchFamily="2"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FB400064-6353-8220-D86A-6194223C951D}"/>
              </a:ext>
            </a:extLst>
          </p:cNvPr>
          <p:cNvSpPr txBox="1"/>
          <p:nvPr/>
        </p:nvSpPr>
        <p:spPr>
          <a:xfrm>
            <a:off x="638173" y="519751"/>
            <a:ext cx="7478305" cy="707886"/>
          </a:xfrm>
          <a:prstGeom prst="rect">
            <a:avLst/>
          </a:prstGeom>
          <a:noFill/>
        </p:spPr>
        <p:txBody>
          <a:bodyPr wrap="square">
            <a:spAutoFit/>
          </a:bodyPr>
          <a:lstStyle/>
          <a:p>
            <a:r>
              <a:rPr lang="en-US" sz="4000" dirty="0"/>
              <a:t>Special Need </a:t>
            </a:r>
            <a:r>
              <a:rPr lang="en-US" sz="4000"/>
              <a:t>Plan 2024</a:t>
            </a:r>
            <a:endParaRPr lang="en-US" sz="4000" dirty="0"/>
          </a:p>
        </p:txBody>
      </p:sp>
      <p:sp>
        <p:nvSpPr>
          <p:cNvPr id="11" name="TextBox 10">
            <a:extLst>
              <a:ext uri="{FF2B5EF4-FFF2-40B4-BE49-F238E27FC236}">
                <a16:creationId xmlns:a16="http://schemas.microsoft.com/office/drawing/2014/main" id="{BE4AFBF0-0169-9C6D-5EBF-58DF026175D1}"/>
              </a:ext>
            </a:extLst>
          </p:cNvPr>
          <p:cNvSpPr txBox="1"/>
          <p:nvPr/>
        </p:nvSpPr>
        <p:spPr>
          <a:xfrm>
            <a:off x="714395" y="1220363"/>
            <a:ext cx="5552439" cy="523220"/>
          </a:xfrm>
          <a:prstGeom prst="rect">
            <a:avLst/>
          </a:prstGeom>
          <a:noFill/>
        </p:spPr>
        <p:txBody>
          <a:bodyPr wrap="square">
            <a:spAutoFit/>
          </a:bodyPr>
          <a:lstStyle/>
          <a:p>
            <a:pPr algn="l"/>
            <a:r>
              <a:rPr lang="en-US" sz="2800" b="1" dirty="0">
                <a:solidFill>
                  <a:schemeClr val="tx1">
                    <a:lumMod val="85000"/>
                    <a:lumOff val="15000"/>
                  </a:schemeClr>
                </a:solidFill>
              </a:rPr>
              <a:t>Model of Care Training </a:t>
            </a:r>
          </a:p>
        </p:txBody>
      </p:sp>
      <p:sp>
        <p:nvSpPr>
          <p:cNvPr id="4" name="Footer Placeholder 3">
            <a:extLst>
              <a:ext uri="{FF2B5EF4-FFF2-40B4-BE49-F238E27FC236}">
                <a16:creationId xmlns:a16="http://schemas.microsoft.com/office/drawing/2014/main" id="{AF9F5B7E-2920-BC81-F169-55DF7DC1303B}"/>
              </a:ext>
            </a:extLst>
          </p:cNvPr>
          <p:cNvSpPr>
            <a:spLocks noGrp="1"/>
          </p:cNvSpPr>
          <p:nvPr>
            <p:ph type="ftr" sz="quarter" idx="11"/>
          </p:nvPr>
        </p:nvSpPr>
        <p:spPr>
          <a:xfrm>
            <a:off x="6153890" y="6471419"/>
            <a:ext cx="3086100" cy="365125"/>
          </a:xfrm>
        </p:spPr>
        <p:txBody>
          <a:bodyPr/>
          <a:lstStyle/>
          <a:p>
            <a:r>
              <a:rPr lang="pt-BR" dirty="0">
                <a:solidFill>
                  <a:schemeClr val="tx1">
                    <a:lumMod val="65000"/>
                    <a:lumOff val="35000"/>
                  </a:schemeClr>
                </a:solidFill>
              </a:rPr>
              <a:t>H7607_24_CM1552_C  02202024 Quality</a:t>
            </a:r>
            <a:endParaRPr lang="en-US" dirty="0">
              <a:solidFill>
                <a:schemeClr val="tx1">
                  <a:lumMod val="65000"/>
                  <a:lumOff val="35000"/>
                </a:schemeClr>
              </a:solidFill>
            </a:endParaRPr>
          </a:p>
        </p:txBody>
      </p:sp>
    </p:spTree>
    <p:extLst>
      <p:ext uri="{BB962C8B-B14F-4D97-AF65-F5344CB8AC3E}">
        <p14:creationId xmlns:p14="http://schemas.microsoft.com/office/powerpoint/2010/main" val="10831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1C795C-FB4B-4B32-9977-904A4CDF1FF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3393440"/>
          </a:xfrm>
          <a:prstGeom prst="rect">
            <a:avLst/>
          </a:prstGeom>
        </p:spPr>
      </p:pic>
      <p:sp>
        <p:nvSpPr>
          <p:cNvPr id="4" name="Title 1">
            <a:extLst>
              <a:ext uri="{FF2B5EF4-FFF2-40B4-BE49-F238E27FC236}">
                <a16:creationId xmlns:a16="http://schemas.microsoft.com/office/drawing/2014/main" id="{6F18DAD7-88AC-4FDB-BA1F-B80964A3AAF9}"/>
              </a:ext>
            </a:extLst>
          </p:cNvPr>
          <p:cNvSpPr txBox="1">
            <a:spLocks/>
          </p:cNvSpPr>
          <p:nvPr/>
        </p:nvSpPr>
        <p:spPr>
          <a:xfrm>
            <a:off x="402786" y="3076417"/>
            <a:ext cx="317500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400" dirty="0">
                <a:solidFill>
                  <a:srgbClr val="45C2B1"/>
                </a:solidFill>
                <a:latin typeface="Comfortaa" pitchFamily="2" charset="0"/>
              </a:rPr>
              <a:t>Training Objectives </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624840" y="3764376"/>
            <a:ext cx="7894320" cy="13881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Describe the Clever Care Health Plan, Inc Model of Care (MOC)</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List the four components of the MOC</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Understand how members qualify for the Special Needs Plan (SNP)  </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Explain the SNP care management processes </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Describe the provider requirements in the Health Risk Assessment (HRA)</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Describe the provider roles &amp; responsibilities in the Interdisciplinary Care Team (ICT)</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Identify the quality outcomes &amp; measures</a:t>
            </a:r>
          </a:p>
        </p:txBody>
      </p:sp>
      <p:pic>
        <p:nvPicPr>
          <p:cNvPr id="6" name="Picture 5">
            <a:extLst>
              <a:ext uri="{FF2B5EF4-FFF2-40B4-BE49-F238E27FC236}">
                <a16:creationId xmlns:a16="http://schemas.microsoft.com/office/drawing/2014/main" id="{CDAE0545-53FC-4B7D-9AC1-1631EF6F8076}"/>
              </a:ext>
            </a:extLst>
          </p:cNvPr>
          <p:cNvPicPr>
            <a:picLocks noChangeAspect="1"/>
          </p:cNvPicPr>
          <p:nvPr/>
        </p:nvPicPr>
        <p:blipFill>
          <a:blip r:embed="rId3"/>
          <a:stretch>
            <a:fillRect/>
          </a:stretch>
        </p:blipFill>
        <p:spPr>
          <a:xfrm>
            <a:off x="6471920" y="5970126"/>
            <a:ext cx="2499360" cy="776415"/>
          </a:xfrm>
          <a:prstGeom prst="rect">
            <a:avLst/>
          </a:prstGeom>
        </p:spPr>
      </p:pic>
      <p:sp>
        <p:nvSpPr>
          <p:cNvPr id="3" name="Footer Placeholder 2">
            <a:extLst>
              <a:ext uri="{FF2B5EF4-FFF2-40B4-BE49-F238E27FC236}">
                <a16:creationId xmlns:a16="http://schemas.microsoft.com/office/drawing/2014/main" id="{81705D24-CE14-6CBD-3DA7-F42FCB751300}"/>
              </a:ext>
            </a:extLst>
          </p:cNvPr>
          <p:cNvSpPr>
            <a:spLocks noGrp="1"/>
          </p:cNvSpPr>
          <p:nvPr>
            <p:ph type="ftr" sz="quarter" idx="11"/>
          </p:nvPr>
        </p:nvSpPr>
        <p:spPr>
          <a:xfrm>
            <a:off x="6178550" y="6563978"/>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2251723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B8836D-7B2A-4EF0-BCB1-224037E080C3}"/>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b="-1"/>
          <a:stretch/>
        </p:blipFill>
        <p:spPr>
          <a:xfrm>
            <a:off x="9236" y="0"/>
            <a:ext cx="8054109" cy="6857990"/>
          </a:xfrm>
          <a:prstGeom prst="rect">
            <a:avLst/>
          </a:prstGeom>
        </p:spPr>
      </p:pic>
      <p:sp>
        <p:nvSpPr>
          <p:cNvPr id="10" name="Rectangle 9">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5619048"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6F18DAD7-88AC-4FDB-BA1F-B80964A3AAF9}"/>
              </a:ext>
            </a:extLst>
          </p:cNvPr>
          <p:cNvSpPr txBox="1">
            <a:spLocks/>
          </p:cNvSpPr>
          <p:nvPr/>
        </p:nvSpPr>
        <p:spPr>
          <a:xfrm>
            <a:off x="1782620" y="240864"/>
            <a:ext cx="5857222" cy="134497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3500" dirty="0">
                <a:solidFill>
                  <a:srgbClr val="45C2B1"/>
                </a:solidFill>
                <a:latin typeface="Comfortaa" pitchFamily="2" charset="0"/>
              </a:rPr>
              <a:t>Model of Care (MOC)</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1080655" y="1505527"/>
            <a:ext cx="7697585" cy="43892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 algn="l"/>
            <a:r>
              <a:rPr lang="en-US" sz="1800" dirty="0">
                <a:solidFill>
                  <a:srgbClr val="194F90"/>
                </a:solidFill>
                <a:latin typeface="Open Sans" panose="020B0606030504020204" pitchFamily="34" charset="0"/>
                <a:ea typeface="Open Sans" panose="020B0606030504020204" pitchFamily="34" charset="0"/>
                <a:cs typeface="Open Sans" panose="020B0606030504020204" pitchFamily="34" charset="0"/>
              </a:rPr>
              <a:t>Medicare Advantage (MA) Special Needs Plans (SNPs) are designed for specific groups of members with special health care needs. CMS has defined three types of SNPs that serve the following types of members:</a:t>
            </a:r>
          </a:p>
          <a:p>
            <a:pPr marL="742950" lvl="1" indent="-228600" algn="l">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Chronic Condition SNP (C-SNP)</a:t>
            </a:r>
          </a:p>
          <a:p>
            <a:pPr marL="742950" lvl="1" indent="-228600" algn="l">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Dual Eligible SNP (D-SNP) </a:t>
            </a:r>
          </a:p>
          <a:p>
            <a:pPr marL="742950" lvl="1" indent="-228600" algn="l">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 Institutional SNP (I-SNP)</a:t>
            </a:r>
          </a:p>
          <a:p>
            <a:pPr marL="514350" lvl="1" algn="l"/>
            <a:endPar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pPr marL="57150" algn="l"/>
            <a:r>
              <a:rPr lang="en-US" sz="18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MOC is a vital quality improvement tool and integral component for ensuring that the unique needs of each enrollee are identified by the SNP and addressed through the plan’s care management practices.</a:t>
            </a:r>
          </a:p>
        </p:txBody>
      </p:sp>
      <p:pic>
        <p:nvPicPr>
          <p:cNvPr id="7" name="Picture 6">
            <a:extLst>
              <a:ext uri="{FF2B5EF4-FFF2-40B4-BE49-F238E27FC236}">
                <a16:creationId xmlns:a16="http://schemas.microsoft.com/office/drawing/2014/main" id="{C93AC0DB-36BA-42DE-803E-FF43FB06D503}"/>
              </a:ext>
            </a:extLst>
          </p:cNvPr>
          <p:cNvPicPr>
            <a:picLocks noChangeAspect="1"/>
          </p:cNvPicPr>
          <p:nvPr/>
        </p:nvPicPr>
        <p:blipFill>
          <a:blip r:embed="rId3"/>
          <a:stretch>
            <a:fillRect/>
          </a:stretch>
        </p:blipFill>
        <p:spPr>
          <a:xfrm>
            <a:off x="6471920" y="5970126"/>
            <a:ext cx="2499360" cy="776415"/>
          </a:xfrm>
          <a:prstGeom prst="rect">
            <a:avLst/>
          </a:prstGeom>
        </p:spPr>
      </p:pic>
      <p:sp>
        <p:nvSpPr>
          <p:cNvPr id="2" name="Footer Placeholder 1">
            <a:extLst>
              <a:ext uri="{FF2B5EF4-FFF2-40B4-BE49-F238E27FC236}">
                <a16:creationId xmlns:a16="http://schemas.microsoft.com/office/drawing/2014/main" id="{4CF91AA5-9597-101A-D867-15117F94ED3F}"/>
              </a:ext>
            </a:extLst>
          </p:cNvPr>
          <p:cNvSpPr>
            <a:spLocks noGrp="1"/>
          </p:cNvSpPr>
          <p:nvPr>
            <p:ph type="ftr" sz="quarter" idx="11"/>
          </p:nvPr>
        </p:nvSpPr>
        <p:spPr>
          <a:xfrm>
            <a:off x="6096792" y="6563978"/>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3915147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475990" y="174940"/>
            <a:ext cx="5495398"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2800" dirty="0">
                <a:solidFill>
                  <a:srgbClr val="45C2B1"/>
                </a:solidFill>
                <a:latin typeface="Comfortaa" pitchFamily="2" charset="0"/>
              </a:rPr>
              <a:t>Clever Care Special Needs Program </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2"/>
          <a:stretch>
            <a:fillRect/>
          </a:stretch>
        </p:blipFill>
        <p:spPr>
          <a:xfrm>
            <a:off x="6471811" y="5975986"/>
            <a:ext cx="2499577" cy="780356"/>
          </a:xfrm>
          <a:prstGeom prst="rect">
            <a:avLst/>
          </a:prstGeom>
        </p:spPr>
      </p:pic>
      <p:pic>
        <p:nvPicPr>
          <p:cNvPr id="8" name="Picture 7" descr="A picture containing grass, outdoor, table, sitting&#10;&#10;Description automatically generated">
            <a:extLst>
              <a:ext uri="{FF2B5EF4-FFF2-40B4-BE49-F238E27FC236}">
                <a16:creationId xmlns:a16="http://schemas.microsoft.com/office/drawing/2014/main" id="{AEAE48AC-F5DE-42DD-B9E5-EE6100F400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 y="0"/>
            <a:ext cx="3434080" cy="6867178"/>
          </a:xfrm>
          <a:prstGeom prst="rect">
            <a:avLst/>
          </a:prstGeom>
        </p:spPr>
      </p:pic>
      <p:sp>
        <p:nvSpPr>
          <p:cNvPr id="6" name="TextBox 5">
            <a:extLst>
              <a:ext uri="{FF2B5EF4-FFF2-40B4-BE49-F238E27FC236}">
                <a16:creationId xmlns:a16="http://schemas.microsoft.com/office/drawing/2014/main" id="{7E80CBEB-0ECC-4A6B-9A57-419423F81E76}"/>
              </a:ext>
            </a:extLst>
          </p:cNvPr>
          <p:cNvSpPr txBox="1"/>
          <p:nvPr/>
        </p:nvSpPr>
        <p:spPr>
          <a:xfrm>
            <a:off x="3597598" y="1143254"/>
            <a:ext cx="4835202" cy="4750018"/>
          </a:xfrm>
          <a:prstGeom prst="rect">
            <a:avLst/>
          </a:prstGeom>
          <a:noFill/>
        </p:spPr>
        <p:txBody>
          <a:bodyPr wrap="square" rtlCol="0">
            <a:spAutoFit/>
          </a:bodyPr>
          <a:lstStyle/>
          <a:p>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Care’s MOC is designed to ensure the provision and coordination of specialized  services meet the needs of the SNP eligible beneficiaries by integrating benefits and coordinating care for members enrolled in Clever Care’s Special Needs Plan. </a:t>
            </a:r>
          </a:p>
          <a:p>
            <a:pPr>
              <a:spcBef>
                <a:spcPts val="1350"/>
              </a:spcBef>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 Health Plan, Inc (Clever Care) C-SNP Special </a:t>
            </a:r>
            <a:r>
              <a:rPr lang="en-US" sz="1600">
                <a:solidFill>
                  <a:srgbClr val="194F90"/>
                </a:solidFill>
                <a:latin typeface="Open Sans" panose="020B0606030504020204" pitchFamily="34" charset="0"/>
                <a:ea typeface="Open Sans" panose="020B0606030504020204" pitchFamily="34" charset="0"/>
                <a:cs typeface="Open Sans" panose="020B0606030504020204" pitchFamily="34" charset="0"/>
              </a:rPr>
              <a:t>Needs Plan:</a:t>
            </a:r>
            <a:endPar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pPr marL="671513" lvl="1"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Includes: </a:t>
            </a:r>
          </a:p>
          <a:p>
            <a:pPr marL="1128713" lvl="2"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Cardiovascular Disease </a:t>
            </a:r>
          </a:p>
          <a:p>
            <a:pPr marL="1585913" lvl="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cardiac arrhythmias </a:t>
            </a:r>
          </a:p>
          <a:p>
            <a:pPr marL="1585913" lvl="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coronary artery disease</a:t>
            </a:r>
          </a:p>
          <a:p>
            <a:pPr marL="1585913" lvl="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peripheral vascular disease</a:t>
            </a:r>
          </a:p>
          <a:p>
            <a:pPr marL="1585913" lvl="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Chronic venous thromboembolic disorder</a:t>
            </a:r>
          </a:p>
          <a:p>
            <a:pPr marL="1128713" lvl="2"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Diabetes Mellitus</a:t>
            </a:r>
          </a:p>
        </p:txBody>
      </p:sp>
      <p:sp>
        <p:nvSpPr>
          <p:cNvPr id="2" name="Footer Placeholder 1">
            <a:extLst>
              <a:ext uri="{FF2B5EF4-FFF2-40B4-BE49-F238E27FC236}">
                <a16:creationId xmlns:a16="http://schemas.microsoft.com/office/drawing/2014/main" id="{4AA01399-5EF2-5961-5EF9-103459925D83}"/>
              </a:ext>
            </a:extLst>
          </p:cNvPr>
          <p:cNvSpPr>
            <a:spLocks noGrp="1"/>
          </p:cNvSpPr>
          <p:nvPr>
            <p:ph type="ftr" sz="quarter" idx="11"/>
          </p:nvPr>
        </p:nvSpPr>
        <p:spPr>
          <a:xfrm>
            <a:off x="6223689" y="6573779"/>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2030338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628390" y="174940"/>
            <a:ext cx="5342998"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2400" dirty="0">
                <a:solidFill>
                  <a:srgbClr val="45C2B1"/>
                </a:solidFill>
                <a:latin typeface="Comfortaa" pitchFamily="2" charset="0"/>
              </a:rPr>
              <a:t>Clever Care SNP Program Mission &amp; Goals</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2"/>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E65C524-ACB1-49F6-8E69-A5B22B72E7F1}"/>
              </a:ext>
            </a:extLst>
          </p:cNvPr>
          <p:cNvSpPr txBox="1"/>
          <p:nvPr/>
        </p:nvSpPr>
        <p:spPr>
          <a:xfrm>
            <a:off x="3749998" y="1122934"/>
            <a:ext cx="4835202" cy="4903907"/>
          </a:xfrm>
          <a:prstGeom prst="rect">
            <a:avLst/>
          </a:prstGeom>
          <a:noFill/>
        </p:spPr>
        <p:txBody>
          <a:bodyPr wrap="square" rtlCol="0">
            <a:spAutoFit/>
          </a:bodyPr>
          <a:lstStyle/>
          <a:p>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SNP Mission Statement </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The Clever Care SNP Programs are designed to maximize the quality of care, access to  care, and health outcomes for the SNP populations it serves especially the  most vulnerable population we serve</a:t>
            </a:r>
          </a:p>
          <a:p>
            <a:pPr>
              <a:spcBef>
                <a:spcPts val="1350"/>
              </a:spcBef>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Overall Model of Care goals include: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member health outcomes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access to essential services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access to affordable care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coordination of care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transitions of care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access to preventive health services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Facilitate appropriate utilization of services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Engage provider network in Clever Care support services</a:t>
            </a:r>
          </a:p>
        </p:txBody>
      </p:sp>
      <p:pic>
        <p:nvPicPr>
          <p:cNvPr id="2" name="Picture 1">
            <a:extLst>
              <a:ext uri="{FF2B5EF4-FFF2-40B4-BE49-F238E27FC236}">
                <a16:creationId xmlns:a16="http://schemas.microsoft.com/office/drawing/2014/main" id="{3B154F76-889D-4BF8-B91C-CF5AFA2462D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3434080" cy="6858000"/>
          </a:xfrm>
          <a:prstGeom prst="rect">
            <a:avLst/>
          </a:prstGeom>
        </p:spPr>
      </p:pic>
      <p:sp>
        <p:nvSpPr>
          <p:cNvPr id="3" name="Footer Placeholder 2">
            <a:extLst>
              <a:ext uri="{FF2B5EF4-FFF2-40B4-BE49-F238E27FC236}">
                <a16:creationId xmlns:a16="http://schemas.microsoft.com/office/drawing/2014/main" id="{DAF39FAE-E08A-5E65-AA45-4B2983A4BAD2}"/>
              </a:ext>
            </a:extLst>
          </p:cNvPr>
          <p:cNvSpPr>
            <a:spLocks noGrp="1"/>
          </p:cNvSpPr>
          <p:nvPr>
            <p:ph type="ftr" sz="quarter" idx="11"/>
          </p:nvPr>
        </p:nvSpPr>
        <p:spPr>
          <a:xfrm>
            <a:off x="6167599" y="6573779"/>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510985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Model of Care Components </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1280160"/>
            <a:ext cx="8390890" cy="48647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SNP Model of Care is the overall plan for SNP structure, processes, resources, and requirements.</a:t>
            </a:r>
          </a:p>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There are four (4) Model of Care Elements:</a:t>
            </a:r>
          </a:p>
          <a:p>
            <a:pPr algn="l">
              <a:lnSpc>
                <a:spcPct val="120000"/>
              </a:lnSpc>
            </a:pPr>
            <a:endPar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grpSp>
        <p:nvGrpSpPr>
          <p:cNvPr id="2" name="object 15">
            <a:extLst>
              <a:ext uri="{FF2B5EF4-FFF2-40B4-BE49-F238E27FC236}">
                <a16:creationId xmlns:a16="http://schemas.microsoft.com/office/drawing/2014/main" id="{BB43863E-412A-E9DD-C110-D35BB2AE3B71}"/>
              </a:ext>
            </a:extLst>
          </p:cNvPr>
          <p:cNvGrpSpPr/>
          <p:nvPr/>
        </p:nvGrpSpPr>
        <p:grpSpPr>
          <a:xfrm>
            <a:off x="629285" y="2438304"/>
            <a:ext cx="7885430" cy="864869"/>
            <a:chOff x="614174" y="2416809"/>
            <a:chExt cx="7885430" cy="864869"/>
          </a:xfrm>
          <a:solidFill>
            <a:srgbClr val="194F90"/>
          </a:solidFill>
        </p:grpSpPr>
        <p:sp>
          <p:nvSpPr>
            <p:cNvPr id="3" name="object 16">
              <a:extLst>
                <a:ext uri="{FF2B5EF4-FFF2-40B4-BE49-F238E27FC236}">
                  <a16:creationId xmlns:a16="http://schemas.microsoft.com/office/drawing/2014/main" id="{AAA81544-7F9D-E893-3372-C85A4F851A68}"/>
                </a:ext>
              </a:extLst>
            </p:cNvPr>
            <p:cNvSpPr/>
            <p:nvPr/>
          </p:nvSpPr>
          <p:spPr>
            <a:xfrm>
              <a:off x="614172" y="2423159"/>
              <a:ext cx="4046220" cy="852169"/>
            </a:xfrm>
            <a:custGeom>
              <a:avLst/>
              <a:gdLst/>
              <a:ahLst/>
              <a:cxnLst/>
              <a:rect l="l" t="t" r="r" b="b"/>
              <a:pathLst>
                <a:path w="4046220" h="852170">
                  <a:moveTo>
                    <a:pt x="2128901" y="425831"/>
                  </a:moveTo>
                  <a:lnTo>
                    <a:pt x="1702968" y="0"/>
                  </a:lnTo>
                  <a:lnTo>
                    <a:pt x="0" y="0"/>
                  </a:lnTo>
                  <a:lnTo>
                    <a:pt x="425932" y="425831"/>
                  </a:lnTo>
                  <a:lnTo>
                    <a:pt x="0" y="851662"/>
                  </a:lnTo>
                  <a:lnTo>
                    <a:pt x="1702968" y="851662"/>
                  </a:lnTo>
                  <a:lnTo>
                    <a:pt x="2128901" y="425831"/>
                  </a:lnTo>
                  <a:close/>
                </a:path>
                <a:path w="4046220" h="852170">
                  <a:moveTo>
                    <a:pt x="4046093" y="425831"/>
                  </a:moveTo>
                  <a:lnTo>
                    <a:pt x="3620160" y="0"/>
                  </a:lnTo>
                  <a:lnTo>
                    <a:pt x="1917192" y="0"/>
                  </a:lnTo>
                  <a:lnTo>
                    <a:pt x="2343124" y="425831"/>
                  </a:lnTo>
                  <a:lnTo>
                    <a:pt x="1917192" y="851662"/>
                  </a:lnTo>
                  <a:lnTo>
                    <a:pt x="3620160" y="851662"/>
                  </a:lnTo>
                  <a:lnTo>
                    <a:pt x="4046093" y="425831"/>
                  </a:lnTo>
                  <a:close/>
                </a:path>
              </a:pathLst>
            </a:custGeom>
            <a:grpFill/>
          </p:spPr>
          <p:txBody>
            <a:bodyPr wrap="square" lIns="0" tIns="0" rIns="0" bIns="0" rtlCol="0"/>
            <a:lstStyle/>
            <a:p>
              <a:endParaRPr/>
            </a:p>
          </p:txBody>
        </p:sp>
        <p:sp>
          <p:nvSpPr>
            <p:cNvPr id="7" name="object 17">
              <a:extLst>
                <a:ext uri="{FF2B5EF4-FFF2-40B4-BE49-F238E27FC236}">
                  <a16:creationId xmlns:a16="http://schemas.microsoft.com/office/drawing/2014/main" id="{68C625AB-55C5-9F2E-A5AB-2856D2F1F043}"/>
                </a:ext>
              </a:extLst>
            </p:cNvPr>
            <p:cNvSpPr/>
            <p:nvPr/>
          </p:nvSpPr>
          <p:spPr>
            <a:xfrm>
              <a:off x="2531364" y="2423159"/>
              <a:ext cx="2129155" cy="852169"/>
            </a:xfrm>
            <a:custGeom>
              <a:avLst/>
              <a:gdLst/>
              <a:ahLst/>
              <a:cxnLst/>
              <a:rect l="l" t="t" r="r" b="b"/>
              <a:pathLst>
                <a:path w="2129154" h="852170">
                  <a:moveTo>
                    <a:pt x="0" y="0"/>
                  </a:moveTo>
                  <a:lnTo>
                    <a:pt x="1702968" y="0"/>
                  </a:lnTo>
                  <a:lnTo>
                    <a:pt x="2128901" y="425831"/>
                  </a:lnTo>
                  <a:lnTo>
                    <a:pt x="1702968" y="851662"/>
                  </a:lnTo>
                  <a:lnTo>
                    <a:pt x="0" y="851662"/>
                  </a:lnTo>
                  <a:lnTo>
                    <a:pt x="425932" y="425831"/>
                  </a:lnTo>
                  <a:lnTo>
                    <a:pt x="0" y="0"/>
                  </a:lnTo>
                  <a:close/>
                </a:path>
              </a:pathLst>
            </a:custGeom>
            <a:grpFill/>
            <a:ln w="12700">
              <a:solidFill>
                <a:srgbClr val="FFFFFF"/>
              </a:solidFill>
            </a:ln>
          </p:spPr>
          <p:txBody>
            <a:bodyPr wrap="square" lIns="0" tIns="0" rIns="0" bIns="0" rtlCol="0"/>
            <a:lstStyle/>
            <a:p>
              <a:endParaRPr/>
            </a:p>
          </p:txBody>
        </p:sp>
        <p:sp>
          <p:nvSpPr>
            <p:cNvPr id="8" name="object 18">
              <a:extLst>
                <a:ext uri="{FF2B5EF4-FFF2-40B4-BE49-F238E27FC236}">
                  <a16:creationId xmlns:a16="http://schemas.microsoft.com/office/drawing/2014/main" id="{B1795392-D7F0-0268-1EF3-59B0EC2B6A40}"/>
                </a:ext>
              </a:extLst>
            </p:cNvPr>
            <p:cNvSpPr/>
            <p:nvPr/>
          </p:nvSpPr>
          <p:spPr>
            <a:xfrm>
              <a:off x="4447032" y="2423159"/>
              <a:ext cx="2129155" cy="852169"/>
            </a:xfrm>
            <a:custGeom>
              <a:avLst/>
              <a:gdLst/>
              <a:ahLst/>
              <a:cxnLst/>
              <a:rect l="l" t="t" r="r" b="b"/>
              <a:pathLst>
                <a:path w="2129154" h="852170">
                  <a:moveTo>
                    <a:pt x="1702968" y="0"/>
                  </a:moveTo>
                  <a:lnTo>
                    <a:pt x="0" y="0"/>
                  </a:lnTo>
                  <a:lnTo>
                    <a:pt x="425932" y="425831"/>
                  </a:lnTo>
                  <a:lnTo>
                    <a:pt x="0" y="851662"/>
                  </a:lnTo>
                  <a:lnTo>
                    <a:pt x="1702968" y="851662"/>
                  </a:lnTo>
                  <a:lnTo>
                    <a:pt x="2128901" y="425831"/>
                  </a:lnTo>
                  <a:lnTo>
                    <a:pt x="1702968" y="0"/>
                  </a:lnTo>
                  <a:close/>
                </a:path>
              </a:pathLst>
            </a:custGeom>
            <a:grpFill/>
          </p:spPr>
          <p:txBody>
            <a:bodyPr wrap="square" lIns="0" tIns="0" rIns="0" bIns="0" rtlCol="0"/>
            <a:lstStyle/>
            <a:p>
              <a:endParaRPr/>
            </a:p>
          </p:txBody>
        </p:sp>
        <p:sp>
          <p:nvSpPr>
            <p:cNvPr id="9" name="object 19">
              <a:extLst>
                <a:ext uri="{FF2B5EF4-FFF2-40B4-BE49-F238E27FC236}">
                  <a16:creationId xmlns:a16="http://schemas.microsoft.com/office/drawing/2014/main" id="{0BB1A6C1-F3C2-AB77-2563-152C1C6E9483}"/>
                </a:ext>
              </a:extLst>
            </p:cNvPr>
            <p:cNvSpPr/>
            <p:nvPr/>
          </p:nvSpPr>
          <p:spPr>
            <a:xfrm>
              <a:off x="4447032" y="2423159"/>
              <a:ext cx="2129155" cy="852169"/>
            </a:xfrm>
            <a:custGeom>
              <a:avLst/>
              <a:gdLst/>
              <a:ahLst/>
              <a:cxnLst/>
              <a:rect l="l" t="t" r="r" b="b"/>
              <a:pathLst>
                <a:path w="2129154" h="852170">
                  <a:moveTo>
                    <a:pt x="0" y="0"/>
                  </a:moveTo>
                  <a:lnTo>
                    <a:pt x="1702968" y="0"/>
                  </a:lnTo>
                  <a:lnTo>
                    <a:pt x="2128901" y="425831"/>
                  </a:lnTo>
                  <a:lnTo>
                    <a:pt x="1702968" y="851662"/>
                  </a:lnTo>
                  <a:lnTo>
                    <a:pt x="0" y="851662"/>
                  </a:lnTo>
                  <a:lnTo>
                    <a:pt x="425932" y="425831"/>
                  </a:lnTo>
                  <a:lnTo>
                    <a:pt x="0" y="0"/>
                  </a:lnTo>
                  <a:close/>
                </a:path>
              </a:pathLst>
            </a:custGeom>
            <a:grpFill/>
            <a:ln w="12700">
              <a:solidFill>
                <a:srgbClr val="FFFFFF"/>
              </a:solidFill>
            </a:ln>
          </p:spPr>
          <p:txBody>
            <a:bodyPr wrap="square" lIns="0" tIns="0" rIns="0" bIns="0" rtlCol="0"/>
            <a:lstStyle/>
            <a:p>
              <a:endParaRPr/>
            </a:p>
          </p:txBody>
        </p:sp>
        <p:sp>
          <p:nvSpPr>
            <p:cNvPr id="10" name="object 20">
              <a:extLst>
                <a:ext uri="{FF2B5EF4-FFF2-40B4-BE49-F238E27FC236}">
                  <a16:creationId xmlns:a16="http://schemas.microsoft.com/office/drawing/2014/main" id="{4DF24393-24B2-6DE3-2989-6AA77B21937B}"/>
                </a:ext>
              </a:extLst>
            </p:cNvPr>
            <p:cNvSpPr/>
            <p:nvPr/>
          </p:nvSpPr>
          <p:spPr>
            <a:xfrm>
              <a:off x="6364223" y="2423159"/>
              <a:ext cx="2129155" cy="852169"/>
            </a:xfrm>
            <a:custGeom>
              <a:avLst/>
              <a:gdLst/>
              <a:ahLst/>
              <a:cxnLst/>
              <a:rect l="l" t="t" r="r" b="b"/>
              <a:pathLst>
                <a:path w="2129154" h="852170">
                  <a:moveTo>
                    <a:pt x="1702968" y="0"/>
                  </a:moveTo>
                  <a:lnTo>
                    <a:pt x="0" y="0"/>
                  </a:lnTo>
                  <a:lnTo>
                    <a:pt x="425932" y="425831"/>
                  </a:lnTo>
                  <a:lnTo>
                    <a:pt x="0" y="851662"/>
                  </a:lnTo>
                  <a:lnTo>
                    <a:pt x="1702968" y="851662"/>
                  </a:lnTo>
                  <a:lnTo>
                    <a:pt x="2128901" y="425831"/>
                  </a:lnTo>
                  <a:lnTo>
                    <a:pt x="1702968" y="0"/>
                  </a:lnTo>
                  <a:close/>
                </a:path>
              </a:pathLst>
            </a:custGeom>
            <a:grpFill/>
          </p:spPr>
          <p:txBody>
            <a:bodyPr wrap="square" lIns="0" tIns="0" rIns="0" bIns="0" rtlCol="0"/>
            <a:lstStyle/>
            <a:p>
              <a:endParaRPr/>
            </a:p>
          </p:txBody>
        </p:sp>
        <p:sp>
          <p:nvSpPr>
            <p:cNvPr id="11" name="object 21">
              <a:extLst>
                <a:ext uri="{FF2B5EF4-FFF2-40B4-BE49-F238E27FC236}">
                  <a16:creationId xmlns:a16="http://schemas.microsoft.com/office/drawing/2014/main" id="{0AC40C8E-D925-81F1-BD60-34D8CF0DFBF4}"/>
                </a:ext>
              </a:extLst>
            </p:cNvPr>
            <p:cNvSpPr/>
            <p:nvPr/>
          </p:nvSpPr>
          <p:spPr>
            <a:xfrm>
              <a:off x="6364223" y="2423159"/>
              <a:ext cx="2129155" cy="852169"/>
            </a:xfrm>
            <a:custGeom>
              <a:avLst/>
              <a:gdLst/>
              <a:ahLst/>
              <a:cxnLst/>
              <a:rect l="l" t="t" r="r" b="b"/>
              <a:pathLst>
                <a:path w="2129154" h="852170">
                  <a:moveTo>
                    <a:pt x="0" y="0"/>
                  </a:moveTo>
                  <a:lnTo>
                    <a:pt x="1702968" y="0"/>
                  </a:lnTo>
                  <a:lnTo>
                    <a:pt x="2128901" y="425831"/>
                  </a:lnTo>
                  <a:lnTo>
                    <a:pt x="1702968" y="851662"/>
                  </a:lnTo>
                  <a:lnTo>
                    <a:pt x="0" y="851662"/>
                  </a:lnTo>
                  <a:lnTo>
                    <a:pt x="425932" y="425831"/>
                  </a:lnTo>
                  <a:lnTo>
                    <a:pt x="0" y="0"/>
                  </a:lnTo>
                  <a:close/>
                </a:path>
              </a:pathLst>
            </a:custGeom>
            <a:grpFill/>
            <a:ln w="12700">
              <a:solidFill>
                <a:srgbClr val="FFFFFF"/>
              </a:solidFill>
            </a:ln>
          </p:spPr>
          <p:txBody>
            <a:bodyPr wrap="square" lIns="0" tIns="0" rIns="0" bIns="0" rtlCol="0"/>
            <a:lstStyle/>
            <a:p>
              <a:endParaRPr/>
            </a:p>
          </p:txBody>
        </p:sp>
      </p:grpSp>
      <p:sp>
        <p:nvSpPr>
          <p:cNvPr id="20" name="TextBox 19">
            <a:extLst>
              <a:ext uri="{FF2B5EF4-FFF2-40B4-BE49-F238E27FC236}">
                <a16:creationId xmlns:a16="http://schemas.microsoft.com/office/drawing/2014/main" id="{A5A7A91A-D4D0-EF9A-9365-12AE96EB09B5}"/>
              </a:ext>
            </a:extLst>
          </p:cNvPr>
          <p:cNvSpPr txBox="1"/>
          <p:nvPr/>
        </p:nvSpPr>
        <p:spPr>
          <a:xfrm>
            <a:off x="629284" y="3376512"/>
            <a:ext cx="1917192" cy="369332"/>
          </a:xfrm>
          <a:prstGeom prst="rect">
            <a:avLst/>
          </a:prstGeom>
          <a:noFill/>
        </p:spPr>
        <p:txBody>
          <a:bodyPr wrap="square">
            <a:spAutoFit/>
          </a:bodyPr>
          <a:lstStyle/>
          <a:p>
            <a:pPr marL="12700">
              <a:lnSpc>
                <a:spcPct val="100000"/>
              </a:lnSpc>
              <a:spcBef>
                <a:spcPts val="95"/>
              </a:spcBef>
            </a:pPr>
            <a:r>
              <a:rPr lang="en-US" sz="1800" b="1" spc="-160" dirty="0">
                <a:solidFill>
                  <a:srgbClr val="194F90"/>
                </a:solidFill>
                <a:latin typeface="Calibri"/>
                <a:cs typeface="Calibri"/>
              </a:rPr>
              <a:t>T</a:t>
            </a:r>
            <a:r>
              <a:rPr lang="en-US" sz="1800" b="1" spc="-40" dirty="0">
                <a:solidFill>
                  <a:srgbClr val="194F90"/>
                </a:solidFill>
                <a:latin typeface="Calibri"/>
                <a:cs typeface="Calibri"/>
              </a:rPr>
              <a:t>a</a:t>
            </a:r>
            <a:r>
              <a:rPr lang="en-US" sz="1800" b="1" spc="-70" dirty="0">
                <a:solidFill>
                  <a:srgbClr val="194F90"/>
                </a:solidFill>
                <a:latin typeface="Calibri"/>
                <a:cs typeface="Calibri"/>
              </a:rPr>
              <a:t>r</a:t>
            </a:r>
            <a:r>
              <a:rPr lang="en-US" sz="1800" b="1" spc="-55" dirty="0">
                <a:solidFill>
                  <a:srgbClr val="194F90"/>
                </a:solidFill>
                <a:latin typeface="Calibri"/>
                <a:cs typeface="Calibri"/>
              </a:rPr>
              <a:t>ge</a:t>
            </a:r>
            <a:r>
              <a:rPr lang="en-US" sz="1800" b="1" spc="-5" dirty="0">
                <a:solidFill>
                  <a:srgbClr val="194F90"/>
                </a:solidFill>
                <a:latin typeface="Calibri"/>
                <a:cs typeface="Calibri"/>
              </a:rPr>
              <a:t>t</a:t>
            </a:r>
            <a:r>
              <a:rPr lang="en-US" sz="1800" spc="-90" dirty="0">
                <a:solidFill>
                  <a:srgbClr val="194F90"/>
                </a:solidFill>
                <a:latin typeface="Times New Roman"/>
                <a:cs typeface="Times New Roman"/>
              </a:rPr>
              <a:t> </a:t>
            </a:r>
            <a:r>
              <a:rPr lang="en-US" sz="1800" b="1" spc="-40" dirty="0">
                <a:solidFill>
                  <a:srgbClr val="194F90"/>
                </a:solidFill>
                <a:latin typeface="Calibri"/>
                <a:cs typeface="Calibri"/>
              </a:rPr>
              <a:t>P</a:t>
            </a:r>
            <a:r>
              <a:rPr lang="en-US" sz="1800" b="1" spc="-15" dirty="0">
                <a:solidFill>
                  <a:srgbClr val="194F90"/>
                </a:solidFill>
                <a:latin typeface="Calibri"/>
                <a:cs typeface="Calibri"/>
              </a:rPr>
              <a:t>o</a:t>
            </a:r>
            <a:r>
              <a:rPr lang="en-US" sz="1800" b="1" spc="-25" dirty="0">
                <a:solidFill>
                  <a:srgbClr val="194F90"/>
                </a:solidFill>
                <a:latin typeface="Calibri"/>
                <a:cs typeface="Calibri"/>
              </a:rPr>
              <a:t>pu</a:t>
            </a:r>
            <a:r>
              <a:rPr lang="en-US" sz="1800" b="1" spc="-15" dirty="0">
                <a:solidFill>
                  <a:srgbClr val="194F90"/>
                </a:solidFill>
                <a:latin typeface="Calibri"/>
                <a:cs typeface="Calibri"/>
              </a:rPr>
              <a:t>l</a:t>
            </a:r>
            <a:r>
              <a:rPr lang="en-US" sz="1800" b="1" spc="-25" dirty="0">
                <a:solidFill>
                  <a:srgbClr val="194F90"/>
                </a:solidFill>
                <a:latin typeface="Calibri"/>
                <a:cs typeface="Calibri"/>
              </a:rPr>
              <a:t>a</a:t>
            </a:r>
            <a:r>
              <a:rPr lang="en-US" sz="1800" b="1" spc="-20" dirty="0">
                <a:solidFill>
                  <a:srgbClr val="194F90"/>
                </a:solidFill>
                <a:latin typeface="Calibri"/>
                <a:cs typeface="Calibri"/>
              </a:rPr>
              <a:t>t</a:t>
            </a:r>
            <a:r>
              <a:rPr lang="en-US" sz="1800" b="1" spc="-15" dirty="0">
                <a:solidFill>
                  <a:srgbClr val="194F90"/>
                </a:solidFill>
                <a:latin typeface="Calibri"/>
                <a:cs typeface="Calibri"/>
              </a:rPr>
              <a:t>io</a:t>
            </a:r>
            <a:r>
              <a:rPr lang="en-US" sz="1800" b="1" spc="-5" dirty="0">
                <a:solidFill>
                  <a:srgbClr val="194F90"/>
                </a:solidFill>
                <a:latin typeface="Calibri"/>
                <a:cs typeface="Calibri"/>
              </a:rPr>
              <a:t>n</a:t>
            </a:r>
            <a:endParaRPr lang="en-US" sz="1800" dirty="0">
              <a:solidFill>
                <a:srgbClr val="194F90"/>
              </a:solidFill>
              <a:latin typeface="Calibri"/>
              <a:cs typeface="Calibri"/>
            </a:endParaRPr>
          </a:p>
        </p:txBody>
      </p:sp>
      <p:sp>
        <p:nvSpPr>
          <p:cNvPr id="22" name="TextBox 21">
            <a:extLst>
              <a:ext uri="{FF2B5EF4-FFF2-40B4-BE49-F238E27FC236}">
                <a16:creationId xmlns:a16="http://schemas.microsoft.com/office/drawing/2014/main" id="{D57D57D6-35C1-0FC4-AF7B-0E303610A7D9}"/>
              </a:ext>
            </a:extLst>
          </p:cNvPr>
          <p:cNvSpPr txBox="1"/>
          <p:nvPr/>
        </p:nvSpPr>
        <p:spPr>
          <a:xfrm>
            <a:off x="2546475" y="3376512"/>
            <a:ext cx="1865752" cy="369332"/>
          </a:xfrm>
          <a:prstGeom prst="rect">
            <a:avLst/>
          </a:prstGeom>
          <a:noFill/>
        </p:spPr>
        <p:txBody>
          <a:bodyPr wrap="square">
            <a:spAutoFit/>
          </a:bodyPr>
          <a:lstStyle/>
          <a:p>
            <a:pPr marL="12700">
              <a:lnSpc>
                <a:spcPct val="100000"/>
              </a:lnSpc>
              <a:spcBef>
                <a:spcPts val="95"/>
              </a:spcBef>
            </a:pPr>
            <a:r>
              <a:rPr lang="en-US" sz="1800" b="1" spc="-25" dirty="0">
                <a:solidFill>
                  <a:srgbClr val="194F90"/>
                </a:solidFill>
                <a:latin typeface="Calibri"/>
                <a:cs typeface="Calibri"/>
              </a:rPr>
              <a:t>C</a:t>
            </a:r>
            <a:r>
              <a:rPr lang="en-US" sz="1800" b="1" spc="-15" dirty="0">
                <a:solidFill>
                  <a:srgbClr val="194F90"/>
                </a:solidFill>
                <a:latin typeface="Calibri"/>
                <a:cs typeface="Calibri"/>
              </a:rPr>
              <a:t>a</a:t>
            </a:r>
            <a:r>
              <a:rPr lang="en-US" sz="1800" b="1" spc="-35" dirty="0">
                <a:solidFill>
                  <a:srgbClr val="194F90"/>
                </a:solidFill>
                <a:latin typeface="Calibri"/>
                <a:cs typeface="Calibri"/>
              </a:rPr>
              <a:t>r</a:t>
            </a:r>
            <a:r>
              <a:rPr lang="en-US" sz="1800" b="1" spc="-5" dirty="0">
                <a:solidFill>
                  <a:srgbClr val="194F90"/>
                </a:solidFill>
                <a:latin typeface="Calibri"/>
                <a:cs typeface="Calibri"/>
              </a:rPr>
              <a:t>e</a:t>
            </a:r>
            <a:r>
              <a:rPr lang="en-US" sz="1800" spc="-75" dirty="0">
                <a:solidFill>
                  <a:srgbClr val="194F90"/>
                </a:solidFill>
                <a:latin typeface="Times New Roman"/>
                <a:cs typeface="Times New Roman"/>
              </a:rPr>
              <a:t> </a:t>
            </a:r>
            <a:r>
              <a:rPr lang="en-US" sz="1800" b="1" spc="-25" dirty="0">
                <a:solidFill>
                  <a:srgbClr val="194F90"/>
                </a:solidFill>
                <a:latin typeface="Calibri"/>
                <a:cs typeface="Calibri"/>
              </a:rPr>
              <a:t>C</a:t>
            </a:r>
            <a:r>
              <a:rPr lang="en-US" sz="1800" b="1" spc="-15" dirty="0">
                <a:solidFill>
                  <a:srgbClr val="194F90"/>
                </a:solidFill>
                <a:latin typeface="Calibri"/>
                <a:cs typeface="Calibri"/>
              </a:rPr>
              <a:t>oo</a:t>
            </a:r>
            <a:r>
              <a:rPr lang="en-US" sz="1800" b="1" spc="-45" dirty="0">
                <a:solidFill>
                  <a:srgbClr val="194F90"/>
                </a:solidFill>
                <a:latin typeface="Calibri"/>
                <a:cs typeface="Calibri"/>
              </a:rPr>
              <a:t>r</a:t>
            </a:r>
            <a:r>
              <a:rPr lang="en-US" sz="1800" b="1" spc="-25" dirty="0">
                <a:solidFill>
                  <a:srgbClr val="194F90"/>
                </a:solidFill>
                <a:latin typeface="Calibri"/>
                <a:cs typeface="Calibri"/>
              </a:rPr>
              <a:t>d</a:t>
            </a:r>
            <a:r>
              <a:rPr lang="en-US" sz="1800" b="1" spc="-15" dirty="0">
                <a:solidFill>
                  <a:srgbClr val="194F90"/>
                </a:solidFill>
                <a:latin typeface="Calibri"/>
                <a:cs typeface="Calibri"/>
              </a:rPr>
              <a:t>i</a:t>
            </a:r>
            <a:r>
              <a:rPr lang="en-US" sz="1800" b="1" spc="-25" dirty="0">
                <a:solidFill>
                  <a:srgbClr val="194F90"/>
                </a:solidFill>
                <a:latin typeface="Calibri"/>
                <a:cs typeface="Calibri"/>
              </a:rPr>
              <a:t>na</a:t>
            </a:r>
            <a:r>
              <a:rPr lang="en-US" sz="1800" b="1" spc="-20" dirty="0">
                <a:solidFill>
                  <a:srgbClr val="194F90"/>
                </a:solidFill>
                <a:latin typeface="Calibri"/>
                <a:cs typeface="Calibri"/>
              </a:rPr>
              <a:t>t</a:t>
            </a:r>
            <a:r>
              <a:rPr lang="en-US" sz="1800" b="1" spc="-15" dirty="0">
                <a:solidFill>
                  <a:srgbClr val="194F90"/>
                </a:solidFill>
                <a:latin typeface="Calibri"/>
                <a:cs typeface="Calibri"/>
              </a:rPr>
              <a:t>io</a:t>
            </a:r>
            <a:r>
              <a:rPr lang="en-US" sz="1800" b="1" spc="-5" dirty="0">
                <a:solidFill>
                  <a:srgbClr val="194F90"/>
                </a:solidFill>
                <a:latin typeface="Calibri"/>
                <a:cs typeface="Calibri"/>
              </a:rPr>
              <a:t>n</a:t>
            </a:r>
            <a:endParaRPr lang="en-US" sz="1800" dirty="0">
              <a:solidFill>
                <a:srgbClr val="194F90"/>
              </a:solidFill>
              <a:latin typeface="Calibri"/>
              <a:cs typeface="Calibri"/>
            </a:endParaRPr>
          </a:p>
        </p:txBody>
      </p:sp>
      <p:sp>
        <p:nvSpPr>
          <p:cNvPr id="24" name="TextBox 23">
            <a:extLst>
              <a:ext uri="{FF2B5EF4-FFF2-40B4-BE49-F238E27FC236}">
                <a16:creationId xmlns:a16="http://schemas.microsoft.com/office/drawing/2014/main" id="{7632AC17-98C9-B51B-EF40-441DCF8B780C}"/>
              </a:ext>
            </a:extLst>
          </p:cNvPr>
          <p:cNvSpPr txBox="1"/>
          <p:nvPr/>
        </p:nvSpPr>
        <p:spPr>
          <a:xfrm>
            <a:off x="4462143" y="3376512"/>
            <a:ext cx="1865752" cy="369332"/>
          </a:xfrm>
          <a:prstGeom prst="rect">
            <a:avLst/>
          </a:prstGeom>
          <a:noFill/>
        </p:spPr>
        <p:txBody>
          <a:bodyPr wrap="square">
            <a:spAutoFit/>
          </a:bodyPr>
          <a:lstStyle/>
          <a:p>
            <a:pPr marL="12700">
              <a:lnSpc>
                <a:spcPct val="100000"/>
              </a:lnSpc>
              <a:spcBef>
                <a:spcPts val="95"/>
              </a:spcBef>
            </a:pPr>
            <a:r>
              <a:rPr lang="en-US" sz="1800" b="1" spc="-20" dirty="0">
                <a:solidFill>
                  <a:srgbClr val="194F90"/>
                </a:solidFill>
                <a:latin typeface="Calibri"/>
                <a:cs typeface="Calibri"/>
              </a:rPr>
              <a:t>Provider</a:t>
            </a:r>
            <a:r>
              <a:rPr lang="en-US" sz="1800" b="1" spc="-50" dirty="0">
                <a:solidFill>
                  <a:srgbClr val="194F90"/>
                </a:solidFill>
                <a:latin typeface="Calibri"/>
                <a:cs typeface="Calibri"/>
              </a:rPr>
              <a:t> </a:t>
            </a:r>
            <a:r>
              <a:rPr lang="en-US" sz="1800" b="1" spc="-20" dirty="0">
                <a:solidFill>
                  <a:srgbClr val="194F90"/>
                </a:solidFill>
                <a:latin typeface="Calibri"/>
                <a:cs typeface="Calibri"/>
              </a:rPr>
              <a:t>Network</a:t>
            </a:r>
            <a:endParaRPr lang="en-US" sz="1800" dirty="0">
              <a:solidFill>
                <a:srgbClr val="194F90"/>
              </a:solidFill>
              <a:latin typeface="Calibri"/>
              <a:cs typeface="Calibri"/>
            </a:endParaRPr>
          </a:p>
        </p:txBody>
      </p:sp>
      <p:sp>
        <p:nvSpPr>
          <p:cNvPr id="26" name="TextBox 25">
            <a:extLst>
              <a:ext uri="{FF2B5EF4-FFF2-40B4-BE49-F238E27FC236}">
                <a16:creationId xmlns:a16="http://schemas.microsoft.com/office/drawing/2014/main" id="{3F26E703-778B-8F8A-14E2-E944D6A3CA44}"/>
              </a:ext>
            </a:extLst>
          </p:cNvPr>
          <p:cNvSpPr txBox="1"/>
          <p:nvPr/>
        </p:nvSpPr>
        <p:spPr>
          <a:xfrm>
            <a:off x="6365177" y="3376512"/>
            <a:ext cx="2257719" cy="369332"/>
          </a:xfrm>
          <a:prstGeom prst="rect">
            <a:avLst/>
          </a:prstGeom>
          <a:noFill/>
        </p:spPr>
        <p:txBody>
          <a:bodyPr wrap="square">
            <a:spAutoFit/>
          </a:bodyPr>
          <a:lstStyle/>
          <a:p>
            <a:pPr marL="12700">
              <a:lnSpc>
                <a:spcPct val="100000"/>
              </a:lnSpc>
              <a:spcBef>
                <a:spcPts val="95"/>
              </a:spcBef>
            </a:pPr>
            <a:r>
              <a:rPr lang="en-US" sz="1800" b="1" spc="-10" dirty="0">
                <a:solidFill>
                  <a:srgbClr val="194F90"/>
                </a:solidFill>
                <a:latin typeface="Calibri"/>
                <a:cs typeface="Calibri"/>
              </a:rPr>
              <a:t>Qu</a:t>
            </a:r>
            <a:r>
              <a:rPr lang="en-US" sz="1800" b="1" spc="-5" dirty="0">
                <a:solidFill>
                  <a:srgbClr val="194F90"/>
                </a:solidFill>
                <a:latin typeface="Calibri"/>
                <a:cs typeface="Calibri"/>
              </a:rPr>
              <a:t>ali</a:t>
            </a:r>
            <a:r>
              <a:rPr lang="en-US" sz="1800" b="1" spc="-10" dirty="0">
                <a:solidFill>
                  <a:srgbClr val="194F90"/>
                </a:solidFill>
                <a:latin typeface="Calibri"/>
                <a:cs typeface="Calibri"/>
              </a:rPr>
              <a:t>t</a:t>
            </a:r>
            <a:r>
              <a:rPr lang="en-US" sz="1800" b="1" spc="-5" dirty="0">
                <a:solidFill>
                  <a:srgbClr val="194F90"/>
                </a:solidFill>
                <a:latin typeface="Calibri"/>
                <a:cs typeface="Calibri"/>
              </a:rPr>
              <a:t>y</a:t>
            </a:r>
            <a:r>
              <a:rPr lang="en-US" sz="1800" spc="-114" dirty="0">
                <a:solidFill>
                  <a:srgbClr val="194F90"/>
                </a:solidFill>
                <a:latin typeface="Times New Roman"/>
                <a:cs typeface="Times New Roman"/>
              </a:rPr>
              <a:t> </a:t>
            </a:r>
            <a:r>
              <a:rPr lang="en-US" sz="1800" b="1" spc="-20" dirty="0">
                <a:solidFill>
                  <a:srgbClr val="194F90"/>
                </a:solidFill>
                <a:latin typeface="Calibri"/>
                <a:cs typeface="Calibri"/>
              </a:rPr>
              <a:t>Me</a:t>
            </a:r>
            <a:r>
              <a:rPr lang="en-US" sz="1800" b="1" spc="-15" dirty="0">
                <a:solidFill>
                  <a:srgbClr val="194F90"/>
                </a:solidFill>
                <a:latin typeface="Calibri"/>
                <a:cs typeface="Calibri"/>
              </a:rPr>
              <a:t>a</a:t>
            </a:r>
            <a:r>
              <a:rPr lang="en-US" sz="1800" b="1" spc="-20" dirty="0">
                <a:solidFill>
                  <a:srgbClr val="194F90"/>
                </a:solidFill>
                <a:latin typeface="Calibri"/>
                <a:cs typeface="Calibri"/>
              </a:rPr>
              <a:t>s</a:t>
            </a:r>
            <a:r>
              <a:rPr lang="en-US" sz="1800" b="1" spc="-25" dirty="0">
                <a:solidFill>
                  <a:srgbClr val="194F90"/>
                </a:solidFill>
                <a:latin typeface="Calibri"/>
                <a:cs typeface="Calibri"/>
              </a:rPr>
              <a:t>u</a:t>
            </a:r>
            <a:r>
              <a:rPr lang="en-US" sz="1800" b="1" spc="-35" dirty="0">
                <a:solidFill>
                  <a:srgbClr val="194F90"/>
                </a:solidFill>
                <a:latin typeface="Calibri"/>
                <a:cs typeface="Calibri"/>
              </a:rPr>
              <a:t>r</a:t>
            </a:r>
            <a:r>
              <a:rPr lang="en-US" sz="1800" b="1" spc="-20" dirty="0">
                <a:solidFill>
                  <a:srgbClr val="194F90"/>
                </a:solidFill>
                <a:latin typeface="Calibri"/>
                <a:cs typeface="Calibri"/>
              </a:rPr>
              <a:t>eme</a:t>
            </a:r>
            <a:r>
              <a:rPr lang="en-US" sz="1800" b="1" spc="-35" dirty="0">
                <a:solidFill>
                  <a:srgbClr val="194F90"/>
                </a:solidFill>
                <a:latin typeface="Calibri"/>
                <a:cs typeface="Calibri"/>
              </a:rPr>
              <a:t>n</a:t>
            </a:r>
            <a:r>
              <a:rPr lang="en-US" sz="1800" b="1" spc="-5" dirty="0">
                <a:solidFill>
                  <a:srgbClr val="194F90"/>
                </a:solidFill>
                <a:latin typeface="Calibri"/>
                <a:cs typeface="Calibri"/>
              </a:rPr>
              <a:t>t</a:t>
            </a:r>
            <a:endParaRPr lang="en-US" sz="1800" dirty="0">
              <a:solidFill>
                <a:srgbClr val="194F90"/>
              </a:solidFill>
              <a:latin typeface="Calibri"/>
              <a:cs typeface="Calibri"/>
            </a:endParaRPr>
          </a:p>
        </p:txBody>
      </p:sp>
      <p:pic>
        <p:nvPicPr>
          <p:cNvPr id="27" name="object 9">
            <a:extLst>
              <a:ext uri="{FF2B5EF4-FFF2-40B4-BE49-F238E27FC236}">
                <a16:creationId xmlns:a16="http://schemas.microsoft.com/office/drawing/2014/main" id="{FFC61FE4-E57F-369E-28EF-101A12E18940}"/>
              </a:ext>
            </a:extLst>
          </p:cNvPr>
          <p:cNvPicPr/>
          <p:nvPr/>
        </p:nvPicPr>
        <p:blipFill>
          <a:blip r:embed="rId3" cstate="print"/>
          <a:stretch>
            <a:fillRect/>
          </a:stretch>
        </p:blipFill>
        <p:spPr>
          <a:xfrm>
            <a:off x="957231" y="4402069"/>
            <a:ext cx="1088135" cy="1086599"/>
          </a:xfrm>
          <a:prstGeom prst="rect">
            <a:avLst/>
          </a:prstGeom>
        </p:spPr>
      </p:pic>
      <p:pic>
        <p:nvPicPr>
          <p:cNvPr id="28" name="object 8">
            <a:extLst>
              <a:ext uri="{FF2B5EF4-FFF2-40B4-BE49-F238E27FC236}">
                <a16:creationId xmlns:a16="http://schemas.microsoft.com/office/drawing/2014/main" id="{9B360079-4BBA-1950-863B-A83610FFF456}"/>
              </a:ext>
            </a:extLst>
          </p:cNvPr>
          <p:cNvPicPr/>
          <p:nvPr/>
        </p:nvPicPr>
        <p:blipFill>
          <a:blip r:embed="rId4" cstate="print"/>
          <a:stretch>
            <a:fillRect/>
          </a:stretch>
        </p:blipFill>
        <p:spPr>
          <a:xfrm>
            <a:off x="2684327" y="4482070"/>
            <a:ext cx="1727900" cy="905252"/>
          </a:xfrm>
          <a:prstGeom prst="rect">
            <a:avLst/>
          </a:prstGeom>
        </p:spPr>
      </p:pic>
      <p:pic>
        <p:nvPicPr>
          <p:cNvPr id="29" name="object 10">
            <a:extLst>
              <a:ext uri="{FF2B5EF4-FFF2-40B4-BE49-F238E27FC236}">
                <a16:creationId xmlns:a16="http://schemas.microsoft.com/office/drawing/2014/main" id="{39D1AC85-CA78-8BD2-C3F9-B2DC47829E50}"/>
              </a:ext>
            </a:extLst>
          </p:cNvPr>
          <p:cNvPicPr/>
          <p:nvPr/>
        </p:nvPicPr>
        <p:blipFill>
          <a:blip r:embed="rId5" cstate="print"/>
          <a:stretch>
            <a:fillRect/>
          </a:stretch>
        </p:blipFill>
        <p:spPr>
          <a:xfrm>
            <a:off x="4976556" y="4456368"/>
            <a:ext cx="1100327" cy="996664"/>
          </a:xfrm>
          <a:prstGeom prst="rect">
            <a:avLst/>
          </a:prstGeom>
        </p:spPr>
      </p:pic>
      <p:grpSp>
        <p:nvGrpSpPr>
          <p:cNvPr id="30" name="object 11">
            <a:extLst>
              <a:ext uri="{FF2B5EF4-FFF2-40B4-BE49-F238E27FC236}">
                <a16:creationId xmlns:a16="http://schemas.microsoft.com/office/drawing/2014/main" id="{8805F99F-1B02-AA92-7657-9DE1CD361B46}"/>
              </a:ext>
            </a:extLst>
          </p:cNvPr>
          <p:cNvGrpSpPr/>
          <p:nvPr/>
        </p:nvGrpSpPr>
        <p:grpSpPr>
          <a:xfrm>
            <a:off x="6948118" y="4411400"/>
            <a:ext cx="1112520" cy="1086600"/>
            <a:chOff x="6821423" y="4041647"/>
            <a:chExt cx="1112520" cy="1112520"/>
          </a:xfrm>
        </p:grpSpPr>
        <p:pic>
          <p:nvPicPr>
            <p:cNvPr id="31" name="object 12">
              <a:extLst>
                <a:ext uri="{FF2B5EF4-FFF2-40B4-BE49-F238E27FC236}">
                  <a16:creationId xmlns:a16="http://schemas.microsoft.com/office/drawing/2014/main" id="{03C86118-01A4-3292-2DF6-63266050EB39}"/>
                </a:ext>
              </a:extLst>
            </p:cNvPr>
            <p:cNvPicPr/>
            <p:nvPr/>
          </p:nvPicPr>
          <p:blipFill>
            <a:blip r:embed="rId6" cstate="print"/>
            <a:stretch>
              <a:fillRect/>
            </a:stretch>
          </p:blipFill>
          <p:spPr>
            <a:xfrm>
              <a:off x="6821423" y="4041647"/>
              <a:ext cx="1112520" cy="1112520"/>
            </a:xfrm>
            <a:prstGeom prst="rect">
              <a:avLst/>
            </a:prstGeom>
          </p:spPr>
        </p:pic>
        <p:sp>
          <p:nvSpPr>
            <p:cNvPr id="32" name="object 13">
              <a:extLst>
                <a:ext uri="{FF2B5EF4-FFF2-40B4-BE49-F238E27FC236}">
                  <a16:creationId xmlns:a16="http://schemas.microsoft.com/office/drawing/2014/main" id="{FDE5660D-0CD1-4460-57F7-DDEF20F076A2}"/>
                </a:ext>
              </a:extLst>
            </p:cNvPr>
            <p:cNvSpPr/>
            <p:nvPr/>
          </p:nvSpPr>
          <p:spPr>
            <a:xfrm>
              <a:off x="7229856" y="4427219"/>
              <a:ext cx="307975" cy="295910"/>
            </a:xfrm>
            <a:custGeom>
              <a:avLst/>
              <a:gdLst/>
              <a:ahLst/>
              <a:cxnLst/>
              <a:rect l="l" t="t" r="r" b="b"/>
              <a:pathLst>
                <a:path w="307975" h="295910">
                  <a:moveTo>
                    <a:pt x="248945" y="295402"/>
                  </a:moveTo>
                  <a:lnTo>
                    <a:pt x="226479" y="225615"/>
                  </a:lnTo>
                  <a:lnTo>
                    <a:pt x="153860" y="225615"/>
                  </a:lnTo>
                  <a:lnTo>
                    <a:pt x="248945" y="295402"/>
                  </a:lnTo>
                  <a:close/>
                </a:path>
                <a:path w="307975" h="295910">
                  <a:moveTo>
                    <a:pt x="307721" y="112801"/>
                  </a:moveTo>
                  <a:lnTo>
                    <a:pt x="190169" y="112801"/>
                  </a:lnTo>
                  <a:lnTo>
                    <a:pt x="153860" y="0"/>
                  </a:lnTo>
                  <a:lnTo>
                    <a:pt x="117551" y="112801"/>
                  </a:lnTo>
                  <a:lnTo>
                    <a:pt x="0" y="112801"/>
                  </a:lnTo>
                  <a:lnTo>
                    <a:pt x="95084" y="182587"/>
                  </a:lnTo>
                  <a:lnTo>
                    <a:pt x="58775" y="295402"/>
                  </a:lnTo>
                  <a:lnTo>
                    <a:pt x="153860" y="225602"/>
                  </a:lnTo>
                  <a:lnTo>
                    <a:pt x="226479" y="225602"/>
                  </a:lnTo>
                  <a:lnTo>
                    <a:pt x="212636" y="182587"/>
                  </a:lnTo>
                  <a:lnTo>
                    <a:pt x="307721" y="112801"/>
                  </a:lnTo>
                  <a:close/>
                </a:path>
              </a:pathLst>
            </a:custGeom>
            <a:solidFill>
              <a:srgbClr val="FFC000"/>
            </a:solidFill>
          </p:spPr>
          <p:txBody>
            <a:bodyPr wrap="square" lIns="0" tIns="0" rIns="0" bIns="0" rtlCol="0"/>
            <a:lstStyle/>
            <a:p>
              <a:endParaRPr/>
            </a:p>
          </p:txBody>
        </p:sp>
        <p:sp>
          <p:nvSpPr>
            <p:cNvPr id="33" name="object 14">
              <a:extLst>
                <a:ext uri="{FF2B5EF4-FFF2-40B4-BE49-F238E27FC236}">
                  <a16:creationId xmlns:a16="http://schemas.microsoft.com/office/drawing/2014/main" id="{D4B56456-A2E5-669B-F293-45502D7B54BB}"/>
                </a:ext>
              </a:extLst>
            </p:cNvPr>
            <p:cNvSpPr/>
            <p:nvPr/>
          </p:nvSpPr>
          <p:spPr>
            <a:xfrm>
              <a:off x="7229856" y="4427219"/>
              <a:ext cx="307975" cy="295910"/>
            </a:xfrm>
            <a:custGeom>
              <a:avLst/>
              <a:gdLst/>
              <a:ahLst/>
              <a:cxnLst/>
              <a:rect l="l" t="t" r="r" b="b"/>
              <a:pathLst>
                <a:path w="307975" h="295910">
                  <a:moveTo>
                    <a:pt x="0" y="112801"/>
                  </a:moveTo>
                  <a:lnTo>
                    <a:pt x="117551" y="112801"/>
                  </a:lnTo>
                  <a:lnTo>
                    <a:pt x="153860" y="0"/>
                  </a:lnTo>
                  <a:lnTo>
                    <a:pt x="190169" y="112801"/>
                  </a:lnTo>
                  <a:lnTo>
                    <a:pt x="307721" y="112801"/>
                  </a:lnTo>
                  <a:lnTo>
                    <a:pt x="212636" y="182587"/>
                  </a:lnTo>
                  <a:lnTo>
                    <a:pt x="248945" y="295402"/>
                  </a:lnTo>
                  <a:lnTo>
                    <a:pt x="153860" y="225602"/>
                  </a:lnTo>
                  <a:lnTo>
                    <a:pt x="58775" y="295402"/>
                  </a:lnTo>
                  <a:lnTo>
                    <a:pt x="95084" y="182587"/>
                  </a:lnTo>
                  <a:lnTo>
                    <a:pt x="0" y="112801"/>
                  </a:lnTo>
                  <a:close/>
                </a:path>
              </a:pathLst>
            </a:custGeom>
            <a:ln w="12700">
              <a:solidFill>
                <a:srgbClr val="FFFFFF"/>
              </a:solidFill>
            </a:ln>
          </p:spPr>
          <p:txBody>
            <a:bodyPr wrap="square" lIns="0" tIns="0" rIns="0" bIns="0" rtlCol="0"/>
            <a:lstStyle/>
            <a:p>
              <a:endParaRPr/>
            </a:p>
          </p:txBody>
        </p:sp>
      </p:grpSp>
      <p:sp>
        <p:nvSpPr>
          <p:cNvPr id="34" name="object 22">
            <a:extLst>
              <a:ext uri="{FF2B5EF4-FFF2-40B4-BE49-F238E27FC236}">
                <a16:creationId xmlns:a16="http://schemas.microsoft.com/office/drawing/2014/main" id="{01881DF3-0017-6ECB-34F2-10673BF3C021}"/>
              </a:ext>
            </a:extLst>
          </p:cNvPr>
          <p:cNvSpPr txBox="1"/>
          <p:nvPr/>
        </p:nvSpPr>
        <p:spPr>
          <a:xfrm>
            <a:off x="739723" y="2211443"/>
            <a:ext cx="7320915" cy="946413"/>
          </a:xfrm>
          <a:prstGeom prst="rect">
            <a:avLst/>
          </a:prstGeom>
        </p:spPr>
        <p:txBody>
          <a:bodyPr vert="horz" wrap="square" lIns="0" tIns="68580" rIns="0" bIns="0" rtlCol="0">
            <a:spAutoFit/>
          </a:bodyPr>
          <a:lstStyle/>
          <a:p>
            <a:pPr>
              <a:lnSpc>
                <a:spcPct val="100000"/>
              </a:lnSpc>
              <a:spcBef>
                <a:spcPts val="5"/>
              </a:spcBef>
            </a:pPr>
            <a:endParaRPr sz="2600" dirty="0">
              <a:latin typeface="Calibri"/>
              <a:cs typeface="Calibri"/>
            </a:endParaRPr>
          </a:p>
          <a:p>
            <a:pPr marL="472440">
              <a:lnSpc>
                <a:spcPct val="100000"/>
              </a:lnSpc>
              <a:tabLst>
                <a:tab pos="2389505" algn="l"/>
                <a:tab pos="4307205" algn="l"/>
                <a:tab pos="6224270" algn="l"/>
              </a:tabLst>
            </a:pPr>
            <a:r>
              <a:rPr sz="3100" dirty="0">
                <a:solidFill>
                  <a:srgbClr val="FFFFFF"/>
                </a:solidFill>
                <a:latin typeface="Calibri"/>
                <a:cs typeface="Calibri"/>
              </a:rPr>
              <a:t>M</a:t>
            </a:r>
            <a:r>
              <a:rPr sz="3100" spc="-5" dirty="0">
                <a:solidFill>
                  <a:srgbClr val="FFFFFF"/>
                </a:solidFill>
                <a:latin typeface="Calibri"/>
                <a:cs typeface="Calibri"/>
              </a:rPr>
              <a:t>OC</a:t>
            </a:r>
            <a:r>
              <a:rPr sz="3100" spc="-90" dirty="0">
                <a:solidFill>
                  <a:srgbClr val="FFFFFF"/>
                </a:solidFill>
                <a:latin typeface="Times New Roman"/>
                <a:cs typeface="Times New Roman"/>
              </a:rPr>
              <a:t> </a:t>
            </a:r>
            <a:r>
              <a:rPr sz="3100" spc="-5" dirty="0">
                <a:solidFill>
                  <a:srgbClr val="FFFFFF"/>
                </a:solidFill>
                <a:latin typeface="Calibri"/>
                <a:cs typeface="Calibri"/>
              </a:rPr>
              <a:t>1</a:t>
            </a:r>
            <a:r>
              <a:rPr sz="3100" dirty="0">
                <a:solidFill>
                  <a:srgbClr val="FFFFFF"/>
                </a:solidFill>
                <a:latin typeface="Times New Roman"/>
                <a:cs typeface="Times New Roman"/>
              </a:rPr>
              <a:t>	</a:t>
            </a:r>
            <a:r>
              <a:rPr sz="3100" dirty="0">
                <a:solidFill>
                  <a:srgbClr val="FFFFFF"/>
                </a:solidFill>
                <a:latin typeface="Calibri"/>
                <a:cs typeface="Calibri"/>
              </a:rPr>
              <a:t>M</a:t>
            </a:r>
            <a:r>
              <a:rPr sz="3100" spc="-5" dirty="0">
                <a:solidFill>
                  <a:srgbClr val="FFFFFF"/>
                </a:solidFill>
                <a:latin typeface="Calibri"/>
                <a:cs typeface="Calibri"/>
              </a:rPr>
              <a:t>OC</a:t>
            </a:r>
            <a:r>
              <a:rPr sz="3100" spc="-100" dirty="0">
                <a:solidFill>
                  <a:srgbClr val="FFFFFF"/>
                </a:solidFill>
                <a:latin typeface="Times New Roman"/>
                <a:cs typeface="Times New Roman"/>
              </a:rPr>
              <a:t> </a:t>
            </a:r>
            <a:r>
              <a:rPr sz="3100" spc="-5" dirty="0">
                <a:solidFill>
                  <a:srgbClr val="FFFFFF"/>
                </a:solidFill>
                <a:latin typeface="Calibri"/>
                <a:cs typeface="Calibri"/>
              </a:rPr>
              <a:t>2</a:t>
            </a:r>
            <a:r>
              <a:rPr sz="3100" dirty="0">
                <a:solidFill>
                  <a:srgbClr val="FFFFFF"/>
                </a:solidFill>
                <a:latin typeface="Times New Roman"/>
                <a:cs typeface="Times New Roman"/>
              </a:rPr>
              <a:t>	</a:t>
            </a:r>
            <a:r>
              <a:rPr sz="3100" dirty="0">
                <a:solidFill>
                  <a:srgbClr val="FFFFFF"/>
                </a:solidFill>
                <a:latin typeface="Calibri"/>
                <a:cs typeface="Calibri"/>
              </a:rPr>
              <a:t>M</a:t>
            </a:r>
            <a:r>
              <a:rPr sz="3100" spc="-5" dirty="0">
                <a:solidFill>
                  <a:srgbClr val="FFFFFF"/>
                </a:solidFill>
                <a:latin typeface="Calibri"/>
                <a:cs typeface="Calibri"/>
              </a:rPr>
              <a:t>OC</a:t>
            </a:r>
            <a:r>
              <a:rPr sz="3100" spc="-100" dirty="0">
                <a:solidFill>
                  <a:srgbClr val="FFFFFF"/>
                </a:solidFill>
                <a:latin typeface="Times New Roman"/>
                <a:cs typeface="Times New Roman"/>
              </a:rPr>
              <a:t> </a:t>
            </a:r>
            <a:r>
              <a:rPr sz="3100" spc="-5" dirty="0">
                <a:solidFill>
                  <a:srgbClr val="FFFFFF"/>
                </a:solidFill>
                <a:latin typeface="Calibri"/>
                <a:cs typeface="Calibri"/>
              </a:rPr>
              <a:t>3</a:t>
            </a:r>
            <a:r>
              <a:rPr sz="3100" dirty="0">
                <a:solidFill>
                  <a:srgbClr val="FFFFFF"/>
                </a:solidFill>
                <a:latin typeface="Times New Roman"/>
                <a:cs typeface="Times New Roman"/>
              </a:rPr>
              <a:t>	</a:t>
            </a:r>
            <a:r>
              <a:rPr sz="3100" dirty="0">
                <a:solidFill>
                  <a:srgbClr val="FFFFFF"/>
                </a:solidFill>
                <a:latin typeface="Calibri"/>
                <a:cs typeface="Calibri"/>
              </a:rPr>
              <a:t>M</a:t>
            </a:r>
            <a:r>
              <a:rPr sz="3100" spc="-5" dirty="0">
                <a:solidFill>
                  <a:srgbClr val="FFFFFF"/>
                </a:solidFill>
                <a:latin typeface="Calibri"/>
                <a:cs typeface="Calibri"/>
              </a:rPr>
              <a:t>OC</a:t>
            </a:r>
            <a:r>
              <a:rPr sz="3100" spc="-175" dirty="0">
                <a:solidFill>
                  <a:srgbClr val="FFFFFF"/>
                </a:solidFill>
                <a:latin typeface="Times New Roman"/>
                <a:cs typeface="Times New Roman"/>
              </a:rPr>
              <a:t> </a:t>
            </a:r>
            <a:r>
              <a:rPr sz="3100" spc="-5" dirty="0">
                <a:solidFill>
                  <a:srgbClr val="FFFFFF"/>
                </a:solidFill>
                <a:latin typeface="Calibri"/>
                <a:cs typeface="Calibri"/>
              </a:rPr>
              <a:t>4</a:t>
            </a:r>
            <a:endParaRPr sz="3100" dirty="0">
              <a:latin typeface="Calibri"/>
              <a:cs typeface="Calibri"/>
            </a:endParaRPr>
          </a:p>
        </p:txBody>
      </p:sp>
      <p:sp>
        <p:nvSpPr>
          <p:cNvPr id="12" name="Footer Placeholder 11">
            <a:extLst>
              <a:ext uri="{FF2B5EF4-FFF2-40B4-BE49-F238E27FC236}">
                <a16:creationId xmlns:a16="http://schemas.microsoft.com/office/drawing/2014/main" id="{52662659-EF6B-4787-B5EE-85E9C444E84B}"/>
              </a:ext>
            </a:extLst>
          </p:cNvPr>
          <p:cNvSpPr>
            <a:spLocks noGrp="1"/>
          </p:cNvSpPr>
          <p:nvPr>
            <p:ph type="ftr" sz="quarter" idx="11"/>
          </p:nvPr>
        </p:nvSpPr>
        <p:spPr>
          <a:xfrm>
            <a:off x="6178550" y="6563978"/>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2990912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Model of Care Components</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1033637"/>
            <a:ext cx="8390890" cy="30496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20000"/>
              </a:lnSpc>
              <a:buFont typeface="Arial" panose="020B0604020202020204" pitchFamily="34" charset="0"/>
              <a:buChar char="•"/>
            </a:pPr>
            <a:r>
              <a:rPr lang="en-US" sz="1400" dirty="0">
                <a:solidFill>
                  <a:srgbClr val="194F90"/>
                </a:solidFill>
              </a:rPr>
              <a:t>The SNP MOC includes the following: </a:t>
            </a:r>
          </a:p>
        </p:txBody>
      </p:sp>
      <p:pic>
        <p:nvPicPr>
          <p:cNvPr id="7" name="Picture 6">
            <a:extLst>
              <a:ext uri="{FF2B5EF4-FFF2-40B4-BE49-F238E27FC236}">
                <a16:creationId xmlns:a16="http://schemas.microsoft.com/office/drawing/2014/main" id="{387B3BE9-F49C-436A-B731-5DD2EA4EBC41}"/>
              </a:ext>
            </a:extLst>
          </p:cNvPr>
          <p:cNvPicPr>
            <a:picLocks noChangeAspect="1"/>
          </p:cNvPicPr>
          <p:nvPr/>
        </p:nvPicPr>
        <p:blipFill>
          <a:blip r:embed="rId2"/>
          <a:stretch>
            <a:fillRect/>
          </a:stretch>
        </p:blipFill>
        <p:spPr>
          <a:xfrm>
            <a:off x="6443640" y="152863"/>
            <a:ext cx="2499360" cy="776415"/>
          </a:xfrm>
          <a:prstGeom prst="rect">
            <a:avLst/>
          </a:prstGeom>
        </p:spPr>
      </p:pic>
      <p:grpSp>
        <p:nvGrpSpPr>
          <p:cNvPr id="8" name="Group 7">
            <a:extLst>
              <a:ext uri="{FF2B5EF4-FFF2-40B4-BE49-F238E27FC236}">
                <a16:creationId xmlns:a16="http://schemas.microsoft.com/office/drawing/2014/main" id="{E6FF2FA1-E953-C1D6-B26D-1087ADDCCFFA}"/>
              </a:ext>
            </a:extLst>
          </p:cNvPr>
          <p:cNvGrpSpPr/>
          <p:nvPr/>
        </p:nvGrpSpPr>
        <p:grpSpPr>
          <a:xfrm>
            <a:off x="3036798" y="1515784"/>
            <a:ext cx="4820269" cy="999468"/>
            <a:chOff x="2711400" y="127532"/>
            <a:chExt cx="4820269" cy="999468"/>
          </a:xfrm>
          <a:solidFill>
            <a:srgbClr val="45C2B1"/>
          </a:solidFill>
        </p:grpSpPr>
        <p:sp>
          <p:nvSpPr>
            <p:cNvPr id="30" name="Rectangle: Top Corners Rounded 29">
              <a:extLst>
                <a:ext uri="{FF2B5EF4-FFF2-40B4-BE49-F238E27FC236}">
                  <a16:creationId xmlns:a16="http://schemas.microsoft.com/office/drawing/2014/main" id="{217311F3-784B-80CB-591A-79414A45CC4B}"/>
                </a:ext>
              </a:extLst>
            </p:cNvPr>
            <p:cNvSpPr/>
            <p:nvPr/>
          </p:nvSpPr>
          <p:spPr>
            <a:xfrm rot="5400000">
              <a:off x="4621801" y="-1782869"/>
              <a:ext cx="999468" cy="4820269"/>
            </a:xfrm>
            <a:prstGeom prst="round2Same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1" name="Rectangle: Top Corners Rounded 4">
              <a:extLst>
                <a:ext uri="{FF2B5EF4-FFF2-40B4-BE49-F238E27FC236}">
                  <a16:creationId xmlns:a16="http://schemas.microsoft.com/office/drawing/2014/main" id="{F0CDF3AC-ABF8-62CF-28FC-63801176650D}"/>
                </a:ext>
              </a:extLst>
            </p:cNvPr>
            <p:cNvSpPr txBox="1"/>
            <p:nvPr/>
          </p:nvSpPr>
          <p:spPr>
            <a:xfrm>
              <a:off x="2711401" y="176321"/>
              <a:ext cx="4771479" cy="90188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 Description of Overall SNP Population</a:t>
              </a:r>
            </a:p>
            <a:p>
              <a:pPr marL="57150" lvl="1" indent="-57150" algn="l" defTabSz="400050">
                <a:lnSpc>
                  <a:spcPct val="90000"/>
                </a:lnSpc>
                <a:spcBef>
                  <a:spcPct val="0"/>
                </a:spcBef>
                <a:spcAft>
                  <a:spcPct val="15000"/>
                </a:spcAft>
                <a:buChar char="•"/>
              </a:pPr>
              <a:r>
                <a:rPr lang="en-US" sz="900" kern="1200" dirty="0"/>
                <a:t>Subpopulation – Most Vulnerable Enrollees</a:t>
              </a:r>
            </a:p>
          </p:txBody>
        </p:sp>
      </p:grpSp>
      <p:grpSp>
        <p:nvGrpSpPr>
          <p:cNvPr id="9" name="Group 8">
            <a:extLst>
              <a:ext uri="{FF2B5EF4-FFF2-40B4-BE49-F238E27FC236}">
                <a16:creationId xmlns:a16="http://schemas.microsoft.com/office/drawing/2014/main" id="{9438D3D9-8EA6-24B1-1B96-B7A97604CB10}"/>
              </a:ext>
            </a:extLst>
          </p:cNvPr>
          <p:cNvGrpSpPr/>
          <p:nvPr/>
        </p:nvGrpSpPr>
        <p:grpSpPr>
          <a:xfrm>
            <a:off x="325398" y="1390849"/>
            <a:ext cx="2711401" cy="1249336"/>
            <a:chOff x="0" y="2597"/>
            <a:chExt cx="2711401" cy="1249336"/>
          </a:xfrm>
          <a:solidFill>
            <a:srgbClr val="194F90"/>
          </a:solidFill>
        </p:grpSpPr>
        <p:sp>
          <p:nvSpPr>
            <p:cNvPr id="28" name="Rectangle: Rounded Corners 27">
              <a:extLst>
                <a:ext uri="{FF2B5EF4-FFF2-40B4-BE49-F238E27FC236}">
                  <a16:creationId xmlns:a16="http://schemas.microsoft.com/office/drawing/2014/main" id="{1631FD14-07DB-E947-307C-B89572506727}"/>
                </a:ext>
              </a:extLst>
            </p:cNvPr>
            <p:cNvSpPr/>
            <p:nvPr/>
          </p:nvSpPr>
          <p:spPr>
            <a:xfrm>
              <a:off x="0" y="2597"/>
              <a:ext cx="2711401" cy="124933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9" name="Rectangle: Rounded Corners 6">
              <a:extLst>
                <a:ext uri="{FF2B5EF4-FFF2-40B4-BE49-F238E27FC236}">
                  <a16:creationId xmlns:a16="http://schemas.microsoft.com/office/drawing/2014/main" id="{2ECCB970-D3AC-BD99-70EE-370ACDD6391E}"/>
                </a:ext>
              </a:extLst>
            </p:cNvPr>
            <p:cNvSpPr txBox="1"/>
            <p:nvPr/>
          </p:nvSpPr>
          <p:spPr>
            <a:xfrm>
              <a:off x="60988" y="63585"/>
              <a:ext cx="2589425" cy="11273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MOC 1: Description of SNP Population</a:t>
              </a:r>
            </a:p>
          </p:txBody>
        </p:sp>
      </p:grpSp>
      <p:grpSp>
        <p:nvGrpSpPr>
          <p:cNvPr id="10" name="Group 9">
            <a:extLst>
              <a:ext uri="{FF2B5EF4-FFF2-40B4-BE49-F238E27FC236}">
                <a16:creationId xmlns:a16="http://schemas.microsoft.com/office/drawing/2014/main" id="{37937CDA-0645-DC6D-A1FD-BDF198A6263C}"/>
              </a:ext>
            </a:extLst>
          </p:cNvPr>
          <p:cNvGrpSpPr/>
          <p:nvPr/>
        </p:nvGrpSpPr>
        <p:grpSpPr>
          <a:xfrm>
            <a:off x="3036798" y="2827587"/>
            <a:ext cx="4820269" cy="999468"/>
            <a:chOff x="2711400" y="1439335"/>
            <a:chExt cx="4820269" cy="999468"/>
          </a:xfrm>
          <a:solidFill>
            <a:srgbClr val="45C2B1"/>
          </a:solidFill>
        </p:grpSpPr>
        <p:sp>
          <p:nvSpPr>
            <p:cNvPr id="26" name="Rectangle: Top Corners Rounded 25">
              <a:extLst>
                <a:ext uri="{FF2B5EF4-FFF2-40B4-BE49-F238E27FC236}">
                  <a16:creationId xmlns:a16="http://schemas.microsoft.com/office/drawing/2014/main" id="{B4330162-D5A2-73DD-5AC4-4267554373A1}"/>
                </a:ext>
              </a:extLst>
            </p:cNvPr>
            <p:cNvSpPr/>
            <p:nvPr/>
          </p:nvSpPr>
          <p:spPr>
            <a:xfrm rot="5400000">
              <a:off x="4621801" y="-471066"/>
              <a:ext cx="999468" cy="4820269"/>
            </a:xfrm>
            <a:prstGeom prst="round2Same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Rectangle: Top Corners Rounded 8">
              <a:extLst>
                <a:ext uri="{FF2B5EF4-FFF2-40B4-BE49-F238E27FC236}">
                  <a16:creationId xmlns:a16="http://schemas.microsoft.com/office/drawing/2014/main" id="{9305D8C0-DCD8-82BC-A4A8-B043A0294BE5}"/>
                </a:ext>
              </a:extLst>
            </p:cNvPr>
            <p:cNvSpPr txBox="1"/>
            <p:nvPr/>
          </p:nvSpPr>
          <p:spPr>
            <a:xfrm>
              <a:off x="2711401" y="1488124"/>
              <a:ext cx="4771479" cy="90188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 SNP Staff Structure</a:t>
              </a:r>
            </a:p>
            <a:p>
              <a:pPr marL="57150" lvl="1" indent="-57150" algn="l" defTabSz="400050">
                <a:lnSpc>
                  <a:spcPct val="90000"/>
                </a:lnSpc>
                <a:spcBef>
                  <a:spcPct val="0"/>
                </a:spcBef>
                <a:spcAft>
                  <a:spcPct val="15000"/>
                </a:spcAft>
                <a:buChar char="•"/>
              </a:pPr>
              <a:r>
                <a:rPr lang="en-US" sz="900" kern="1200" dirty="0"/>
                <a:t>B: Health Risk Assessment Tool (HRAT)</a:t>
              </a:r>
            </a:p>
            <a:p>
              <a:pPr marL="57150" lvl="1" indent="-57150" algn="l" defTabSz="400050">
                <a:lnSpc>
                  <a:spcPct val="90000"/>
                </a:lnSpc>
                <a:spcBef>
                  <a:spcPct val="0"/>
                </a:spcBef>
                <a:spcAft>
                  <a:spcPct val="15000"/>
                </a:spcAft>
                <a:buChar char="•"/>
              </a:pPr>
              <a:r>
                <a:rPr lang="en-US" sz="900" kern="1200" dirty="0"/>
                <a:t>C: Face-to-Face Encounter</a:t>
              </a:r>
            </a:p>
            <a:p>
              <a:pPr marL="57150" lvl="1" indent="-57150" algn="l" defTabSz="400050">
                <a:lnSpc>
                  <a:spcPct val="90000"/>
                </a:lnSpc>
                <a:spcBef>
                  <a:spcPct val="0"/>
                </a:spcBef>
                <a:spcAft>
                  <a:spcPct val="15000"/>
                </a:spcAft>
                <a:buChar char="•"/>
              </a:pPr>
              <a:r>
                <a:rPr lang="en-US" sz="900" kern="1200" dirty="0"/>
                <a:t>D: Individualized Care Plan (ICP)</a:t>
              </a:r>
            </a:p>
            <a:p>
              <a:pPr marL="57150" lvl="1" indent="-57150" algn="l" defTabSz="400050">
                <a:lnSpc>
                  <a:spcPct val="90000"/>
                </a:lnSpc>
                <a:spcBef>
                  <a:spcPct val="0"/>
                </a:spcBef>
                <a:spcAft>
                  <a:spcPct val="15000"/>
                </a:spcAft>
                <a:buChar char="•"/>
              </a:pPr>
              <a:r>
                <a:rPr lang="en-US" sz="900" kern="1200" dirty="0"/>
                <a:t>E: Interdisciplinary Care Team (ICP)</a:t>
              </a:r>
            </a:p>
            <a:p>
              <a:pPr marL="57150" lvl="1" indent="-57150" algn="l" defTabSz="400050">
                <a:lnSpc>
                  <a:spcPct val="90000"/>
                </a:lnSpc>
                <a:spcBef>
                  <a:spcPct val="0"/>
                </a:spcBef>
                <a:spcAft>
                  <a:spcPct val="15000"/>
                </a:spcAft>
                <a:buChar char="•"/>
              </a:pPr>
              <a:r>
                <a:rPr lang="en-US" sz="900" kern="1200" dirty="0"/>
                <a:t>F: Care Transition Protocols</a:t>
              </a:r>
            </a:p>
          </p:txBody>
        </p:sp>
      </p:grpSp>
      <p:grpSp>
        <p:nvGrpSpPr>
          <p:cNvPr id="11" name="Group 10">
            <a:extLst>
              <a:ext uri="{FF2B5EF4-FFF2-40B4-BE49-F238E27FC236}">
                <a16:creationId xmlns:a16="http://schemas.microsoft.com/office/drawing/2014/main" id="{0DF5E5E0-C1C0-AB3B-70D0-E757D27A3BE3}"/>
              </a:ext>
            </a:extLst>
          </p:cNvPr>
          <p:cNvGrpSpPr/>
          <p:nvPr/>
        </p:nvGrpSpPr>
        <p:grpSpPr>
          <a:xfrm>
            <a:off x="325398" y="2702652"/>
            <a:ext cx="2711401" cy="1249336"/>
            <a:chOff x="0" y="1314400"/>
            <a:chExt cx="2711401" cy="1249336"/>
          </a:xfrm>
          <a:solidFill>
            <a:srgbClr val="194F90"/>
          </a:solidFill>
        </p:grpSpPr>
        <p:sp>
          <p:nvSpPr>
            <p:cNvPr id="24" name="Rectangle: Rounded Corners 23">
              <a:extLst>
                <a:ext uri="{FF2B5EF4-FFF2-40B4-BE49-F238E27FC236}">
                  <a16:creationId xmlns:a16="http://schemas.microsoft.com/office/drawing/2014/main" id="{4F55C46D-ED07-F712-29A1-565D4F3ECBC8}"/>
                </a:ext>
              </a:extLst>
            </p:cNvPr>
            <p:cNvSpPr/>
            <p:nvPr/>
          </p:nvSpPr>
          <p:spPr>
            <a:xfrm>
              <a:off x="0" y="1314400"/>
              <a:ext cx="2711401" cy="124933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5" name="Rectangle: Rounded Corners 10">
              <a:extLst>
                <a:ext uri="{FF2B5EF4-FFF2-40B4-BE49-F238E27FC236}">
                  <a16:creationId xmlns:a16="http://schemas.microsoft.com/office/drawing/2014/main" id="{30380C88-1A39-AEB6-BAA1-B9CA5BDB055F}"/>
                </a:ext>
              </a:extLst>
            </p:cNvPr>
            <p:cNvSpPr txBox="1"/>
            <p:nvPr/>
          </p:nvSpPr>
          <p:spPr>
            <a:xfrm>
              <a:off x="60988" y="1375388"/>
              <a:ext cx="2589425" cy="11273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MOC 2: Care Coordination</a:t>
              </a:r>
            </a:p>
          </p:txBody>
        </p:sp>
      </p:grpSp>
      <p:grpSp>
        <p:nvGrpSpPr>
          <p:cNvPr id="12" name="Group 11">
            <a:extLst>
              <a:ext uri="{FF2B5EF4-FFF2-40B4-BE49-F238E27FC236}">
                <a16:creationId xmlns:a16="http://schemas.microsoft.com/office/drawing/2014/main" id="{D3F55B6B-4470-306E-4060-9ACB109BAA8E}"/>
              </a:ext>
            </a:extLst>
          </p:cNvPr>
          <p:cNvGrpSpPr/>
          <p:nvPr/>
        </p:nvGrpSpPr>
        <p:grpSpPr>
          <a:xfrm>
            <a:off x="3036798" y="4139389"/>
            <a:ext cx="4820269" cy="999468"/>
            <a:chOff x="2711400" y="2751137"/>
            <a:chExt cx="4820269" cy="999468"/>
          </a:xfrm>
          <a:solidFill>
            <a:srgbClr val="45C2B1"/>
          </a:solidFill>
        </p:grpSpPr>
        <p:sp>
          <p:nvSpPr>
            <p:cNvPr id="22" name="Rectangle: Top Corners Rounded 21">
              <a:extLst>
                <a:ext uri="{FF2B5EF4-FFF2-40B4-BE49-F238E27FC236}">
                  <a16:creationId xmlns:a16="http://schemas.microsoft.com/office/drawing/2014/main" id="{C58AEA65-AE58-27FE-8201-D3B120104D82}"/>
                </a:ext>
              </a:extLst>
            </p:cNvPr>
            <p:cNvSpPr/>
            <p:nvPr/>
          </p:nvSpPr>
          <p:spPr>
            <a:xfrm rot="5400000">
              <a:off x="4621801" y="840736"/>
              <a:ext cx="999468" cy="4820269"/>
            </a:xfrm>
            <a:prstGeom prst="round2Same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3" name="Rectangle: Top Corners Rounded 12">
              <a:extLst>
                <a:ext uri="{FF2B5EF4-FFF2-40B4-BE49-F238E27FC236}">
                  <a16:creationId xmlns:a16="http://schemas.microsoft.com/office/drawing/2014/main" id="{2E0C514F-478D-41B4-6038-4073F83DAD84}"/>
                </a:ext>
              </a:extLst>
            </p:cNvPr>
            <p:cNvSpPr txBox="1"/>
            <p:nvPr/>
          </p:nvSpPr>
          <p:spPr>
            <a:xfrm>
              <a:off x="2711401" y="2799926"/>
              <a:ext cx="4771479" cy="90188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 Specialized Expertise</a:t>
              </a:r>
            </a:p>
            <a:p>
              <a:pPr marL="57150" lvl="1" indent="-57150" algn="l" defTabSz="400050">
                <a:lnSpc>
                  <a:spcPct val="90000"/>
                </a:lnSpc>
                <a:spcBef>
                  <a:spcPct val="0"/>
                </a:spcBef>
                <a:spcAft>
                  <a:spcPct val="15000"/>
                </a:spcAft>
                <a:buChar char="•"/>
              </a:pPr>
              <a:r>
                <a:rPr lang="en-US" sz="900" kern="1200" dirty="0"/>
                <a:t>B: Use of Clinical Practice Guidelines (CPGs) and Care Transition Protocols (CPTs)</a:t>
              </a:r>
            </a:p>
            <a:p>
              <a:pPr marL="57150" lvl="1" indent="-57150" algn="l" defTabSz="400050">
                <a:lnSpc>
                  <a:spcPct val="90000"/>
                </a:lnSpc>
                <a:spcBef>
                  <a:spcPct val="0"/>
                </a:spcBef>
                <a:spcAft>
                  <a:spcPct val="15000"/>
                </a:spcAft>
                <a:buChar char="•"/>
              </a:pPr>
              <a:r>
                <a:rPr lang="en-US" sz="900" kern="1200" dirty="0"/>
                <a:t>C: MOC Training for the Provider Network</a:t>
              </a:r>
            </a:p>
          </p:txBody>
        </p:sp>
      </p:grpSp>
      <p:grpSp>
        <p:nvGrpSpPr>
          <p:cNvPr id="13" name="Group 12">
            <a:extLst>
              <a:ext uri="{FF2B5EF4-FFF2-40B4-BE49-F238E27FC236}">
                <a16:creationId xmlns:a16="http://schemas.microsoft.com/office/drawing/2014/main" id="{C83DF805-5021-007E-FA0D-8F4447AEA095}"/>
              </a:ext>
            </a:extLst>
          </p:cNvPr>
          <p:cNvGrpSpPr/>
          <p:nvPr/>
        </p:nvGrpSpPr>
        <p:grpSpPr>
          <a:xfrm>
            <a:off x="325398" y="4014455"/>
            <a:ext cx="2711401" cy="1249336"/>
            <a:chOff x="0" y="2626203"/>
            <a:chExt cx="2711401" cy="1249336"/>
          </a:xfrm>
          <a:solidFill>
            <a:srgbClr val="194F90"/>
          </a:solidFill>
        </p:grpSpPr>
        <p:sp>
          <p:nvSpPr>
            <p:cNvPr id="20" name="Rectangle: Rounded Corners 19">
              <a:extLst>
                <a:ext uri="{FF2B5EF4-FFF2-40B4-BE49-F238E27FC236}">
                  <a16:creationId xmlns:a16="http://schemas.microsoft.com/office/drawing/2014/main" id="{2CB277A6-E9D7-DA7A-AF90-5D122500D53C}"/>
                </a:ext>
              </a:extLst>
            </p:cNvPr>
            <p:cNvSpPr/>
            <p:nvPr/>
          </p:nvSpPr>
          <p:spPr>
            <a:xfrm>
              <a:off x="0" y="2626203"/>
              <a:ext cx="2711401" cy="124933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1" name="Rectangle: Rounded Corners 14">
              <a:extLst>
                <a:ext uri="{FF2B5EF4-FFF2-40B4-BE49-F238E27FC236}">
                  <a16:creationId xmlns:a16="http://schemas.microsoft.com/office/drawing/2014/main" id="{3921FD9F-65FE-634D-0C12-0717C62ECFF7}"/>
                </a:ext>
              </a:extLst>
            </p:cNvPr>
            <p:cNvSpPr txBox="1"/>
            <p:nvPr/>
          </p:nvSpPr>
          <p:spPr>
            <a:xfrm>
              <a:off x="60988" y="2687191"/>
              <a:ext cx="2589425" cy="11273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MOC 3: Provider Network</a:t>
              </a:r>
            </a:p>
          </p:txBody>
        </p:sp>
      </p:grpSp>
      <p:grpSp>
        <p:nvGrpSpPr>
          <p:cNvPr id="14" name="Group 13">
            <a:extLst>
              <a:ext uri="{FF2B5EF4-FFF2-40B4-BE49-F238E27FC236}">
                <a16:creationId xmlns:a16="http://schemas.microsoft.com/office/drawing/2014/main" id="{B10E2EFE-16D8-C249-7C4D-D765C11204A9}"/>
              </a:ext>
            </a:extLst>
          </p:cNvPr>
          <p:cNvGrpSpPr/>
          <p:nvPr/>
        </p:nvGrpSpPr>
        <p:grpSpPr>
          <a:xfrm>
            <a:off x="3036798" y="5451192"/>
            <a:ext cx="4820269" cy="999468"/>
            <a:chOff x="2711400" y="4062940"/>
            <a:chExt cx="4820269" cy="999468"/>
          </a:xfrm>
          <a:solidFill>
            <a:srgbClr val="45C2B1"/>
          </a:solidFill>
        </p:grpSpPr>
        <p:sp>
          <p:nvSpPr>
            <p:cNvPr id="18" name="Rectangle: Top Corners Rounded 17">
              <a:extLst>
                <a:ext uri="{FF2B5EF4-FFF2-40B4-BE49-F238E27FC236}">
                  <a16:creationId xmlns:a16="http://schemas.microsoft.com/office/drawing/2014/main" id="{4959BA47-F455-9776-7554-1A0C1B74801F}"/>
                </a:ext>
              </a:extLst>
            </p:cNvPr>
            <p:cNvSpPr/>
            <p:nvPr/>
          </p:nvSpPr>
          <p:spPr>
            <a:xfrm rot="5400000">
              <a:off x="4621801" y="2152539"/>
              <a:ext cx="999468" cy="4820269"/>
            </a:xfrm>
            <a:prstGeom prst="round2Same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Rectangle: Top Corners Rounded 16">
              <a:extLst>
                <a:ext uri="{FF2B5EF4-FFF2-40B4-BE49-F238E27FC236}">
                  <a16:creationId xmlns:a16="http://schemas.microsoft.com/office/drawing/2014/main" id="{E6FB531B-D80E-F40D-E3DF-9A1E847B8DED}"/>
                </a:ext>
              </a:extLst>
            </p:cNvPr>
            <p:cNvSpPr txBox="1"/>
            <p:nvPr/>
          </p:nvSpPr>
          <p:spPr>
            <a:xfrm>
              <a:off x="2711401" y="4111729"/>
              <a:ext cx="4771479" cy="90188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 MOC Quality Performance Improvement Plan</a:t>
              </a:r>
            </a:p>
            <a:p>
              <a:pPr marL="57150" lvl="1" indent="-57150" algn="l" defTabSz="400050">
                <a:lnSpc>
                  <a:spcPct val="90000"/>
                </a:lnSpc>
                <a:spcBef>
                  <a:spcPct val="0"/>
                </a:spcBef>
                <a:spcAft>
                  <a:spcPct val="15000"/>
                </a:spcAft>
                <a:buChar char="•"/>
              </a:pPr>
              <a:r>
                <a:rPr lang="en-US" sz="900" kern="1200" dirty="0"/>
                <a:t>B: Measurable Goals and Health Outcomes for the MOC</a:t>
              </a:r>
            </a:p>
            <a:p>
              <a:pPr marL="57150" lvl="1" indent="-57150" algn="l" defTabSz="400050">
                <a:lnSpc>
                  <a:spcPct val="90000"/>
                </a:lnSpc>
                <a:spcBef>
                  <a:spcPct val="0"/>
                </a:spcBef>
                <a:spcAft>
                  <a:spcPct val="15000"/>
                </a:spcAft>
                <a:buChar char="•"/>
              </a:pPr>
              <a:r>
                <a:rPr lang="en-US" sz="900" kern="1200" dirty="0"/>
                <a:t>C: Measuring Patient Experience of Care (SNP Member Satisfaction)</a:t>
              </a:r>
            </a:p>
            <a:p>
              <a:pPr marL="57150" lvl="1" indent="-57150" algn="l" defTabSz="400050">
                <a:lnSpc>
                  <a:spcPct val="90000"/>
                </a:lnSpc>
                <a:spcBef>
                  <a:spcPct val="0"/>
                </a:spcBef>
                <a:spcAft>
                  <a:spcPct val="15000"/>
                </a:spcAft>
                <a:buChar char="•"/>
              </a:pPr>
              <a:r>
                <a:rPr lang="en-US" sz="900" kern="1200" dirty="0"/>
                <a:t>D: Ongoing Performance Improvement Evaluation of the MOC</a:t>
              </a:r>
            </a:p>
            <a:p>
              <a:pPr marL="57150" lvl="1" indent="-57150" algn="l" defTabSz="400050">
                <a:lnSpc>
                  <a:spcPct val="90000"/>
                </a:lnSpc>
                <a:spcBef>
                  <a:spcPct val="0"/>
                </a:spcBef>
                <a:spcAft>
                  <a:spcPct val="15000"/>
                </a:spcAft>
                <a:buChar char="•"/>
              </a:pPr>
              <a:r>
                <a:rPr lang="en-US" sz="900" kern="1200" dirty="0"/>
                <a:t>E: Dissemination of SNP Quality Performance Related to the MOC </a:t>
              </a:r>
            </a:p>
          </p:txBody>
        </p:sp>
      </p:grpSp>
      <p:grpSp>
        <p:nvGrpSpPr>
          <p:cNvPr id="15" name="Group 14">
            <a:extLst>
              <a:ext uri="{FF2B5EF4-FFF2-40B4-BE49-F238E27FC236}">
                <a16:creationId xmlns:a16="http://schemas.microsoft.com/office/drawing/2014/main" id="{698477AB-408E-ED97-A09C-674834907437}"/>
              </a:ext>
            </a:extLst>
          </p:cNvPr>
          <p:cNvGrpSpPr/>
          <p:nvPr/>
        </p:nvGrpSpPr>
        <p:grpSpPr>
          <a:xfrm>
            <a:off x="325398" y="5326258"/>
            <a:ext cx="2711401" cy="1249336"/>
            <a:chOff x="0" y="3938006"/>
            <a:chExt cx="2711401" cy="1249336"/>
          </a:xfrm>
          <a:solidFill>
            <a:srgbClr val="194F90"/>
          </a:solidFill>
        </p:grpSpPr>
        <p:sp>
          <p:nvSpPr>
            <p:cNvPr id="16" name="Rectangle: Rounded Corners 15">
              <a:extLst>
                <a:ext uri="{FF2B5EF4-FFF2-40B4-BE49-F238E27FC236}">
                  <a16:creationId xmlns:a16="http://schemas.microsoft.com/office/drawing/2014/main" id="{5C6DAA95-4809-C542-7CEF-7F44F88507E7}"/>
                </a:ext>
              </a:extLst>
            </p:cNvPr>
            <p:cNvSpPr/>
            <p:nvPr/>
          </p:nvSpPr>
          <p:spPr>
            <a:xfrm>
              <a:off x="0" y="3938006"/>
              <a:ext cx="2711401" cy="124933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Rectangle: Rounded Corners 18">
              <a:extLst>
                <a:ext uri="{FF2B5EF4-FFF2-40B4-BE49-F238E27FC236}">
                  <a16:creationId xmlns:a16="http://schemas.microsoft.com/office/drawing/2014/main" id="{6BCEE177-F1D3-199F-2AF8-B4CB578D15A7}"/>
                </a:ext>
              </a:extLst>
            </p:cNvPr>
            <p:cNvSpPr txBox="1"/>
            <p:nvPr/>
          </p:nvSpPr>
          <p:spPr>
            <a:xfrm>
              <a:off x="60988" y="3998994"/>
              <a:ext cx="2589425" cy="11273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MOC 4: MOC Quality Measurement and Performance Improvement</a:t>
              </a:r>
            </a:p>
          </p:txBody>
        </p:sp>
      </p:grpSp>
      <p:sp>
        <p:nvSpPr>
          <p:cNvPr id="2" name="Footer Placeholder 1">
            <a:extLst>
              <a:ext uri="{FF2B5EF4-FFF2-40B4-BE49-F238E27FC236}">
                <a16:creationId xmlns:a16="http://schemas.microsoft.com/office/drawing/2014/main" id="{585C2D4E-A650-9BC2-5233-678234E5EDAD}"/>
              </a:ext>
            </a:extLst>
          </p:cNvPr>
          <p:cNvSpPr>
            <a:spLocks noGrp="1"/>
          </p:cNvSpPr>
          <p:nvPr>
            <p:ph type="ftr" sz="quarter" idx="11"/>
          </p:nvPr>
        </p:nvSpPr>
        <p:spPr>
          <a:xfrm>
            <a:off x="6265228" y="6575593"/>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198116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EFB40-369D-42D5-9ABE-05DE1A2EC214}"/>
              </a:ext>
            </a:extLst>
          </p:cNvPr>
          <p:cNvSpPr>
            <a:spLocks noGrp="1"/>
          </p:cNvSpPr>
          <p:nvPr>
            <p:ph type="title"/>
          </p:nvPr>
        </p:nvSpPr>
        <p:spPr>
          <a:xfrm>
            <a:off x="1024620" y="4376508"/>
            <a:ext cx="7217553" cy="1257202"/>
          </a:xfrm>
        </p:spPr>
        <p:txBody>
          <a:bodyPr vert="horz" lIns="91440" tIns="45720" rIns="91440" bIns="45720" rtlCol="0" anchor="b">
            <a:normAutofit/>
          </a:bodyPr>
          <a:lstStyle/>
          <a:p>
            <a:r>
              <a:rPr lang="en-US" sz="5700" kern="1200" spc="-8" dirty="0">
                <a:solidFill>
                  <a:srgbClr val="194F90"/>
                </a:solidFill>
                <a:latin typeface="+mj-lt"/>
                <a:ea typeface="+mj-ea"/>
                <a:cs typeface="+mj-cs"/>
              </a:rPr>
              <a:t>MOC 1</a:t>
            </a:r>
            <a:endParaRPr lang="en-US" sz="5700" kern="1200" dirty="0">
              <a:solidFill>
                <a:srgbClr val="194F90"/>
              </a:solidFill>
              <a:latin typeface="+mj-lt"/>
              <a:ea typeface="+mj-ea"/>
              <a:cs typeface="+mj-cs"/>
            </a:endParaRPr>
          </a:p>
        </p:txBody>
      </p:sp>
      <p:sp>
        <p:nvSpPr>
          <p:cNvPr id="3" name="Text Placeholder 2">
            <a:extLst>
              <a:ext uri="{FF2B5EF4-FFF2-40B4-BE49-F238E27FC236}">
                <a16:creationId xmlns:a16="http://schemas.microsoft.com/office/drawing/2014/main" id="{16131C82-0906-4304-863E-2848695C5D8D}"/>
              </a:ext>
            </a:extLst>
          </p:cNvPr>
          <p:cNvSpPr>
            <a:spLocks noGrp="1"/>
          </p:cNvSpPr>
          <p:nvPr>
            <p:ph type="body" idx="1"/>
          </p:nvPr>
        </p:nvSpPr>
        <p:spPr>
          <a:xfrm>
            <a:off x="1024619" y="5633710"/>
            <a:ext cx="7217553" cy="417227"/>
          </a:xfrm>
        </p:spPr>
        <p:txBody>
          <a:bodyPr vert="horz" lIns="91440" tIns="45720" rIns="91440" bIns="45720" rtlCol="0">
            <a:normAutofit/>
          </a:bodyPr>
          <a:lstStyle/>
          <a:p>
            <a:r>
              <a:rPr lang="en-US" sz="2200" kern="1200" dirty="0">
                <a:solidFill>
                  <a:srgbClr val="45C2B1"/>
                </a:solidFill>
                <a:latin typeface="+mn-lt"/>
                <a:ea typeface="+mn-ea"/>
                <a:cs typeface="+mn-cs"/>
              </a:rPr>
              <a:t>Description of SNP Population</a:t>
            </a:r>
          </a:p>
          <a:p>
            <a:endParaRPr lang="en-US" sz="2200" kern="12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A2555B16-BE1D-4C33-A27C-FF0671B6C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6AFFB5AD-BE3B-43FF-ADD3-18C10F5D7C70}"/>
              </a:ext>
            </a:extLst>
          </p:cNvPr>
          <p:cNvPicPr>
            <a:picLocks noChangeAspect="1"/>
          </p:cNvPicPr>
          <p:nvPr/>
        </p:nvPicPr>
        <p:blipFill>
          <a:blip r:embed="rId2"/>
          <a:stretch>
            <a:fillRect/>
          </a:stretch>
        </p:blipFill>
        <p:spPr>
          <a:xfrm>
            <a:off x="1024391" y="1345308"/>
            <a:ext cx="7450954" cy="2309797"/>
          </a:xfrm>
          <a:prstGeom prst="rect">
            <a:avLst/>
          </a:prstGeom>
          <a:effectLst>
            <a:outerShdw blurRad="406400" dist="317500" dir="5400000" sx="89000" sy="89000" rotWithShape="0">
              <a:prstClr val="black">
                <a:alpha val="15000"/>
              </a:prstClr>
            </a:outerShdw>
          </a:effectLst>
        </p:spPr>
      </p:pic>
      <p:sp>
        <p:nvSpPr>
          <p:cNvPr id="5" name="Footer Placeholder 4">
            <a:extLst>
              <a:ext uri="{FF2B5EF4-FFF2-40B4-BE49-F238E27FC236}">
                <a16:creationId xmlns:a16="http://schemas.microsoft.com/office/drawing/2014/main" id="{E285B21D-77DD-D6A4-A6C8-7B1A4E752E5F}"/>
              </a:ext>
            </a:extLst>
          </p:cNvPr>
          <p:cNvSpPr>
            <a:spLocks noGrp="1"/>
          </p:cNvSpPr>
          <p:nvPr>
            <p:ph type="ftr" sz="quarter" idx="11"/>
          </p:nvPr>
        </p:nvSpPr>
        <p:spPr>
          <a:xfrm>
            <a:off x="6057900" y="6525787"/>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2795733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567430" y="174940"/>
            <a:ext cx="495681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3200" dirty="0">
                <a:solidFill>
                  <a:srgbClr val="45C2B1"/>
                </a:solidFill>
                <a:latin typeface="Comfortaa" pitchFamily="2" charset="0"/>
              </a:rPr>
              <a:t>Overall SNP Population</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2"/>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7E80CBEB-0ECC-4A6B-9A57-419423F81E76}"/>
              </a:ext>
            </a:extLst>
          </p:cNvPr>
          <p:cNvSpPr txBox="1"/>
          <p:nvPr/>
        </p:nvSpPr>
        <p:spPr>
          <a:xfrm>
            <a:off x="3689038" y="1031370"/>
            <a:ext cx="4835202" cy="5334794"/>
          </a:xfrm>
          <a:prstGeom prst="rect">
            <a:avLst/>
          </a:prstGeom>
          <a:noFill/>
        </p:spPr>
        <p:txBody>
          <a:bodyPr wrap="square" rtlCol="0">
            <a:spAutoFit/>
          </a:bodyPr>
          <a:lstStyle/>
          <a:p>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SNP MOCs must identify and describe the target population, including health and social factors, and unique  characteristics of each SNP type.</a:t>
            </a:r>
          </a:p>
          <a:p>
            <a:pPr>
              <a:spcBef>
                <a:spcPts val="1350"/>
              </a:spcBef>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 MOC:</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Provides a foundation upon which the remaining measures build a complete continuum of care (e.g., end-of-life &amp; special considerations) for current and  potential members Clever Care intends to serve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Describes how Clever Care staff will determine, verify and track eligibility of SNP beneficiaries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Describes the social, cognitive and environmental factors, living conditions and co-morbidities associated with the SNP population</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Identify and describe the medical and health conditions impacting SNP beneficiaries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Define the unique characteristics of the SNP population served</a:t>
            </a:r>
          </a:p>
        </p:txBody>
      </p:sp>
      <p:pic>
        <p:nvPicPr>
          <p:cNvPr id="3" name="Picture 2" descr="A couple of people that are standing in the grass&#10;&#10;Description automatically generated">
            <a:extLst>
              <a:ext uri="{FF2B5EF4-FFF2-40B4-BE49-F238E27FC236}">
                <a16:creationId xmlns:a16="http://schemas.microsoft.com/office/drawing/2014/main" id="{51D42205-4676-4FFD-A501-782C97B26D7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3434080" cy="6860052"/>
          </a:xfrm>
          <a:prstGeom prst="rect">
            <a:avLst/>
          </a:prstGeom>
        </p:spPr>
      </p:pic>
      <p:sp>
        <p:nvSpPr>
          <p:cNvPr id="2" name="Footer Placeholder 1">
            <a:extLst>
              <a:ext uri="{FF2B5EF4-FFF2-40B4-BE49-F238E27FC236}">
                <a16:creationId xmlns:a16="http://schemas.microsoft.com/office/drawing/2014/main" id="{195DF11B-A5D1-107E-E3F6-DCF4CB666189}"/>
              </a:ext>
            </a:extLst>
          </p:cNvPr>
          <p:cNvSpPr>
            <a:spLocks noGrp="1"/>
          </p:cNvSpPr>
          <p:nvPr>
            <p:ph type="ftr" sz="quarter" idx="11"/>
          </p:nvPr>
        </p:nvSpPr>
        <p:spPr>
          <a:xfrm>
            <a:off x="6349199" y="6573779"/>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3874193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699707" y="6322"/>
            <a:ext cx="4956810" cy="77628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3200" dirty="0">
                <a:solidFill>
                  <a:srgbClr val="45C2B1"/>
                </a:solidFill>
                <a:latin typeface="Comfortaa" pitchFamily="2" charset="0"/>
              </a:rPr>
              <a:t>Most Vulnerable Beneficiaries</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2"/>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B9625C8-3A78-4459-A22A-B53472B3740A}"/>
              </a:ext>
            </a:extLst>
          </p:cNvPr>
          <p:cNvSpPr txBox="1"/>
          <p:nvPr/>
        </p:nvSpPr>
        <p:spPr>
          <a:xfrm>
            <a:off x="3790924" y="782610"/>
            <a:ext cx="5131220" cy="5370701"/>
          </a:xfrm>
          <a:prstGeom prst="rect">
            <a:avLst/>
          </a:prstGeom>
          <a:noFill/>
        </p:spPr>
        <p:txBody>
          <a:bodyPr wrap="square" rtlCol="0">
            <a:spAutoFit/>
          </a:bodyPr>
          <a:lstStyle/>
          <a:p>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focus is on population-level, not individual members: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What makes them “different from the general population”?</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Include specially tailored services for members considered “most vulnerable” (e.g., multiple hospital admissions or excessive spending on  medications above set limits)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Go above and beyond those service provided to the general population</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Defines and identifies the most vulnerable beneficiaries within the SNP population and provides a complete description of specially tailored  services for such beneficiaries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Explains how the average age, gender, ethnicity, language barriers, deficits in health literacy, poor socioeconomic status, as well as other  factors, affect the health outcomes of the most vulnerable beneficiaries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Illustrates a correlation between the demographic characteristics of the most vulnerable beneficiaries and their unique clinical  requirements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Identifies and describes established relationships with partners in the community to provide needed resources</a:t>
            </a:r>
          </a:p>
        </p:txBody>
      </p:sp>
      <p:pic>
        <p:nvPicPr>
          <p:cNvPr id="5" name="Picture 4" descr="Two people smiling for the camera&#10;&#10;Description automatically generated">
            <a:extLst>
              <a:ext uri="{FF2B5EF4-FFF2-40B4-BE49-F238E27FC236}">
                <a16:creationId xmlns:a16="http://schemas.microsoft.com/office/drawing/2014/main" id="{69DD611A-E0A7-4633-9C58-6E6F49A409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3434080" cy="6858000"/>
          </a:xfrm>
          <a:prstGeom prst="rect">
            <a:avLst/>
          </a:prstGeom>
        </p:spPr>
      </p:pic>
      <p:sp>
        <p:nvSpPr>
          <p:cNvPr id="2" name="Footer Placeholder 1">
            <a:extLst>
              <a:ext uri="{FF2B5EF4-FFF2-40B4-BE49-F238E27FC236}">
                <a16:creationId xmlns:a16="http://schemas.microsoft.com/office/drawing/2014/main" id="{ED88B0CB-D6D0-A5BE-7143-1F61D3FCBE48}"/>
              </a:ext>
            </a:extLst>
          </p:cNvPr>
          <p:cNvSpPr>
            <a:spLocks noGrp="1"/>
          </p:cNvSpPr>
          <p:nvPr>
            <p:ph type="ftr" sz="quarter" idx="11"/>
          </p:nvPr>
        </p:nvSpPr>
        <p:spPr>
          <a:xfrm>
            <a:off x="6251544" y="6564474"/>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140321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posing for the camera&#10;&#10;Description automatically generated">
            <a:extLst>
              <a:ext uri="{FF2B5EF4-FFF2-40B4-BE49-F238E27FC236}">
                <a16:creationId xmlns:a16="http://schemas.microsoft.com/office/drawing/2014/main" id="{E7012943-C8BB-432E-8835-374ABD8514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 y="0"/>
            <a:ext cx="3434080" cy="6858000"/>
          </a:xfrm>
          <a:prstGeom prst="rect">
            <a:avLst/>
          </a:prstGeom>
        </p:spPr>
      </p:pic>
      <p:sp>
        <p:nvSpPr>
          <p:cNvPr id="4" name="Title 1">
            <a:extLst>
              <a:ext uri="{FF2B5EF4-FFF2-40B4-BE49-F238E27FC236}">
                <a16:creationId xmlns:a16="http://schemas.microsoft.com/office/drawing/2014/main" id="{6F18DAD7-88AC-4FDB-BA1F-B80964A3AAF9}"/>
              </a:ext>
            </a:extLst>
          </p:cNvPr>
          <p:cNvSpPr txBox="1">
            <a:spLocks/>
          </p:cNvSpPr>
          <p:nvPr/>
        </p:nvSpPr>
        <p:spPr>
          <a:xfrm>
            <a:off x="3474720" y="15119"/>
            <a:ext cx="5496668"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2400" dirty="0">
                <a:solidFill>
                  <a:srgbClr val="45C2B1"/>
                </a:solidFill>
                <a:latin typeface="Comfortaa" pitchFamily="2" charset="0"/>
              </a:rPr>
              <a:t>Overall SNP Population &amp; Most Vulnerable</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3"/>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B9625C8-3A78-4459-A22A-B53472B3740A}"/>
              </a:ext>
            </a:extLst>
          </p:cNvPr>
          <p:cNvSpPr txBox="1"/>
          <p:nvPr/>
        </p:nvSpPr>
        <p:spPr>
          <a:xfrm>
            <a:off x="3576904" y="861184"/>
            <a:ext cx="4835202" cy="5629746"/>
          </a:xfrm>
          <a:prstGeom prst="rect">
            <a:avLst/>
          </a:prstGeom>
          <a:noFill/>
        </p:spPr>
        <p:txBody>
          <a:bodyPr wrap="square" rtlCol="0">
            <a:spAutoFit/>
          </a:bodyPr>
          <a:lstStyle/>
          <a:p>
            <a:r>
              <a:rPr lang="en-US" sz="1450" dirty="0">
                <a:solidFill>
                  <a:srgbClr val="194F90"/>
                </a:solidFill>
                <a:latin typeface="Open Sans" panose="020B0606030504020204" pitchFamily="34" charset="0"/>
                <a:ea typeface="Open Sans" panose="020B0606030504020204" pitchFamily="34" charset="0"/>
                <a:cs typeface="Open Sans" panose="020B0606030504020204" pitchFamily="34" charset="0"/>
              </a:rPr>
              <a:t>C-SNP Chronically Ill </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Diabetes &amp; Cardiovascular Disease </a:t>
            </a:r>
          </a:p>
          <a:p>
            <a:pPr marL="671513" lvl="1"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These populations have a high prevalence of physical and mental health conditions</a:t>
            </a:r>
          </a:p>
          <a:p>
            <a:pPr marL="671513" lvl="1"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in these populations have complex needs  and are more likely to see multiple providers,  which can result in fragmented sub-optimal care  coordination that can increase acute or  emergency utilization.</a:t>
            </a:r>
          </a:p>
          <a:p>
            <a:pPr>
              <a:spcBef>
                <a:spcPts val="1350"/>
              </a:spcBef>
            </a:pPr>
            <a:r>
              <a:rPr lang="en-US" sz="1450" dirty="0">
                <a:solidFill>
                  <a:srgbClr val="194F90"/>
                </a:solidFill>
                <a:latin typeface="Open Sans" panose="020B0606030504020204" pitchFamily="34" charset="0"/>
                <a:ea typeface="Open Sans" panose="020B0606030504020204" pitchFamily="34" charset="0"/>
                <a:cs typeface="Open Sans" panose="020B0606030504020204" pitchFamily="34" charset="0"/>
              </a:rPr>
              <a:t>Most Vulnerable Population </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are frail</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are disabled</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have multiple chronic illnesses</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have had multiple hospitalizations or skilled nursing facility admissions</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are at the end of their life</a:t>
            </a:r>
          </a:p>
          <a:p>
            <a:pPr>
              <a:spcBef>
                <a:spcPts val="1350"/>
              </a:spcBef>
            </a:pPr>
            <a:r>
              <a:rPr lang="en-US" sz="1450" dirty="0">
                <a:solidFill>
                  <a:srgbClr val="194F90"/>
                </a:solidFill>
                <a:latin typeface="Open Sans" panose="020B0606030504020204" pitchFamily="34" charset="0"/>
                <a:ea typeface="Open Sans" panose="020B0606030504020204" pitchFamily="34" charset="0"/>
                <a:cs typeface="Open Sans" panose="020B0606030504020204" pitchFamily="34" charset="0"/>
              </a:rPr>
              <a:t>All our members are particularly vulnerable due to barriers they encounter related to ethnicity, health literacy, and socio-economic status.</a:t>
            </a:r>
          </a:p>
          <a:p>
            <a:pPr marL="214313" indent="-214313">
              <a:spcBef>
                <a:spcPts val="600"/>
              </a:spcBef>
              <a:buFont typeface="Arial" panose="020B0604020202020204" pitchFamily="34" charset="0"/>
              <a:buChar char="•"/>
            </a:pP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Footer Placeholder 1">
            <a:extLst>
              <a:ext uri="{FF2B5EF4-FFF2-40B4-BE49-F238E27FC236}">
                <a16:creationId xmlns:a16="http://schemas.microsoft.com/office/drawing/2014/main" id="{F6C56480-7620-5C25-7995-C80A52D8EB2B}"/>
              </a:ext>
            </a:extLst>
          </p:cNvPr>
          <p:cNvSpPr>
            <a:spLocks noGrp="1"/>
          </p:cNvSpPr>
          <p:nvPr>
            <p:ph type="ftr" sz="quarter" idx="11"/>
          </p:nvPr>
        </p:nvSpPr>
        <p:spPr>
          <a:xfrm>
            <a:off x="6178549" y="6535754"/>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2321826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EFB40-369D-42D5-9ABE-05DE1A2EC214}"/>
              </a:ext>
            </a:extLst>
          </p:cNvPr>
          <p:cNvSpPr>
            <a:spLocks noGrp="1"/>
          </p:cNvSpPr>
          <p:nvPr>
            <p:ph type="title"/>
          </p:nvPr>
        </p:nvSpPr>
        <p:spPr>
          <a:xfrm>
            <a:off x="1024620" y="4376508"/>
            <a:ext cx="7217553" cy="1257202"/>
          </a:xfrm>
        </p:spPr>
        <p:txBody>
          <a:bodyPr vert="horz" lIns="91440" tIns="45720" rIns="91440" bIns="45720" rtlCol="0" anchor="b">
            <a:normAutofit/>
          </a:bodyPr>
          <a:lstStyle/>
          <a:p>
            <a:r>
              <a:rPr lang="en-US" sz="5700" kern="1200" spc="-8" dirty="0">
                <a:solidFill>
                  <a:srgbClr val="194F90"/>
                </a:solidFill>
                <a:latin typeface="+mj-lt"/>
                <a:ea typeface="+mj-ea"/>
                <a:cs typeface="+mj-cs"/>
              </a:rPr>
              <a:t>MOC 2</a:t>
            </a:r>
            <a:endParaRPr lang="en-US" sz="5700" kern="1200" dirty="0">
              <a:solidFill>
                <a:srgbClr val="194F90"/>
              </a:solidFill>
              <a:latin typeface="+mj-lt"/>
              <a:ea typeface="+mj-ea"/>
              <a:cs typeface="+mj-cs"/>
            </a:endParaRPr>
          </a:p>
        </p:txBody>
      </p:sp>
      <p:sp>
        <p:nvSpPr>
          <p:cNvPr id="3" name="Text Placeholder 2">
            <a:extLst>
              <a:ext uri="{FF2B5EF4-FFF2-40B4-BE49-F238E27FC236}">
                <a16:creationId xmlns:a16="http://schemas.microsoft.com/office/drawing/2014/main" id="{16131C82-0906-4304-863E-2848695C5D8D}"/>
              </a:ext>
            </a:extLst>
          </p:cNvPr>
          <p:cNvSpPr>
            <a:spLocks noGrp="1"/>
          </p:cNvSpPr>
          <p:nvPr>
            <p:ph type="body" idx="1"/>
          </p:nvPr>
        </p:nvSpPr>
        <p:spPr>
          <a:xfrm>
            <a:off x="1024619" y="5633710"/>
            <a:ext cx="7217553" cy="417227"/>
          </a:xfrm>
        </p:spPr>
        <p:txBody>
          <a:bodyPr vert="horz" lIns="91440" tIns="45720" rIns="91440" bIns="45720" rtlCol="0">
            <a:normAutofit/>
          </a:bodyPr>
          <a:lstStyle/>
          <a:p>
            <a:r>
              <a:rPr lang="en-US" sz="2200" kern="1200" dirty="0">
                <a:solidFill>
                  <a:srgbClr val="45C2B1"/>
                </a:solidFill>
                <a:latin typeface="+mn-lt"/>
                <a:ea typeface="+mn-ea"/>
                <a:cs typeface="+mn-cs"/>
              </a:rPr>
              <a:t>Care Coordination </a:t>
            </a:r>
          </a:p>
          <a:p>
            <a:endParaRPr lang="en-US" sz="2200" kern="12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A2555B16-BE1D-4C33-A27C-FF0671B6C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6AFFB5AD-BE3B-43FF-ADD3-18C10F5D7C70}"/>
              </a:ext>
            </a:extLst>
          </p:cNvPr>
          <p:cNvPicPr>
            <a:picLocks noChangeAspect="1"/>
          </p:cNvPicPr>
          <p:nvPr/>
        </p:nvPicPr>
        <p:blipFill>
          <a:blip r:embed="rId2"/>
          <a:stretch>
            <a:fillRect/>
          </a:stretch>
        </p:blipFill>
        <p:spPr>
          <a:xfrm>
            <a:off x="1024391" y="1345308"/>
            <a:ext cx="7450954" cy="2309797"/>
          </a:xfrm>
          <a:prstGeom prst="rect">
            <a:avLst/>
          </a:prstGeom>
          <a:effectLst>
            <a:outerShdw blurRad="406400" dist="317500" dir="5400000" sx="89000" sy="89000" rotWithShape="0">
              <a:prstClr val="black">
                <a:alpha val="15000"/>
              </a:prstClr>
            </a:outerShdw>
          </a:effectLst>
        </p:spPr>
      </p:pic>
      <p:sp>
        <p:nvSpPr>
          <p:cNvPr id="5" name="Footer Placeholder 4">
            <a:extLst>
              <a:ext uri="{FF2B5EF4-FFF2-40B4-BE49-F238E27FC236}">
                <a16:creationId xmlns:a16="http://schemas.microsoft.com/office/drawing/2014/main" id="{7D354535-1C7B-54B4-A89E-E19962B3538C}"/>
              </a:ext>
            </a:extLst>
          </p:cNvPr>
          <p:cNvSpPr>
            <a:spLocks noGrp="1"/>
          </p:cNvSpPr>
          <p:nvPr>
            <p:ph type="ftr" sz="quarter" idx="11"/>
          </p:nvPr>
        </p:nvSpPr>
        <p:spPr>
          <a:xfrm>
            <a:off x="6216034" y="6492875"/>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2949943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800" dirty="0">
                <a:solidFill>
                  <a:srgbClr val="45C2B1"/>
                </a:solidFill>
                <a:latin typeface="Comfortaa" pitchFamily="2" charset="0"/>
              </a:rPr>
              <a:t>SNP Clinical Staff Structure </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572000" y="886120"/>
            <a:ext cx="4246880" cy="525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SNP MOCs must identify the staff structure and describe the administrative and clinical staff roles and responsibilities. Clever Care’s MOC:</a:t>
            </a:r>
          </a:p>
          <a:p>
            <a:pPr algn="l">
              <a:lnSpc>
                <a:spcPct val="100000"/>
              </a:lnSpc>
            </a:pPr>
            <a:r>
              <a:rPr lang="en-US" sz="1400" dirty="0">
                <a:solidFill>
                  <a:srgbClr val="45C2B1"/>
                </a:solidFill>
                <a:latin typeface="Open Sans" panose="020B0606030504020204" pitchFamily="34" charset="0"/>
                <a:ea typeface="Open Sans" panose="020B0606030504020204" pitchFamily="34" charset="0"/>
                <a:cs typeface="Open Sans" panose="020B0606030504020204" pitchFamily="34" charset="0"/>
              </a:rPr>
              <a:t>Describe staff structure and functions</a:t>
            </a:r>
          </a:p>
          <a:p>
            <a:pPr marL="111125" indent="-111125" algn="l">
              <a:lnSpc>
                <a:spcPct val="100000"/>
              </a:lnSpc>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The administrative staff’s roles and responsibilities, including oversight functions</a:t>
            </a:r>
          </a:p>
          <a:p>
            <a:pPr marL="111125" indent="-111125" algn="l">
              <a:lnSpc>
                <a:spcPct val="100000"/>
              </a:lnSpc>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the clinical staff’s roles and responsibilities, including oversight functions</a:t>
            </a:r>
          </a:p>
          <a:p>
            <a:pPr marL="111125" indent="-111125" algn="l">
              <a:lnSpc>
                <a:spcPct val="100000"/>
              </a:lnSpc>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how staff responsibilities coordinate with the job title</a:t>
            </a:r>
          </a:p>
          <a:p>
            <a:pPr marL="111125" indent="-111125" algn="l">
              <a:lnSpc>
                <a:spcPct val="100000"/>
              </a:lnSpc>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contingency plans used to address ongoing continuity of critical staff functions</a:t>
            </a:r>
          </a:p>
          <a:p>
            <a:pPr algn="l">
              <a:lnSpc>
                <a:spcPct val="100000"/>
              </a:lnSpc>
            </a:pPr>
            <a:r>
              <a:rPr lang="en-US" sz="1400" dirty="0">
                <a:solidFill>
                  <a:srgbClr val="45C2B1"/>
                </a:solidFill>
                <a:latin typeface="Open Sans" panose="020B0606030504020204" pitchFamily="34" charset="0"/>
                <a:ea typeface="Open Sans" panose="020B0606030504020204" pitchFamily="34" charset="0"/>
                <a:cs typeface="Open Sans" panose="020B0606030504020204" pitchFamily="34" charset="0"/>
              </a:rPr>
              <a:t>Describe how the organization conducts initial and annual MOC training for its employed and  contracted staff</a:t>
            </a:r>
          </a:p>
          <a:p>
            <a:pPr marL="111125" indent="-111125" algn="l">
              <a:lnSpc>
                <a:spcPct val="100000"/>
              </a:lnSpc>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how the organization documents and maintains training records as evidence that  employees and contracted staff completed MOC training</a:t>
            </a:r>
          </a:p>
          <a:p>
            <a:pPr marL="111125" indent="-111125" algn="l">
              <a:lnSpc>
                <a:spcPct val="100000"/>
              </a:lnSpc>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actions the organization takes if staff do not complete the required MOC training</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7483876" y="6284486"/>
            <a:ext cx="1487404" cy="462055"/>
          </a:xfrm>
          <a:prstGeom prst="rect">
            <a:avLst/>
          </a:prstGeom>
        </p:spPr>
      </p:pic>
      <p:pic>
        <p:nvPicPr>
          <p:cNvPr id="7" name="Picture 6">
            <a:extLst>
              <a:ext uri="{FF2B5EF4-FFF2-40B4-BE49-F238E27FC236}">
                <a16:creationId xmlns:a16="http://schemas.microsoft.com/office/drawing/2014/main" id="{825099DB-4E9A-D1D8-B15C-8CE35C4630AA}"/>
              </a:ext>
            </a:extLst>
          </p:cNvPr>
          <p:cNvPicPr>
            <a:picLocks noChangeAspect="1"/>
          </p:cNvPicPr>
          <p:nvPr/>
        </p:nvPicPr>
        <p:blipFill>
          <a:blip r:embed="rId3"/>
          <a:stretch>
            <a:fillRect/>
          </a:stretch>
        </p:blipFill>
        <p:spPr>
          <a:xfrm>
            <a:off x="-25932" y="886120"/>
            <a:ext cx="4464808" cy="4378338"/>
          </a:xfrm>
          <a:prstGeom prst="rect">
            <a:avLst/>
          </a:prstGeom>
        </p:spPr>
      </p:pic>
      <p:sp>
        <p:nvSpPr>
          <p:cNvPr id="2" name="Footer Placeholder 1">
            <a:extLst>
              <a:ext uri="{FF2B5EF4-FFF2-40B4-BE49-F238E27FC236}">
                <a16:creationId xmlns:a16="http://schemas.microsoft.com/office/drawing/2014/main" id="{5683C97A-C94E-7A5E-C002-9E5BC3216C56}"/>
              </a:ext>
            </a:extLst>
          </p:cNvPr>
          <p:cNvSpPr>
            <a:spLocks noGrp="1"/>
          </p:cNvSpPr>
          <p:nvPr>
            <p:ph type="ftr" sz="quarter" idx="11"/>
          </p:nvPr>
        </p:nvSpPr>
        <p:spPr>
          <a:xfrm>
            <a:off x="6349198" y="6563978"/>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2413523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Health Risk Assessment Tool (HRAT)</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884235"/>
            <a:ext cx="8390890" cy="48647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600"/>
              </a:spcBef>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All SNP members are offered HRAs and used to:</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Identify individual health needs  </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Stratify members for service</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Refer members for disease or case management programs</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Initiate ICP development </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Communicate with Interdisciplinary Care Team (ICT) members including providers, members, caregivers, and ancillary  providers</a:t>
            </a:r>
          </a:p>
          <a:p>
            <a:pPr algn="l">
              <a:lnSpc>
                <a:spcPct val="100000"/>
              </a:lnSpc>
              <a:spcBef>
                <a:spcPts val="600"/>
              </a:spcBef>
            </a:pPr>
            <a:endPar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pPr algn="l">
              <a:lnSpc>
                <a:spcPct val="100000"/>
              </a:lnSpc>
              <a:spcBef>
                <a:spcPts val="600"/>
              </a:spcBef>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HRAs can be completed via:</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Mail</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Telephonically </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Electronically</a:t>
            </a:r>
          </a:p>
          <a:p>
            <a:pPr algn="l">
              <a:lnSpc>
                <a:spcPct val="100000"/>
              </a:lnSpc>
              <a:spcBef>
                <a:spcPts val="600"/>
              </a:spcBef>
            </a:pP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l">
              <a:lnSpc>
                <a:spcPct val="100000"/>
              </a:lnSpc>
              <a:spcBef>
                <a:spcPts val="600"/>
              </a:spcBef>
              <a:buFont typeface="Wingdings" panose="05000000000000000000" pitchFamily="2" charset="2"/>
              <a:buChar char="Ø"/>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HRAs are required to be completed within 90 days of enrollment and annually within 365 days of the prior HRA.</a:t>
            </a:r>
          </a:p>
          <a:p>
            <a:pPr marL="285750" indent="-285750" algn="l">
              <a:lnSpc>
                <a:spcPct val="100000"/>
              </a:lnSpc>
              <a:spcBef>
                <a:spcPts val="600"/>
              </a:spcBef>
              <a:buFont typeface="Wingdings" panose="05000000000000000000" pitchFamily="2" charset="2"/>
              <a:buChar char="Ø"/>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Members are educated on advanced Directive and Durable Power of  Attorney, if necessary and additional information will be sent regarding these topics as requested.</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sp>
        <p:nvSpPr>
          <p:cNvPr id="2" name="Footer Placeholder 1">
            <a:extLst>
              <a:ext uri="{FF2B5EF4-FFF2-40B4-BE49-F238E27FC236}">
                <a16:creationId xmlns:a16="http://schemas.microsoft.com/office/drawing/2014/main" id="{5DFADFA3-6ADE-4DC2-BE4A-6C37D60EB5A9}"/>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1020149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Health Risk Assessment Tool (HRAT)</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grpSp>
        <p:nvGrpSpPr>
          <p:cNvPr id="2" name="object 2">
            <a:extLst>
              <a:ext uri="{FF2B5EF4-FFF2-40B4-BE49-F238E27FC236}">
                <a16:creationId xmlns:a16="http://schemas.microsoft.com/office/drawing/2014/main" id="{FDB6F73D-85D0-9555-B041-E7FB15C5F192}"/>
              </a:ext>
            </a:extLst>
          </p:cNvPr>
          <p:cNvGrpSpPr/>
          <p:nvPr/>
        </p:nvGrpSpPr>
        <p:grpSpPr>
          <a:xfrm>
            <a:off x="765500" y="3205337"/>
            <a:ext cx="922655" cy="558165"/>
            <a:chOff x="589532" y="3305302"/>
            <a:chExt cx="922655" cy="558165"/>
          </a:xfrm>
        </p:grpSpPr>
        <p:sp>
          <p:nvSpPr>
            <p:cNvPr id="3" name="object 3">
              <a:extLst>
                <a:ext uri="{FF2B5EF4-FFF2-40B4-BE49-F238E27FC236}">
                  <a16:creationId xmlns:a16="http://schemas.microsoft.com/office/drawing/2014/main" id="{4DFC361D-5908-9B15-AD5C-92E1DE5BE4FB}"/>
                </a:ext>
              </a:extLst>
            </p:cNvPr>
            <p:cNvSpPr/>
            <p:nvPr/>
          </p:nvSpPr>
          <p:spPr>
            <a:xfrm>
              <a:off x="595871" y="3311664"/>
              <a:ext cx="909955" cy="546100"/>
            </a:xfrm>
            <a:custGeom>
              <a:avLst/>
              <a:gdLst/>
              <a:ahLst/>
              <a:cxnLst/>
              <a:rect l="l" t="t" r="r" b="b"/>
              <a:pathLst>
                <a:path w="909955" h="546100">
                  <a:moveTo>
                    <a:pt x="909713" y="0"/>
                  </a:moveTo>
                  <a:lnTo>
                    <a:pt x="0" y="0"/>
                  </a:lnTo>
                  <a:lnTo>
                    <a:pt x="0" y="88379"/>
                  </a:lnTo>
                  <a:lnTo>
                    <a:pt x="0" y="545579"/>
                  </a:lnTo>
                  <a:lnTo>
                    <a:pt x="88087" y="545579"/>
                  </a:lnTo>
                  <a:lnTo>
                    <a:pt x="88087" y="88379"/>
                  </a:lnTo>
                  <a:lnTo>
                    <a:pt x="909713" y="88379"/>
                  </a:lnTo>
                  <a:lnTo>
                    <a:pt x="909713" y="0"/>
                  </a:lnTo>
                  <a:close/>
                </a:path>
              </a:pathLst>
            </a:custGeom>
            <a:solidFill>
              <a:srgbClr val="888990"/>
            </a:solidFill>
          </p:spPr>
          <p:txBody>
            <a:bodyPr wrap="square" lIns="0" tIns="0" rIns="0" bIns="0" rtlCol="0"/>
            <a:lstStyle/>
            <a:p>
              <a:endParaRPr/>
            </a:p>
          </p:txBody>
        </p:sp>
        <p:sp>
          <p:nvSpPr>
            <p:cNvPr id="7" name="object 4">
              <a:extLst>
                <a:ext uri="{FF2B5EF4-FFF2-40B4-BE49-F238E27FC236}">
                  <a16:creationId xmlns:a16="http://schemas.microsoft.com/office/drawing/2014/main" id="{FBBFBB4C-580A-1996-B748-0856F9958A36}"/>
                </a:ext>
              </a:extLst>
            </p:cNvPr>
            <p:cNvSpPr/>
            <p:nvPr/>
          </p:nvSpPr>
          <p:spPr>
            <a:xfrm>
              <a:off x="595882" y="3311652"/>
              <a:ext cx="909955" cy="545465"/>
            </a:xfrm>
            <a:custGeom>
              <a:avLst/>
              <a:gdLst/>
              <a:ahLst/>
              <a:cxnLst/>
              <a:rect l="l" t="t" r="r" b="b"/>
              <a:pathLst>
                <a:path w="909955" h="545464">
                  <a:moveTo>
                    <a:pt x="909702" y="0"/>
                  </a:moveTo>
                  <a:lnTo>
                    <a:pt x="909702" y="87807"/>
                  </a:lnTo>
                  <a:lnTo>
                    <a:pt x="87937" y="87807"/>
                  </a:lnTo>
                  <a:lnTo>
                    <a:pt x="87937" y="545084"/>
                  </a:lnTo>
                  <a:lnTo>
                    <a:pt x="0" y="545084"/>
                  </a:lnTo>
                  <a:lnTo>
                    <a:pt x="0" y="0"/>
                  </a:lnTo>
                  <a:lnTo>
                    <a:pt x="909702" y="0"/>
                  </a:lnTo>
                  <a:close/>
                </a:path>
              </a:pathLst>
            </a:custGeom>
            <a:ln w="12700">
              <a:solidFill>
                <a:srgbClr val="12A89D"/>
              </a:solidFill>
            </a:ln>
          </p:spPr>
          <p:txBody>
            <a:bodyPr wrap="square" lIns="0" tIns="0" rIns="0" bIns="0" rtlCol="0"/>
            <a:lstStyle/>
            <a:p>
              <a:endParaRPr/>
            </a:p>
          </p:txBody>
        </p:sp>
      </p:grpSp>
      <p:sp>
        <p:nvSpPr>
          <p:cNvPr id="8" name="object 5">
            <a:extLst>
              <a:ext uri="{FF2B5EF4-FFF2-40B4-BE49-F238E27FC236}">
                <a16:creationId xmlns:a16="http://schemas.microsoft.com/office/drawing/2014/main" id="{C6BAE306-AA3B-97B2-5B80-56FCF9E79B0B}"/>
              </a:ext>
            </a:extLst>
          </p:cNvPr>
          <p:cNvSpPr txBox="1"/>
          <p:nvPr/>
        </p:nvSpPr>
        <p:spPr>
          <a:xfrm>
            <a:off x="887266" y="3298045"/>
            <a:ext cx="584200" cy="330200"/>
          </a:xfrm>
          <a:prstGeom prst="rect">
            <a:avLst/>
          </a:prstGeom>
        </p:spPr>
        <p:txBody>
          <a:bodyPr vert="horz" wrap="square" lIns="0" tIns="12065" rIns="0" bIns="0" rtlCol="0">
            <a:spAutoFit/>
          </a:bodyPr>
          <a:lstStyle/>
          <a:p>
            <a:pPr marL="12700">
              <a:spcBef>
                <a:spcPts val="95"/>
              </a:spcBef>
            </a:pPr>
            <a:r>
              <a:rPr sz="1000" spc="-10" dirty="0">
                <a:latin typeface="Calibri"/>
                <a:cs typeface="Calibri"/>
              </a:rPr>
              <a:t>HRA</a:t>
            </a:r>
            <a:endParaRPr sz="1000" dirty="0">
              <a:latin typeface="Calibri"/>
              <a:cs typeface="Calibri"/>
            </a:endParaRPr>
          </a:p>
          <a:p>
            <a:pPr marL="12700"/>
            <a:r>
              <a:rPr lang="en-US" sz="1000" spc="-15" dirty="0">
                <a:latin typeface="Calibri"/>
                <a:cs typeface="Calibri"/>
              </a:rPr>
              <a:t>c</a:t>
            </a:r>
            <a:r>
              <a:rPr sz="1000" spc="-15" dirty="0">
                <a:latin typeface="Calibri"/>
                <a:cs typeface="Calibri"/>
              </a:rPr>
              <a:t>ompleted</a:t>
            </a:r>
            <a:endParaRPr sz="1000" dirty="0">
              <a:latin typeface="Calibri"/>
              <a:cs typeface="Calibri"/>
            </a:endParaRPr>
          </a:p>
        </p:txBody>
      </p:sp>
      <p:pic>
        <p:nvPicPr>
          <p:cNvPr id="9" name="object 6">
            <a:extLst>
              <a:ext uri="{FF2B5EF4-FFF2-40B4-BE49-F238E27FC236}">
                <a16:creationId xmlns:a16="http://schemas.microsoft.com/office/drawing/2014/main" id="{15F0BDD1-0E75-7A37-86DB-FA1221009CEB}"/>
              </a:ext>
            </a:extLst>
          </p:cNvPr>
          <p:cNvPicPr/>
          <p:nvPr/>
        </p:nvPicPr>
        <p:blipFill>
          <a:blip r:embed="rId3" cstate="print"/>
          <a:stretch>
            <a:fillRect/>
          </a:stretch>
        </p:blipFill>
        <p:spPr>
          <a:xfrm>
            <a:off x="1523184" y="2957179"/>
            <a:ext cx="166115" cy="166115"/>
          </a:xfrm>
          <a:prstGeom prst="rect">
            <a:avLst/>
          </a:prstGeom>
        </p:spPr>
      </p:pic>
      <p:grpSp>
        <p:nvGrpSpPr>
          <p:cNvPr id="10" name="object 7">
            <a:extLst>
              <a:ext uri="{FF2B5EF4-FFF2-40B4-BE49-F238E27FC236}">
                <a16:creationId xmlns:a16="http://schemas.microsoft.com/office/drawing/2014/main" id="{97B1F7A9-630E-7B2A-E0A7-7EF2B01DA945}"/>
              </a:ext>
            </a:extLst>
          </p:cNvPr>
          <p:cNvGrpSpPr/>
          <p:nvPr/>
        </p:nvGrpSpPr>
        <p:grpSpPr>
          <a:xfrm>
            <a:off x="1771342" y="2955400"/>
            <a:ext cx="922655" cy="560070"/>
            <a:chOff x="1595374" y="3055366"/>
            <a:chExt cx="922655" cy="560070"/>
          </a:xfrm>
        </p:grpSpPr>
        <p:sp>
          <p:nvSpPr>
            <p:cNvPr id="11" name="object 8">
              <a:extLst>
                <a:ext uri="{FF2B5EF4-FFF2-40B4-BE49-F238E27FC236}">
                  <a16:creationId xmlns:a16="http://schemas.microsoft.com/office/drawing/2014/main" id="{33EA6BC2-72DB-DE28-B15A-3242E9605DDB}"/>
                </a:ext>
              </a:extLst>
            </p:cNvPr>
            <p:cNvSpPr/>
            <p:nvPr/>
          </p:nvSpPr>
          <p:spPr>
            <a:xfrm>
              <a:off x="1601724" y="3061728"/>
              <a:ext cx="909955" cy="547370"/>
            </a:xfrm>
            <a:custGeom>
              <a:avLst/>
              <a:gdLst/>
              <a:ahLst/>
              <a:cxnLst/>
              <a:rect l="l" t="t" r="r" b="b"/>
              <a:pathLst>
                <a:path w="909955" h="547370">
                  <a:moveTo>
                    <a:pt x="909701" y="0"/>
                  </a:moveTo>
                  <a:lnTo>
                    <a:pt x="0" y="0"/>
                  </a:lnTo>
                  <a:lnTo>
                    <a:pt x="0" y="88379"/>
                  </a:lnTo>
                  <a:lnTo>
                    <a:pt x="0" y="547103"/>
                  </a:lnTo>
                  <a:lnTo>
                    <a:pt x="88265" y="547103"/>
                  </a:lnTo>
                  <a:lnTo>
                    <a:pt x="88265" y="88379"/>
                  </a:lnTo>
                  <a:lnTo>
                    <a:pt x="909701" y="88379"/>
                  </a:lnTo>
                  <a:lnTo>
                    <a:pt x="909701" y="0"/>
                  </a:lnTo>
                  <a:close/>
                </a:path>
              </a:pathLst>
            </a:custGeom>
            <a:solidFill>
              <a:srgbClr val="888990"/>
            </a:solidFill>
          </p:spPr>
          <p:txBody>
            <a:bodyPr wrap="square" lIns="0" tIns="0" rIns="0" bIns="0" rtlCol="0"/>
            <a:lstStyle/>
            <a:p>
              <a:endParaRPr/>
            </a:p>
          </p:txBody>
        </p:sp>
        <p:sp>
          <p:nvSpPr>
            <p:cNvPr id="12" name="object 9">
              <a:extLst>
                <a:ext uri="{FF2B5EF4-FFF2-40B4-BE49-F238E27FC236}">
                  <a16:creationId xmlns:a16="http://schemas.microsoft.com/office/drawing/2014/main" id="{0ECB1507-34CC-54BD-D868-579574B5CEAB}"/>
                </a:ext>
              </a:extLst>
            </p:cNvPr>
            <p:cNvSpPr/>
            <p:nvPr/>
          </p:nvSpPr>
          <p:spPr>
            <a:xfrm>
              <a:off x="1601724" y="3061716"/>
              <a:ext cx="909955" cy="547370"/>
            </a:xfrm>
            <a:custGeom>
              <a:avLst/>
              <a:gdLst/>
              <a:ahLst/>
              <a:cxnLst/>
              <a:rect l="l" t="t" r="r" b="b"/>
              <a:pathLst>
                <a:path w="909955" h="547370">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13" name="object 10">
            <a:extLst>
              <a:ext uri="{FF2B5EF4-FFF2-40B4-BE49-F238E27FC236}">
                <a16:creationId xmlns:a16="http://schemas.microsoft.com/office/drawing/2014/main" id="{27A1DDF5-0961-6929-8D69-E92A8643524B}"/>
              </a:ext>
            </a:extLst>
          </p:cNvPr>
          <p:cNvSpPr txBox="1"/>
          <p:nvPr/>
        </p:nvSpPr>
        <p:spPr>
          <a:xfrm>
            <a:off x="1893387" y="3049252"/>
            <a:ext cx="748030" cy="319959"/>
          </a:xfrm>
          <a:prstGeom prst="rect">
            <a:avLst/>
          </a:prstGeom>
        </p:spPr>
        <p:txBody>
          <a:bodyPr vert="horz" wrap="square" lIns="0" tIns="12065" rIns="0" bIns="0" rtlCol="0">
            <a:spAutoFit/>
          </a:bodyPr>
          <a:lstStyle/>
          <a:p>
            <a:pPr marL="12700"/>
            <a:r>
              <a:rPr sz="1000" spc="-25" dirty="0">
                <a:latin typeface="Calibri"/>
                <a:cs typeface="Calibri"/>
              </a:rPr>
              <a:t>C</a:t>
            </a:r>
            <a:r>
              <a:rPr lang="en-US" sz="1000" spc="-15" dirty="0">
                <a:latin typeface="Calibri"/>
                <a:cs typeface="Calibri"/>
              </a:rPr>
              <a:t>M reviews HRA</a:t>
            </a:r>
            <a:endParaRPr sz="1000" dirty="0">
              <a:latin typeface="Calibri"/>
              <a:cs typeface="Calibri"/>
            </a:endParaRPr>
          </a:p>
        </p:txBody>
      </p:sp>
      <p:grpSp>
        <p:nvGrpSpPr>
          <p:cNvPr id="14" name="object 11">
            <a:extLst>
              <a:ext uri="{FF2B5EF4-FFF2-40B4-BE49-F238E27FC236}">
                <a16:creationId xmlns:a16="http://schemas.microsoft.com/office/drawing/2014/main" id="{F26262CC-9810-FB66-B36B-F221BE81880D}"/>
              </a:ext>
            </a:extLst>
          </p:cNvPr>
          <p:cNvGrpSpPr/>
          <p:nvPr/>
        </p:nvGrpSpPr>
        <p:grpSpPr>
          <a:xfrm>
            <a:off x="2529022" y="2706987"/>
            <a:ext cx="1170940" cy="560070"/>
            <a:chOff x="2353055" y="2806953"/>
            <a:chExt cx="1170940" cy="560070"/>
          </a:xfrm>
        </p:grpSpPr>
        <p:pic>
          <p:nvPicPr>
            <p:cNvPr id="15" name="object 12">
              <a:extLst>
                <a:ext uri="{FF2B5EF4-FFF2-40B4-BE49-F238E27FC236}">
                  <a16:creationId xmlns:a16="http://schemas.microsoft.com/office/drawing/2014/main" id="{0DAFE643-3B4E-99A8-18AC-82658B8EF113}"/>
                </a:ext>
              </a:extLst>
            </p:cNvPr>
            <p:cNvPicPr/>
            <p:nvPr/>
          </p:nvPicPr>
          <p:blipFill>
            <a:blip r:embed="rId4" cstate="print"/>
            <a:stretch>
              <a:fillRect/>
            </a:stretch>
          </p:blipFill>
          <p:spPr>
            <a:xfrm>
              <a:off x="2353055" y="2807207"/>
              <a:ext cx="166115" cy="167639"/>
            </a:xfrm>
            <a:prstGeom prst="rect">
              <a:avLst/>
            </a:prstGeom>
          </p:spPr>
        </p:pic>
        <p:sp>
          <p:nvSpPr>
            <p:cNvPr id="16" name="object 13">
              <a:extLst>
                <a:ext uri="{FF2B5EF4-FFF2-40B4-BE49-F238E27FC236}">
                  <a16:creationId xmlns:a16="http://schemas.microsoft.com/office/drawing/2014/main" id="{D275976A-8E1C-9C40-EB19-467DE7E0A07A}"/>
                </a:ext>
              </a:extLst>
            </p:cNvPr>
            <p:cNvSpPr/>
            <p:nvPr/>
          </p:nvSpPr>
          <p:spPr>
            <a:xfrm>
              <a:off x="2607551" y="2813303"/>
              <a:ext cx="909955" cy="547370"/>
            </a:xfrm>
            <a:custGeom>
              <a:avLst/>
              <a:gdLst/>
              <a:ahLst/>
              <a:cxnLst/>
              <a:rect l="l" t="t" r="r" b="b"/>
              <a:pathLst>
                <a:path w="909954" h="547370">
                  <a:moveTo>
                    <a:pt x="88265" y="88404"/>
                  </a:moveTo>
                  <a:lnTo>
                    <a:pt x="0" y="88404"/>
                  </a:lnTo>
                  <a:lnTo>
                    <a:pt x="0" y="547116"/>
                  </a:lnTo>
                  <a:lnTo>
                    <a:pt x="88265" y="547116"/>
                  </a:lnTo>
                  <a:lnTo>
                    <a:pt x="88265" y="88404"/>
                  </a:lnTo>
                  <a:close/>
                </a:path>
                <a:path w="909954" h="547370">
                  <a:moveTo>
                    <a:pt x="909713" y="0"/>
                  </a:moveTo>
                  <a:lnTo>
                    <a:pt x="0" y="0"/>
                  </a:lnTo>
                  <a:lnTo>
                    <a:pt x="0" y="88392"/>
                  </a:lnTo>
                  <a:lnTo>
                    <a:pt x="909713" y="88392"/>
                  </a:lnTo>
                  <a:lnTo>
                    <a:pt x="909713" y="0"/>
                  </a:lnTo>
                  <a:close/>
                </a:path>
              </a:pathLst>
            </a:custGeom>
            <a:solidFill>
              <a:srgbClr val="888990"/>
            </a:solidFill>
          </p:spPr>
          <p:txBody>
            <a:bodyPr wrap="square" lIns="0" tIns="0" rIns="0" bIns="0" rtlCol="0"/>
            <a:lstStyle/>
            <a:p>
              <a:endParaRPr/>
            </a:p>
          </p:txBody>
        </p:sp>
        <p:sp>
          <p:nvSpPr>
            <p:cNvPr id="17" name="object 14">
              <a:extLst>
                <a:ext uri="{FF2B5EF4-FFF2-40B4-BE49-F238E27FC236}">
                  <a16:creationId xmlns:a16="http://schemas.microsoft.com/office/drawing/2014/main" id="{EE46FBDE-75FC-0579-789B-03B04A8122C3}"/>
                </a:ext>
              </a:extLst>
            </p:cNvPr>
            <p:cNvSpPr/>
            <p:nvPr/>
          </p:nvSpPr>
          <p:spPr>
            <a:xfrm>
              <a:off x="2607563" y="2813303"/>
              <a:ext cx="909955" cy="547370"/>
            </a:xfrm>
            <a:custGeom>
              <a:avLst/>
              <a:gdLst/>
              <a:ahLst/>
              <a:cxnLst/>
              <a:rect l="l" t="t" r="r" b="b"/>
              <a:pathLst>
                <a:path w="909954" h="547370">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18" name="object 15">
            <a:extLst>
              <a:ext uri="{FF2B5EF4-FFF2-40B4-BE49-F238E27FC236}">
                <a16:creationId xmlns:a16="http://schemas.microsoft.com/office/drawing/2014/main" id="{3F192C34-5D2A-1AFF-2D02-6686EA34472C}"/>
              </a:ext>
            </a:extLst>
          </p:cNvPr>
          <p:cNvSpPr txBox="1"/>
          <p:nvPr/>
        </p:nvSpPr>
        <p:spPr>
          <a:xfrm>
            <a:off x="2899228" y="2803381"/>
            <a:ext cx="671195" cy="316230"/>
          </a:xfrm>
          <a:prstGeom prst="rect">
            <a:avLst/>
          </a:prstGeom>
        </p:spPr>
        <p:txBody>
          <a:bodyPr vert="horz" wrap="square" lIns="0" tIns="27940" rIns="0" bIns="0" rtlCol="0">
            <a:spAutoFit/>
          </a:bodyPr>
          <a:lstStyle/>
          <a:p>
            <a:pPr marL="12700" marR="5080">
              <a:lnSpc>
                <a:spcPts val="1090"/>
              </a:lnSpc>
              <a:spcBef>
                <a:spcPts val="220"/>
              </a:spcBef>
            </a:pPr>
            <a:r>
              <a:rPr sz="1000" spc="-5" dirty="0">
                <a:latin typeface="Calibri"/>
                <a:cs typeface="Calibri"/>
              </a:rPr>
              <a:t>H</a:t>
            </a:r>
            <a:r>
              <a:rPr sz="1000" spc="-10" dirty="0">
                <a:latin typeface="Calibri"/>
                <a:cs typeface="Calibri"/>
              </a:rPr>
              <a:t>R</a:t>
            </a:r>
            <a:r>
              <a:rPr sz="1000" spc="-5" dirty="0">
                <a:latin typeface="Calibri"/>
                <a:cs typeface="Calibri"/>
              </a:rPr>
              <a:t>A</a:t>
            </a:r>
            <a:r>
              <a:rPr sz="1000" spc="-120" dirty="0">
                <a:latin typeface="Times New Roman"/>
                <a:cs typeface="Times New Roman"/>
              </a:rPr>
              <a:t> </a:t>
            </a:r>
            <a:r>
              <a:rPr lang="en-US" sz="1000" spc="-120" dirty="0">
                <a:latin typeface="Calibri"/>
                <a:cs typeface="Calibri"/>
              </a:rPr>
              <a:t>e</a:t>
            </a:r>
            <a:r>
              <a:rPr sz="1000" spc="-5" dirty="0">
                <a:latin typeface="Calibri"/>
                <a:cs typeface="Calibri"/>
              </a:rPr>
              <a:t>nt</a:t>
            </a:r>
            <a:r>
              <a:rPr sz="1000" spc="-10" dirty="0">
                <a:latin typeface="Calibri"/>
                <a:cs typeface="Calibri"/>
              </a:rPr>
              <a:t>e</a:t>
            </a:r>
            <a:r>
              <a:rPr sz="1000" spc="-5" dirty="0">
                <a:latin typeface="Calibri"/>
                <a:cs typeface="Calibri"/>
              </a:rPr>
              <a:t>r</a:t>
            </a:r>
            <a:r>
              <a:rPr sz="1000" spc="-10" dirty="0">
                <a:latin typeface="Calibri"/>
                <a:cs typeface="Calibri"/>
              </a:rPr>
              <a:t>ed </a:t>
            </a:r>
            <a:r>
              <a:rPr sz="1000" spc="-10" dirty="0">
                <a:latin typeface="Times New Roman"/>
                <a:cs typeface="Times New Roman"/>
              </a:rPr>
              <a:t> </a:t>
            </a:r>
            <a:r>
              <a:rPr sz="1000" spc="-10" dirty="0">
                <a:latin typeface="Calibri"/>
                <a:cs typeface="Calibri"/>
              </a:rPr>
              <a:t>i</a:t>
            </a:r>
            <a:r>
              <a:rPr sz="1000" spc="-5" dirty="0">
                <a:latin typeface="Calibri"/>
                <a:cs typeface="Calibri"/>
              </a:rPr>
              <a:t>n</a:t>
            </a:r>
            <a:r>
              <a:rPr sz="1000" spc="-80" dirty="0">
                <a:latin typeface="Times New Roman"/>
                <a:cs typeface="Times New Roman"/>
              </a:rPr>
              <a:t> </a:t>
            </a:r>
            <a:r>
              <a:rPr lang="en-US" sz="1000" spc="-80" dirty="0">
                <a:latin typeface="Times New Roman"/>
                <a:cs typeface="Times New Roman"/>
              </a:rPr>
              <a:t>s</a:t>
            </a:r>
            <a:r>
              <a:rPr sz="1000" dirty="0">
                <a:latin typeface="Calibri"/>
                <a:cs typeface="Calibri"/>
              </a:rPr>
              <a:t>y</a:t>
            </a:r>
            <a:r>
              <a:rPr sz="1000" spc="-15" dirty="0">
                <a:latin typeface="Calibri"/>
                <a:cs typeface="Calibri"/>
              </a:rPr>
              <a:t>s</a:t>
            </a:r>
            <a:r>
              <a:rPr sz="1000" spc="-5" dirty="0">
                <a:latin typeface="Calibri"/>
                <a:cs typeface="Calibri"/>
              </a:rPr>
              <a:t>t</a:t>
            </a:r>
            <a:r>
              <a:rPr sz="1000" spc="-10" dirty="0">
                <a:latin typeface="Calibri"/>
                <a:cs typeface="Calibri"/>
              </a:rPr>
              <a:t>e</a:t>
            </a:r>
            <a:r>
              <a:rPr sz="1000" spc="-5" dirty="0">
                <a:latin typeface="Calibri"/>
                <a:cs typeface="Calibri"/>
              </a:rPr>
              <a:t>m</a:t>
            </a:r>
            <a:endParaRPr sz="1000" dirty="0">
              <a:latin typeface="Calibri"/>
              <a:cs typeface="Calibri"/>
            </a:endParaRPr>
          </a:p>
        </p:txBody>
      </p:sp>
      <p:grpSp>
        <p:nvGrpSpPr>
          <p:cNvPr id="19" name="object 16">
            <a:extLst>
              <a:ext uri="{FF2B5EF4-FFF2-40B4-BE49-F238E27FC236}">
                <a16:creationId xmlns:a16="http://schemas.microsoft.com/office/drawing/2014/main" id="{CBA01D5A-0B9C-8A8C-219F-2B962AC21224}"/>
              </a:ext>
            </a:extLst>
          </p:cNvPr>
          <p:cNvGrpSpPr/>
          <p:nvPr/>
        </p:nvGrpSpPr>
        <p:grpSpPr>
          <a:xfrm>
            <a:off x="3534863" y="2458575"/>
            <a:ext cx="1170940" cy="560070"/>
            <a:chOff x="3358896" y="2558541"/>
            <a:chExt cx="1170940" cy="560070"/>
          </a:xfrm>
        </p:grpSpPr>
        <p:pic>
          <p:nvPicPr>
            <p:cNvPr id="20" name="object 17">
              <a:extLst>
                <a:ext uri="{FF2B5EF4-FFF2-40B4-BE49-F238E27FC236}">
                  <a16:creationId xmlns:a16="http://schemas.microsoft.com/office/drawing/2014/main" id="{3599D807-A01D-587A-59BD-17F572A31717}"/>
                </a:ext>
              </a:extLst>
            </p:cNvPr>
            <p:cNvPicPr/>
            <p:nvPr/>
          </p:nvPicPr>
          <p:blipFill>
            <a:blip r:embed="rId4" cstate="print"/>
            <a:stretch>
              <a:fillRect/>
            </a:stretch>
          </p:blipFill>
          <p:spPr>
            <a:xfrm>
              <a:off x="3358896" y="2558798"/>
              <a:ext cx="166115" cy="167624"/>
            </a:xfrm>
            <a:prstGeom prst="rect">
              <a:avLst/>
            </a:prstGeom>
          </p:spPr>
        </p:pic>
        <p:sp>
          <p:nvSpPr>
            <p:cNvPr id="21" name="object 18">
              <a:extLst>
                <a:ext uri="{FF2B5EF4-FFF2-40B4-BE49-F238E27FC236}">
                  <a16:creationId xmlns:a16="http://schemas.microsoft.com/office/drawing/2014/main" id="{523845C8-472B-82EA-2C5E-08118E782411}"/>
                </a:ext>
              </a:extLst>
            </p:cNvPr>
            <p:cNvSpPr/>
            <p:nvPr/>
          </p:nvSpPr>
          <p:spPr>
            <a:xfrm>
              <a:off x="3613404" y="2564904"/>
              <a:ext cx="909955" cy="547370"/>
            </a:xfrm>
            <a:custGeom>
              <a:avLst/>
              <a:gdLst/>
              <a:ahLst/>
              <a:cxnLst/>
              <a:rect l="l" t="t" r="r" b="b"/>
              <a:pathLst>
                <a:path w="909954" h="547369">
                  <a:moveTo>
                    <a:pt x="88265" y="88392"/>
                  </a:moveTo>
                  <a:lnTo>
                    <a:pt x="0" y="88392"/>
                  </a:lnTo>
                  <a:lnTo>
                    <a:pt x="0" y="547103"/>
                  </a:lnTo>
                  <a:lnTo>
                    <a:pt x="88265" y="547103"/>
                  </a:lnTo>
                  <a:lnTo>
                    <a:pt x="88265" y="88392"/>
                  </a:lnTo>
                  <a:close/>
                </a:path>
                <a:path w="909954" h="547369">
                  <a:moveTo>
                    <a:pt x="909701" y="0"/>
                  </a:moveTo>
                  <a:lnTo>
                    <a:pt x="0" y="0"/>
                  </a:lnTo>
                  <a:lnTo>
                    <a:pt x="0" y="88379"/>
                  </a:lnTo>
                  <a:lnTo>
                    <a:pt x="909701" y="88379"/>
                  </a:lnTo>
                  <a:lnTo>
                    <a:pt x="909701" y="0"/>
                  </a:lnTo>
                  <a:close/>
                </a:path>
              </a:pathLst>
            </a:custGeom>
            <a:solidFill>
              <a:srgbClr val="888990"/>
            </a:solidFill>
          </p:spPr>
          <p:txBody>
            <a:bodyPr wrap="square" lIns="0" tIns="0" rIns="0" bIns="0" rtlCol="0"/>
            <a:lstStyle/>
            <a:p>
              <a:endParaRPr/>
            </a:p>
          </p:txBody>
        </p:sp>
        <p:sp>
          <p:nvSpPr>
            <p:cNvPr id="22" name="object 19">
              <a:extLst>
                <a:ext uri="{FF2B5EF4-FFF2-40B4-BE49-F238E27FC236}">
                  <a16:creationId xmlns:a16="http://schemas.microsoft.com/office/drawing/2014/main" id="{29DBC83E-1022-1796-617A-D86468FCD833}"/>
                </a:ext>
              </a:extLst>
            </p:cNvPr>
            <p:cNvSpPr/>
            <p:nvPr/>
          </p:nvSpPr>
          <p:spPr>
            <a:xfrm>
              <a:off x="3613404" y="2564891"/>
              <a:ext cx="909955" cy="547370"/>
            </a:xfrm>
            <a:custGeom>
              <a:avLst/>
              <a:gdLst/>
              <a:ahLst/>
              <a:cxnLst/>
              <a:rect l="l" t="t" r="r" b="b"/>
              <a:pathLst>
                <a:path w="909954" h="547369">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23" name="object 20">
            <a:extLst>
              <a:ext uri="{FF2B5EF4-FFF2-40B4-BE49-F238E27FC236}">
                <a16:creationId xmlns:a16="http://schemas.microsoft.com/office/drawing/2014/main" id="{B28BB842-EA50-C45F-641B-1CAEAB21D142}"/>
              </a:ext>
            </a:extLst>
          </p:cNvPr>
          <p:cNvSpPr txBox="1"/>
          <p:nvPr/>
        </p:nvSpPr>
        <p:spPr>
          <a:xfrm>
            <a:off x="3905068" y="2551794"/>
            <a:ext cx="745490" cy="732893"/>
          </a:xfrm>
          <a:prstGeom prst="rect">
            <a:avLst/>
          </a:prstGeom>
        </p:spPr>
        <p:txBody>
          <a:bodyPr vert="horz" wrap="square" lIns="0" tIns="27305" rIns="0" bIns="0" rtlCol="0">
            <a:spAutoFit/>
          </a:bodyPr>
          <a:lstStyle/>
          <a:p>
            <a:pPr marL="12700" marR="5080">
              <a:lnSpc>
                <a:spcPts val="1100"/>
              </a:lnSpc>
              <a:spcBef>
                <a:spcPts val="215"/>
              </a:spcBef>
            </a:pPr>
            <a:r>
              <a:rPr sz="1000" spc="-5" dirty="0">
                <a:latin typeface="Calibri"/>
                <a:cs typeface="Calibri"/>
              </a:rPr>
              <a:t>H</a:t>
            </a:r>
            <a:r>
              <a:rPr sz="1000" spc="-10" dirty="0">
                <a:latin typeface="Calibri"/>
                <a:cs typeface="Calibri"/>
              </a:rPr>
              <a:t>R</a:t>
            </a:r>
            <a:r>
              <a:rPr sz="1000" spc="-5" dirty="0">
                <a:latin typeface="Calibri"/>
                <a:cs typeface="Calibri"/>
              </a:rPr>
              <a:t>A</a:t>
            </a:r>
            <a:r>
              <a:rPr sz="1000" spc="-50" dirty="0">
                <a:latin typeface="Times New Roman"/>
                <a:cs typeface="Times New Roman"/>
              </a:rPr>
              <a:t> </a:t>
            </a:r>
            <a:r>
              <a:rPr sz="1000" spc="-15" dirty="0">
                <a:latin typeface="Calibri"/>
                <a:cs typeface="Calibri"/>
              </a:rPr>
              <a:t>s</a:t>
            </a:r>
            <a:r>
              <a:rPr sz="1000" spc="-10" dirty="0">
                <a:latin typeface="Calibri"/>
                <a:cs typeface="Calibri"/>
              </a:rPr>
              <a:t>c</a:t>
            </a:r>
            <a:r>
              <a:rPr sz="1000" spc="-5" dirty="0">
                <a:latin typeface="Calibri"/>
                <a:cs typeface="Calibri"/>
              </a:rPr>
              <a:t>ann</a:t>
            </a:r>
            <a:r>
              <a:rPr sz="1000" spc="-10" dirty="0">
                <a:latin typeface="Calibri"/>
                <a:cs typeface="Calibri"/>
              </a:rPr>
              <a:t>e</a:t>
            </a:r>
            <a:r>
              <a:rPr sz="1000" spc="-5" dirty="0">
                <a:latin typeface="Calibri"/>
                <a:cs typeface="Calibri"/>
              </a:rPr>
              <a:t>d </a:t>
            </a:r>
            <a:r>
              <a:rPr sz="1000" spc="-5" dirty="0">
                <a:latin typeface="Times New Roman"/>
                <a:cs typeface="Times New Roman"/>
              </a:rPr>
              <a:t> </a:t>
            </a:r>
            <a:r>
              <a:rPr sz="1000" spc="-10" dirty="0">
                <a:latin typeface="Calibri"/>
                <a:cs typeface="Calibri"/>
              </a:rPr>
              <a:t>i</a:t>
            </a:r>
            <a:r>
              <a:rPr sz="1000" spc="-5" dirty="0">
                <a:latin typeface="Calibri"/>
                <a:cs typeface="Calibri"/>
              </a:rPr>
              <a:t>nto</a:t>
            </a:r>
            <a:r>
              <a:rPr sz="1000" spc="-55" dirty="0">
                <a:latin typeface="Times New Roman"/>
                <a:cs typeface="Times New Roman"/>
              </a:rPr>
              <a:t> </a:t>
            </a:r>
            <a:r>
              <a:rPr sz="1000" spc="-15" dirty="0">
                <a:latin typeface="Calibri"/>
                <a:cs typeface="Calibri"/>
              </a:rPr>
              <a:t>s</a:t>
            </a:r>
            <a:r>
              <a:rPr sz="1000" spc="-5" dirty="0">
                <a:latin typeface="Calibri"/>
                <a:cs typeface="Calibri"/>
              </a:rPr>
              <a:t>y</a:t>
            </a:r>
            <a:r>
              <a:rPr sz="1000" spc="-15" dirty="0">
                <a:latin typeface="Calibri"/>
                <a:cs typeface="Calibri"/>
              </a:rPr>
              <a:t>s</a:t>
            </a:r>
            <a:r>
              <a:rPr sz="1000" spc="-5" dirty="0">
                <a:latin typeface="Calibri"/>
                <a:cs typeface="Calibri"/>
              </a:rPr>
              <a:t>t</a:t>
            </a:r>
            <a:r>
              <a:rPr sz="1000" spc="-10" dirty="0">
                <a:latin typeface="Calibri"/>
                <a:cs typeface="Calibri"/>
              </a:rPr>
              <a:t>e</a:t>
            </a:r>
            <a:r>
              <a:rPr sz="1000" spc="-5" dirty="0">
                <a:latin typeface="Calibri"/>
                <a:cs typeface="Calibri"/>
              </a:rPr>
              <a:t>m</a:t>
            </a:r>
            <a:r>
              <a:rPr sz="1000" spc="-110" dirty="0">
                <a:latin typeface="Times New Roman"/>
                <a:cs typeface="Times New Roman"/>
              </a:rPr>
              <a:t> </a:t>
            </a:r>
            <a:r>
              <a:rPr sz="1000" spc="-5" dirty="0">
                <a:latin typeface="Calibri"/>
                <a:cs typeface="Calibri"/>
              </a:rPr>
              <a:t>as </a:t>
            </a:r>
            <a:r>
              <a:rPr sz="1000" spc="-5" dirty="0">
                <a:latin typeface="Times New Roman"/>
                <a:cs typeface="Times New Roman"/>
              </a:rPr>
              <a:t> </a:t>
            </a:r>
            <a:r>
              <a:rPr sz="1000" spc="-5" dirty="0">
                <a:latin typeface="Calibri"/>
                <a:cs typeface="Calibri"/>
              </a:rPr>
              <a:t>electronic </a:t>
            </a:r>
            <a:r>
              <a:rPr sz="1000" dirty="0">
                <a:latin typeface="Calibri"/>
                <a:cs typeface="Calibri"/>
              </a:rPr>
              <a:t> </a:t>
            </a:r>
            <a:r>
              <a:rPr sz="1000" spc="-10" dirty="0">
                <a:latin typeface="Calibri"/>
                <a:cs typeface="Calibri"/>
              </a:rPr>
              <a:t>image</a:t>
            </a:r>
            <a:r>
              <a:rPr lang="en-US" sz="1000" spc="-10" dirty="0">
                <a:latin typeface="Calibri"/>
                <a:cs typeface="Calibri"/>
              </a:rPr>
              <a:t>, when applicable </a:t>
            </a:r>
            <a:endParaRPr sz="1000" dirty="0">
              <a:latin typeface="Calibri"/>
              <a:cs typeface="Calibri"/>
            </a:endParaRPr>
          </a:p>
        </p:txBody>
      </p:sp>
      <p:grpSp>
        <p:nvGrpSpPr>
          <p:cNvPr id="24" name="object 21">
            <a:extLst>
              <a:ext uri="{FF2B5EF4-FFF2-40B4-BE49-F238E27FC236}">
                <a16:creationId xmlns:a16="http://schemas.microsoft.com/office/drawing/2014/main" id="{65C3F2E9-7010-D833-A36F-F91E5ED5A477}"/>
              </a:ext>
            </a:extLst>
          </p:cNvPr>
          <p:cNvGrpSpPr/>
          <p:nvPr/>
        </p:nvGrpSpPr>
        <p:grpSpPr>
          <a:xfrm>
            <a:off x="4539178" y="2208639"/>
            <a:ext cx="1172210" cy="560070"/>
            <a:chOff x="4363211" y="2308605"/>
            <a:chExt cx="1172210" cy="560070"/>
          </a:xfrm>
        </p:grpSpPr>
        <p:pic>
          <p:nvPicPr>
            <p:cNvPr id="25" name="object 22">
              <a:extLst>
                <a:ext uri="{FF2B5EF4-FFF2-40B4-BE49-F238E27FC236}">
                  <a16:creationId xmlns:a16="http://schemas.microsoft.com/office/drawing/2014/main" id="{9DE9A8B2-4AE2-1D8F-E5AF-C4DBD6F68B97}"/>
                </a:ext>
              </a:extLst>
            </p:cNvPr>
            <p:cNvPicPr/>
            <p:nvPr/>
          </p:nvPicPr>
          <p:blipFill>
            <a:blip r:embed="rId5" cstate="print"/>
            <a:stretch>
              <a:fillRect/>
            </a:stretch>
          </p:blipFill>
          <p:spPr>
            <a:xfrm>
              <a:off x="4363211" y="2310384"/>
              <a:ext cx="167639" cy="166115"/>
            </a:xfrm>
            <a:prstGeom prst="rect">
              <a:avLst/>
            </a:prstGeom>
          </p:spPr>
        </p:pic>
        <p:sp>
          <p:nvSpPr>
            <p:cNvPr id="26" name="object 23">
              <a:extLst>
                <a:ext uri="{FF2B5EF4-FFF2-40B4-BE49-F238E27FC236}">
                  <a16:creationId xmlns:a16="http://schemas.microsoft.com/office/drawing/2014/main" id="{0C5AA8AD-12FD-E372-3097-9365325D174D}"/>
                </a:ext>
              </a:extLst>
            </p:cNvPr>
            <p:cNvSpPr/>
            <p:nvPr/>
          </p:nvSpPr>
          <p:spPr>
            <a:xfrm>
              <a:off x="4619244" y="2314968"/>
              <a:ext cx="909955" cy="547370"/>
            </a:xfrm>
            <a:custGeom>
              <a:avLst/>
              <a:gdLst/>
              <a:ahLst/>
              <a:cxnLst/>
              <a:rect l="l" t="t" r="r" b="b"/>
              <a:pathLst>
                <a:path w="909954" h="547369">
                  <a:moveTo>
                    <a:pt x="909701" y="0"/>
                  </a:moveTo>
                  <a:lnTo>
                    <a:pt x="0" y="0"/>
                  </a:lnTo>
                  <a:lnTo>
                    <a:pt x="0" y="88379"/>
                  </a:lnTo>
                  <a:lnTo>
                    <a:pt x="0" y="547103"/>
                  </a:lnTo>
                  <a:lnTo>
                    <a:pt x="88265" y="547103"/>
                  </a:lnTo>
                  <a:lnTo>
                    <a:pt x="88265" y="88379"/>
                  </a:lnTo>
                  <a:lnTo>
                    <a:pt x="909701" y="88379"/>
                  </a:lnTo>
                  <a:lnTo>
                    <a:pt x="909701" y="0"/>
                  </a:lnTo>
                  <a:close/>
                </a:path>
              </a:pathLst>
            </a:custGeom>
            <a:solidFill>
              <a:srgbClr val="888990"/>
            </a:solidFill>
          </p:spPr>
          <p:txBody>
            <a:bodyPr wrap="square" lIns="0" tIns="0" rIns="0" bIns="0" rtlCol="0"/>
            <a:lstStyle/>
            <a:p>
              <a:endParaRPr/>
            </a:p>
          </p:txBody>
        </p:sp>
        <p:sp>
          <p:nvSpPr>
            <p:cNvPr id="27" name="object 24">
              <a:extLst>
                <a:ext uri="{FF2B5EF4-FFF2-40B4-BE49-F238E27FC236}">
                  <a16:creationId xmlns:a16="http://schemas.microsoft.com/office/drawing/2014/main" id="{B1AF6116-8C41-17DB-1F75-64C9B4EB93AA}"/>
                </a:ext>
              </a:extLst>
            </p:cNvPr>
            <p:cNvSpPr/>
            <p:nvPr/>
          </p:nvSpPr>
          <p:spPr>
            <a:xfrm>
              <a:off x="4619243" y="2314955"/>
              <a:ext cx="909955" cy="547370"/>
            </a:xfrm>
            <a:custGeom>
              <a:avLst/>
              <a:gdLst/>
              <a:ahLst/>
              <a:cxnLst/>
              <a:rect l="l" t="t" r="r" b="b"/>
              <a:pathLst>
                <a:path w="909954" h="547369">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28" name="object 25">
            <a:extLst>
              <a:ext uri="{FF2B5EF4-FFF2-40B4-BE49-F238E27FC236}">
                <a16:creationId xmlns:a16="http://schemas.microsoft.com/office/drawing/2014/main" id="{CDC051D9-68DB-8090-69B1-AF14D8459AAC}"/>
              </a:ext>
            </a:extLst>
          </p:cNvPr>
          <p:cNvSpPr txBox="1"/>
          <p:nvPr/>
        </p:nvSpPr>
        <p:spPr>
          <a:xfrm>
            <a:off x="4910906" y="2303002"/>
            <a:ext cx="751840" cy="591829"/>
          </a:xfrm>
          <a:prstGeom prst="rect">
            <a:avLst/>
          </a:prstGeom>
        </p:spPr>
        <p:txBody>
          <a:bodyPr vert="horz" wrap="square" lIns="0" tIns="27305" rIns="0" bIns="0" rtlCol="0">
            <a:spAutoFit/>
          </a:bodyPr>
          <a:lstStyle/>
          <a:p>
            <a:pPr marL="12700" marR="5080">
              <a:lnSpc>
                <a:spcPts val="1100"/>
              </a:lnSpc>
              <a:spcBef>
                <a:spcPts val="215"/>
              </a:spcBef>
            </a:pPr>
            <a:r>
              <a:rPr lang="en-US" sz="1000" spc="-25" dirty="0">
                <a:latin typeface="Calibri"/>
                <a:cs typeface="Calibri"/>
              </a:rPr>
              <a:t>CM </a:t>
            </a:r>
            <a:r>
              <a:rPr sz="1000" spc="-15" dirty="0">
                <a:latin typeface="Calibri"/>
                <a:cs typeface="Calibri"/>
              </a:rPr>
              <a:t>u</a:t>
            </a:r>
            <a:r>
              <a:rPr sz="1000" spc="-25" dirty="0">
                <a:latin typeface="Calibri"/>
                <a:cs typeface="Calibri"/>
              </a:rPr>
              <a:t>se</a:t>
            </a:r>
            <a:r>
              <a:rPr sz="1000" spc="-5" dirty="0">
                <a:latin typeface="Calibri"/>
                <a:cs typeface="Calibri"/>
              </a:rPr>
              <a:t>s HRA to </a:t>
            </a:r>
            <a:r>
              <a:rPr sz="1000" dirty="0">
                <a:latin typeface="Calibri"/>
                <a:cs typeface="Calibri"/>
              </a:rPr>
              <a:t> </a:t>
            </a:r>
            <a:r>
              <a:rPr sz="1000" spc="-5" dirty="0">
                <a:latin typeface="Calibri"/>
                <a:cs typeface="Calibri"/>
              </a:rPr>
              <a:t>determine </a:t>
            </a:r>
            <a:r>
              <a:rPr sz="1000" dirty="0">
                <a:latin typeface="Calibri"/>
                <a:cs typeface="Calibri"/>
              </a:rPr>
              <a:t> </a:t>
            </a:r>
            <a:r>
              <a:rPr lang="en-US" sz="1000" spc="-5" dirty="0">
                <a:latin typeface="Calibri"/>
                <a:cs typeface="Calibri"/>
              </a:rPr>
              <a:t>member risk l</a:t>
            </a:r>
            <a:r>
              <a:rPr sz="1000" spc="-20" dirty="0">
                <a:latin typeface="Calibri"/>
                <a:cs typeface="Calibri"/>
              </a:rPr>
              <a:t>evel</a:t>
            </a:r>
            <a:endParaRPr sz="1000" dirty="0">
              <a:latin typeface="Calibri"/>
              <a:cs typeface="Calibri"/>
            </a:endParaRPr>
          </a:p>
        </p:txBody>
      </p:sp>
      <p:grpSp>
        <p:nvGrpSpPr>
          <p:cNvPr id="29" name="object 26">
            <a:extLst>
              <a:ext uri="{FF2B5EF4-FFF2-40B4-BE49-F238E27FC236}">
                <a16:creationId xmlns:a16="http://schemas.microsoft.com/office/drawing/2014/main" id="{B2EF5C5D-2142-7578-1E72-1EC31DB1224D}"/>
              </a:ext>
            </a:extLst>
          </p:cNvPr>
          <p:cNvGrpSpPr/>
          <p:nvPr/>
        </p:nvGrpSpPr>
        <p:grpSpPr>
          <a:xfrm>
            <a:off x="846526" y="1614280"/>
            <a:ext cx="4866640" cy="1218565"/>
            <a:chOff x="670559" y="1714245"/>
            <a:chExt cx="4866640" cy="1218565"/>
          </a:xfrm>
        </p:grpSpPr>
        <p:pic>
          <p:nvPicPr>
            <p:cNvPr id="30" name="object 27">
              <a:extLst>
                <a:ext uri="{FF2B5EF4-FFF2-40B4-BE49-F238E27FC236}">
                  <a16:creationId xmlns:a16="http://schemas.microsoft.com/office/drawing/2014/main" id="{49518A62-7AF6-A6CD-5F23-9D46704F4571}"/>
                </a:ext>
              </a:extLst>
            </p:cNvPr>
            <p:cNvPicPr/>
            <p:nvPr/>
          </p:nvPicPr>
          <p:blipFill>
            <a:blip r:embed="rId6" cstate="print"/>
            <a:stretch>
              <a:fillRect/>
            </a:stretch>
          </p:blipFill>
          <p:spPr>
            <a:xfrm>
              <a:off x="5369051" y="2060448"/>
              <a:ext cx="167639" cy="167627"/>
            </a:xfrm>
            <a:prstGeom prst="rect">
              <a:avLst/>
            </a:prstGeom>
          </p:spPr>
        </p:pic>
        <p:pic>
          <p:nvPicPr>
            <p:cNvPr id="31" name="object 28">
              <a:extLst>
                <a:ext uri="{FF2B5EF4-FFF2-40B4-BE49-F238E27FC236}">
                  <a16:creationId xmlns:a16="http://schemas.microsoft.com/office/drawing/2014/main" id="{EDCC8464-AE97-D085-C519-520CC5D08DF3}"/>
                </a:ext>
              </a:extLst>
            </p:cNvPr>
            <p:cNvPicPr/>
            <p:nvPr/>
          </p:nvPicPr>
          <p:blipFill>
            <a:blip r:embed="rId7" cstate="print"/>
            <a:stretch>
              <a:fillRect/>
            </a:stretch>
          </p:blipFill>
          <p:spPr>
            <a:xfrm>
              <a:off x="670559" y="2092454"/>
              <a:ext cx="2372867" cy="637029"/>
            </a:xfrm>
            <a:prstGeom prst="rect">
              <a:avLst/>
            </a:prstGeom>
          </p:spPr>
        </p:pic>
        <p:sp>
          <p:nvSpPr>
            <p:cNvPr id="32" name="object 29">
              <a:extLst>
                <a:ext uri="{FF2B5EF4-FFF2-40B4-BE49-F238E27FC236}">
                  <a16:creationId xmlns:a16="http://schemas.microsoft.com/office/drawing/2014/main" id="{D3376833-C641-5410-5EC7-FFCE92ED8ECB}"/>
                </a:ext>
              </a:extLst>
            </p:cNvPr>
            <p:cNvSpPr/>
            <p:nvPr/>
          </p:nvSpPr>
          <p:spPr>
            <a:xfrm>
              <a:off x="687311" y="1720595"/>
              <a:ext cx="4775200" cy="1205865"/>
            </a:xfrm>
            <a:custGeom>
              <a:avLst/>
              <a:gdLst/>
              <a:ahLst/>
              <a:cxnLst/>
              <a:rect l="l" t="t" r="r" b="b"/>
              <a:pathLst>
                <a:path w="4775200" h="1205864">
                  <a:moveTo>
                    <a:pt x="4774603" y="58077"/>
                  </a:moveTo>
                  <a:lnTo>
                    <a:pt x="4545139" y="0"/>
                  </a:lnTo>
                  <a:lnTo>
                    <a:pt x="4557204" y="52616"/>
                  </a:lnTo>
                  <a:lnTo>
                    <a:pt x="0" y="1099997"/>
                  </a:lnTo>
                  <a:lnTo>
                    <a:pt x="24180" y="1205357"/>
                  </a:lnTo>
                  <a:lnTo>
                    <a:pt x="4581449" y="157988"/>
                  </a:lnTo>
                  <a:lnTo>
                    <a:pt x="4593514" y="210718"/>
                  </a:lnTo>
                  <a:lnTo>
                    <a:pt x="4656074" y="157975"/>
                  </a:lnTo>
                  <a:lnTo>
                    <a:pt x="4774603" y="58077"/>
                  </a:lnTo>
                  <a:close/>
                </a:path>
              </a:pathLst>
            </a:custGeom>
            <a:solidFill>
              <a:srgbClr val="12A89D"/>
            </a:solidFill>
          </p:spPr>
          <p:txBody>
            <a:bodyPr wrap="square" lIns="0" tIns="0" rIns="0" bIns="0" rtlCol="0"/>
            <a:lstStyle/>
            <a:p>
              <a:endParaRPr/>
            </a:p>
          </p:txBody>
        </p:sp>
        <p:sp>
          <p:nvSpPr>
            <p:cNvPr id="33" name="object 30">
              <a:extLst>
                <a:ext uri="{FF2B5EF4-FFF2-40B4-BE49-F238E27FC236}">
                  <a16:creationId xmlns:a16="http://schemas.microsoft.com/office/drawing/2014/main" id="{7DC83C41-CC89-5154-D76A-D593574A7B0D}"/>
                </a:ext>
              </a:extLst>
            </p:cNvPr>
            <p:cNvSpPr/>
            <p:nvPr/>
          </p:nvSpPr>
          <p:spPr>
            <a:xfrm>
              <a:off x="687322" y="1720595"/>
              <a:ext cx="4775200" cy="1205865"/>
            </a:xfrm>
            <a:custGeom>
              <a:avLst/>
              <a:gdLst/>
              <a:ahLst/>
              <a:cxnLst/>
              <a:rect l="l" t="t" r="r" b="b"/>
              <a:pathLst>
                <a:path w="4775200" h="1205864">
                  <a:moveTo>
                    <a:pt x="0" y="1099997"/>
                  </a:moveTo>
                  <a:lnTo>
                    <a:pt x="4557193" y="52616"/>
                  </a:lnTo>
                  <a:lnTo>
                    <a:pt x="4545128" y="0"/>
                  </a:lnTo>
                  <a:lnTo>
                    <a:pt x="4774591" y="58077"/>
                  </a:lnTo>
                  <a:lnTo>
                    <a:pt x="4593515" y="210718"/>
                  </a:lnTo>
                  <a:lnTo>
                    <a:pt x="4581450" y="157975"/>
                  </a:lnTo>
                  <a:lnTo>
                    <a:pt x="24169" y="1205357"/>
                  </a:lnTo>
                  <a:lnTo>
                    <a:pt x="0" y="1099997"/>
                  </a:lnTo>
                  <a:close/>
                </a:path>
              </a:pathLst>
            </a:custGeom>
            <a:ln w="12700">
              <a:solidFill>
                <a:srgbClr val="888990"/>
              </a:solidFill>
            </a:ln>
          </p:spPr>
          <p:txBody>
            <a:bodyPr wrap="square" lIns="0" tIns="0" rIns="0" bIns="0" rtlCol="0"/>
            <a:lstStyle/>
            <a:p>
              <a:endParaRPr/>
            </a:p>
          </p:txBody>
        </p:sp>
      </p:grpSp>
      <p:grpSp>
        <p:nvGrpSpPr>
          <p:cNvPr id="34" name="object 31">
            <a:extLst>
              <a:ext uri="{FF2B5EF4-FFF2-40B4-BE49-F238E27FC236}">
                <a16:creationId xmlns:a16="http://schemas.microsoft.com/office/drawing/2014/main" id="{B1885D4C-F3E1-C588-B8F1-B019AD470A5A}"/>
              </a:ext>
            </a:extLst>
          </p:cNvPr>
          <p:cNvGrpSpPr/>
          <p:nvPr/>
        </p:nvGrpSpPr>
        <p:grpSpPr>
          <a:xfrm>
            <a:off x="5794702" y="1960228"/>
            <a:ext cx="922655" cy="560070"/>
            <a:chOff x="5618734" y="2060194"/>
            <a:chExt cx="922655" cy="560070"/>
          </a:xfrm>
        </p:grpSpPr>
        <p:sp>
          <p:nvSpPr>
            <p:cNvPr id="35" name="object 32">
              <a:extLst>
                <a:ext uri="{FF2B5EF4-FFF2-40B4-BE49-F238E27FC236}">
                  <a16:creationId xmlns:a16="http://schemas.microsoft.com/office/drawing/2014/main" id="{18049272-1838-6681-C44C-B685ADEACA5E}"/>
                </a:ext>
              </a:extLst>
            </p:cNvPr>
            <p:cNvSpPr/>
            <p:nvPr/>
          </p:nvSpPr>
          <p:spPr>
            <a:xfrm>
              <a:off x="5625084" y="2066543"/>
              <a:ext cx="909955" cy="547370"/>
            </a:xfrm>
            <a:custGeom>
              <a:avLst/>
              <a:gdLst/>
              <a:ahLst/>
              <a:cxnLst/>
              <a:rect l="l" t="t" r="r" b="b"/>
              <a:pathLst>
                <a:path w="909954" h="547369">
                  <a:moveTo>
                    <a:pt x="88265" y="88404"/>
                  </a:moveTo>
                  <a:lnTo>
                    <a:pt x="0" y="88404"/>
                  </a:lnTo>
                  <a:lnTo>
                    <a:pt x="0" y="547116"/>
                  </a:lnTo>
                  <a:lnTo>
                    <a:pt x="88265" y="547116"/>
                  </a:lnTo>
                  <a:lnTo>
                    <a:pt x="88265" y="88404"/>
                  </a:lnTo>
                  <a:close/>
                </a:path>
                <a:path w="909954" h="547369">
                  <a:moveTo>
                    <a:pt x="909701" y="0"/>
                  </a:moveTo>
                  <a:lnTo>
                    <a:pt x="0" y="0"/>
                  </a:lnTo>
                  <a:lnTo>
                    <a:pt x="0" y="88392"/>
                  </a:lnTo>
                  <a:lnTo>
                    <a:pt x="909701" y="88392"/>
                  </a:lnTo>
                  <a:lnTo>
                    <a:pt x="909701" y="0"/>
                  </a:lnTo>
                  <a:close/>
                </a:path>
              </a:pathLst>
            </a:custGeom>
            <a:solidFill>
              <a:srgbClr val="888990"/>
            </a:solidFill>
          </p:spPr>
          <p:txBody>
            <a:bodyPr wrap="square" lIns="0" tIns="0" rIns="0" bIns="0" rtlCol="0"/>
            <a:lstStyle/>
            <a:p>
              <a:endParaRPr/>
            </a:p>
          </p:txBody>
        </p:sp>
        <p:sp>
          <p:nvSpPr>
            <p:cNvPr id="36" name="object 33">
              <a:extLst>
                <a:ext uri="{FF2B5EF4-FFF2-40B4-BE49-F238E27FC236}">
                  <a16:creationId xmlns:a16="http://schemas.microsoft.com/office/drawing/2014/main" id="{4EEDF8C0-9D09-82D1-F57B-1B9F299638EB}"/>
                </a:ext>
              </a:extLst>
            </p:cNvPr>
            <p:cNvSpPr/>
            <p:nvPr/>
          </p:nvSpPr>
          <p:spPr>
            <a:xfrm>
              <a:off x="5625084" y="2066544"/>
              <a:ext cx="909955" cy="547370"/>
            </a:xfrm>
            <a:custGeom>
              <a:avLst/>
              <a:gdLst/>
              <a:ahLst/>
              <a:cxnLst/>
              <a:rect l="l" t="t" r="r" b="b"/>
              <a:pathLst>
                <a:path w="909954" h="547369">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37" name="object 34">
            <a:extLst>
              <a:ext uri="{FF2B5EF4-FFF2-40B4-BE49-F238E27FC236}">
                <a16:creationId xmlns:a16="http://schemas.microsoft.com/office/drawing/2014/main" id="{B6286E59-A567-CAB0-711B-0AE710DC17FD}"/>
              </a:ext>
            </a:extLst>
          </p:cNvPr>
          <p:cNvSpPr txBox="1"/>
          <p:nvPr/>
        </p:nvSpPr>
        <p:spPr>
          <a:xfrm>
            <a:off x="5916747" y="2054082"/>
            <a:ext cx="718820" cy="732893"/>
          </a:xfrm>
          <a:prstGeom prst="rect">
            <a:avLst/>
          </a:prstGeom>
        </p:spPr>
        <p:txBody>
          <a:bodyPr vert="horz" wrap="square" lIns="0" tIns="27305" rIns="0" bIns="0" rtlCol="0">
            <a:spAutoFit/>
          </a:bodyPr>
          <a:lstStyle/>
          <a:p>
            <a:pPr marL="12700" marR="5080">
              <a:lnSpc>
                <a:spcPts val="1100"/>
              </a:lnSpc>
              <a:spcBef>
                <a:spcPts val="215"/>
              </a:spcBef>
            </a:pPr>
            <a:r>
              <a:rPr sz="1000" spc="-5" dirty="0">
                <a:latin typeface="Calibri"/>
                <a:cs typeface="Calibri"/>
              </a:rPr>
              <a:t>ICT </a:t>
            </a:r>
            <a:r>
              <a:rPr sz="1000" spc="-20" dirty="0">
                <a:latin typeface="Calibri"/>
                <a:cs typeface="Calibri"/>
              </a:rPr>
              <a:t>reviews, </a:t>
            </a:r>
            <a:r>
              <a:rPr sz="1000" spc="-15" dirty="0">
                <a:latin typeface="Calibri"/>
                <a:cs typeface="Calibri"/>
              </a:rPr>
              <a:t> </a:t>
            </a:r>
            <a:r>
              <a:rPr sz="1000" spc="-5" dirty="0">
                <a:latin typeface="Calibri"/>
                <a:cs typeface="Calibri"/>
              </a:rPr>
              <a:t>a</a:t>
            </a:r>
            <a:r>
              <a:rPr sz="1000" dirty="0">
                <a:latin typeface="Calibri"/>
                <a:cs typeface="Calibri"/>
              </a:rPr>
              <a:t>n</a:t>
            </a:r>
            <a:r>
              <a:rPr sz="1000" spc="-5" dirty="0">
                <a:latin typeface="Calibri"/>
                <a:cs typeface="Calibri"/>
              </a:rPr>
              <a:t>a</a:t>
            </a:r>
            <a:r>
              <a:rPr sz="1000" spc="-10" dirty="0">
                <a:latin typeface="Calibri"/>
                <a:cs typeface="Calibri"/>
              </a:rPr>
              <a:t>l</a:t>
            </a:r>
            <a:r>
              <a:rPr sz="1000" spc="-15" dirty="0">
                <a:latin typeface="Calibri"/>
                <a:cs typeface="Calibri"/>
              </a:rPr>
              <a:t>y</a:t>
            </a:r>
            <a:r>
              <a:rPr sz="1000" spc="-5" dirty="0">
                <a:latin typeface="Calibri"/>
                <a:cs typeface="Calibri"/>
              </a:rPr>
              <a:t>z</a:t>
            </a:r>
            <a:r>
              <a:rPr sz="1000" spc="-10" dirty="0">
                <a:latin typeface="Calibri"/>
                <a:cs typeface="Calibri"/>
              </a:rPr>
              <a:t>e</a:t>
            </a:r>
            <a:r>
              <a:rPr sz="1000" spc="-15" dirty="0">
                <a:latin typeface="Calibri"/>
                <a:cs typeface="Calibri"/>
              </a:rPr>
              <a:t>s</a:t>
            </a:r>
            <a:r>
              <a:rPr sz="1000" spc="-5" dirty="0">
                <a:latin typeface="Calibri"/>
                <a:cs typeface="Calibri"/>
              </a:rPr>
              <a:t>,</a:t>
            </a:r>
            <a:r>
              <a:rPr sz="1000" spc="-70" dirty="0">
                <a:latin typeface="Times New Roman"/>
                <a:cs typeface="Times New Roman"/>
              </a:rPr>
              <a:t> </a:t>
            </a:r>
            <a:r>
              <a:rPr sz="1000" spc="-5" dirty="0">
                <a:latin typeface="Calibri"/>
                <a:cs typeface="Calibri"/>
              </a:rPr>
              <a:t>a</a:t>
            </a:r>
            <a:r>
              <a:rPr sz="1000" dirty="0">
                <a:latin typeface="Calibri"/>
                <a:cs typeface="Calibri"/>
              </a:rPr>
              <a:t>n</a:t>
            </a:r>
            <a:r>
              <a:rPr sz="1000" spc="-5" dirty="0">
                <a:latin typeface="Calibri"/>
                <a:cs typeface="Calibri"/>
              </a:rPr>
              <a:t>d </a:t>
            </a:r>
            <a:r>
              <a:rPr sz="1000" spc="-5" dirty="0">
                <a:latin typeface="Times New Roman"/>
                <a:cs typeface="Times New Roman"/>
              </a:rPr>
              <a:t> </a:t>
            </a:r>
            <a:r>
              <a:rPr sz="1000" spc="-15" dirty="0">
                <a:latin typeface="Calibri"/>
                <a:cs typeface="Calibri"/>
              </a:rPr>
              <a:t>s</a:t>
            </a:r>
            <a:r>
              <a:rPr sz="1000" spc="-5" dirty="0">
                <a:latin typeface="Calibri"/>
                <a:cs typeface="Calibri"/>
              </a:rPr>
              <a:t>trat</a:t>
            </a:r>
            <a:r>
              <a:rPr sz="1000" spc="-10" dirty="0">
                <a:latin typeface="Calibri"/>
                <a:cs typeface="Calibri"/>
              </a:rPr>
              <a:t>if</a:t>
            </a:r>
            <a:r>
              <a:rPr sz="1000" spc="-20" dirty="0">
                <a:latin typeface="Calibri"/>
                <a:cs typeface="Calibri"/>
              </a:rPr>
              <a:t>i</a:t>
            </a:r>
            <a:r>
              <a:rPr sz="1000" spc="-10" dirty="0">
                <a:latin typeface="Calibri"/>
                <a:cs typeface="Calibri"/>
              </a:rPr>
              <a:t>e</a:t>
            </a:r>
            <a:r>
              <a:rPr sz="1000" spc="-5" dirty="0">
                <a:latin typeface="Calibri"/>
                <a:cs typeface="Calibri"/>
              </a:rPr>
              <a:t>s</a:t>
            </a:r>
            <a:r>
              <a:rPr sz="1000" spc="-65" dirty="0">
                <a:latin typeface="Times New Roman"/>
                <a:cs typeface="Times New Roman"/>
              </a:rPr>
              <a:t> </a:t>
            </a:r>
            <a:r>
              <a:rPr lang="en-US" sz="1000" spc="-5" dirty="0">
                <a:latin typeface="Calibri"/>
                <a:cs typeface="Calibri"/>
              </a:rPr>
              <a:t>member’s</a:t>
            </a:r>
            <a:r>
              <a:rPr sz="1000" spc="-5" dirty="0">
                <a:latin typeface="Calibri"/>
                <a:cs typeface="Calibri"/>
              </a:rPr>
              <a:t> </a:t>
            </a:r>
            <a:r>
              <a:rPr sz="1000" spc="-5" dirty="0">
                <a:latin typeface="Times New Roman"/>
                <a:cs typeface="Times New Roman"/>
              </a:rPr>
              <a:t> </a:t>
            </a:r>
            <a:r>
              <a:rPr sz="1000" spc="-5" dirty="0">
                <a:latin typeface="Calibri"/>
                <a:cs typeface="Calibri"/>
              </a:rPr>
              <a:t>n</a:t>
            </a:r>
            <a:r>
              <a:rPr sz="1000" spc="-10" dirty="0">
                <a:latin typeface="Calibri"/>
                <a:cs typeface="Calibri"/>
              </a:rPr>
              <a:t>ee</a:t>
            </a:r>
            <a:r>
              <a:rPr sz="1000" dirty="0">
                <a:latin typeface="Calibri"/>
                <a:cs typeface="Calibri"/>
              </a:rPr>
              <a:t>d</a:t>
            </a:r>
            <a:r>
              <a:rPr sz="1000" spc="-5" dirty="0">
                <a:latin typeface="Calibri"/>
                <a:cs typeface="Calibri"/>
              </a:rPr>
              <a:t>s</a:t>
            </a:r>
            <a:endParaRPr sz="1000" dirty="0">
              <a:latin typeface="Calibri"/>
              <a:cs typeface="Calibri"/>
            </a:endParaRPr>
          </a:p>
        </p:txBody>
      </p:sp>
      <p:pic>
        <p:nvPicPr>
          <p:cNvPr id="38" name="object 35">
            <a:extLst>
              <a:ext uri="{FF2B5EF4-FFF2-40B4-BE49-F238E27FC236}">
                <a16:creationId xmlns:a16="http://schemas.microsoft.com/office/drawing/2014/main" id="{9C4B076E-5716-1348-5255-7CCE5275F486}"/>
              </a:ext>
            </a:extLst>
          </p:cNvPr>
          <p:cNvPicPr/>
          <p:nvPr/>
        </p:nvPicPr>
        <p:blipFill>
          <a:blip r:embed="rId8" cstate="print"/>
          <a:stretch>
            <a:fillRect/>
          </a:stretch>
        </p:blipFill>
        <p:spPr>
          <a:xfrm>
            <a:off x="6550860" y="1712070"/>
            <a:ext cx="167639" cy="167639"/>
          </a:xfrm>
          <a:prstGeom prst="rect">
            <a:avLst/>
          </a:prstGeom>
        </p:spPr>
      </p:pic>
      <p:grpSp>
        <p:nvGrpSpPr>
          <p:cNvPr id="39" name="object 36">
            <a:extLst>
              <a:ext uri="{FF2B5EF4-FFF2-40B4-BE49-F238E27FC236}">
                <a16:creationId xmlns:a16="http://schemas.microsoft.com/office/drawing/2014/main" id="{15974B34-24AC-D012-48CA-CE2DEA39C87E}"/>
              </a:ext>
            </a:extLst>
          </p:cNvPr>
          <p:cNvGrpSpPr/>
          <p:nvPr/>
        </p:nvGrpSpPr>
        <p:grpSpPr>
          <a:xfrm>
            <a:off x="6800541" y="1711815"/>
            <a:ext cx="922655" cy="560070"/>
            <a:chOff x="6624573" y="1811781"/>
            <a:chExt cx="922655" cy="560070"/>
          </a:xfrm>
        </p:grpSpPr>
        <p:sp>
          <p:nvSpPr>
            <p:cNvPr id="40" name="object 37">
              <a:extLst>
                <a:ext uri="{FF2B5EF4-FFF2-40B4-BE49-F238E27FC236}">
                  <a16:creationId xmlns:a16="http://schemas.microsoft.com/office/drawing/2014/main" id="{9EB0B4CB-903A-A63D-F7C5-59EB6694EB05}"/>
                </a:ext>
              </a:extLst>
            </p:cNvPr>
            <p:cNvSpPr/>
            <p:nvPr/>
          </p:nvSpPr>
          <p:spPr>
            <a:xfrm>
              <a:off x="6630924" y="1818144"/>
              <a:ext cx="909955" cy="547370"/>
            </a:xfrm>
            <a:custGeom>
              <a:avLst/>
              <a:gdLst/>
              <a:ahLst/>
              <a:cxnLst/>
              <a:rect l="l" t="t" r="r" b="b"/>
              <a:pathLst>
                <a:path w="909954" h="547369">
                  <a:moveTo>
                    <a:pt x="88265" y="88392"/>
                  </a:moveTo>
                  <a:lnTo>
                    <a:pt x="0" y="88392"/>
                  </a:lnTo>
                  <a:lnTo>
                    <a:pt x="0" y="547103"/>
                  </a:lnTo>
                  <a:lnTo>
                    <a:pt x="88265" y="547103"/>
                  </a:lnTo>
                  <a:lnTo>
                    <a:pt x="88265" y="88392"/>
                  </a:lnTo>
                  <a:close/>
                </a:path>
                <a:path w="909954" h="547369">
                  <a:moveTo>
                    <a:pt x="909701" y="0"/>
                  </a:moveTo>
                  <a:lnTo>
                    <a:pt x="0" y="0"/>
                  </a:lnTo>
                  <a:lnTo>
                    <a:pt x="0" y="88379"/>
                  </a:lnTo>
                  <a:lnTo>
                    <a:pt x="909701" y="88379"/>
                  </a:lnTo>
                  <a:lnTo>
                    <a:pt x="909701" y="0"/>
                  </a:lnTo>
                  <a:close/>
                </a:path>
              </a:pathLst>
            </a:custGeom>
            <a:solidFill>
              <a:srgbClr val="888990"/>
            </a:solidFill>
          </p:spPr>
          <p:txBody>
            <a:bodyPr wrap="square" lIns="0" tIns="0" rIns="0" bIns="0" rtlCol="0"/>
            <a:lstStyle/>
            <a:p>
              <a:endParaRPr/>
            </a:p>
          </p:txBody>
        </p:sp>
        <p:sp>
          <p:nvSpPr>
            <p:cNvPr id="41" name="object 38">
              <a:extLst>
                <a:ext uri="{FF2B5EF4-FFF2-40B4-BE49-F238E27FC236}">
                  <a16:creationId xmlns:a16="http://schemas.microsoft.com/office/drawing/2014/main" id="{C8A2FB72-B5BC-12D1-6787-8850EEBBCF60}"/>
                </a:ext>
              </a:extLst>
            </p:cNvPr>
            <p:cNvSpPr/>
            <p:nvPr/>
          </p:nvSpPr>
          <p:spPr>
            <a:xfrm>
              <a:off x="6630923" y="1818131"/>
              <a:ext cx="909955" cy="547370"/>
            </a:xfrm>
            <a:custGeom>
              <a:avLst/>
              <a:gdLst/>
              <a:ahLst/>
              <a:cxnLst/>
              <a:rect l="l" t="t" r="r" b="b"/>
              <a:pathLst>
                <a:path w="909954" h="547369">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42" name="object 39">
            <a:extLst>
              <a:ext uri="{FF2B5EF4-FFF2-40B4-BE49-F238E27FC236}">
                <a16:creationId xmlns:a16="http://schemas.microsoft.com/office/drawing/2014/main" id="{4F03CCA6-C069-97DE-7897-66CAE27DFC26}"/>
              </a:ext>
            </a:extLst>
          </p:cNvPr>
          <p:cNvSpPr txBox="1"/>
          <p:nvPr/>
        </p:nvSpPr>
        <p:spPr>
          <a:xfrm>
            <a:off x="6922588" y="1804526"/>
            <a:ext cx="694055" cy="743152"/>
          </a:xfrm>
          <a:prstGeom prst="rect">
            <a:avLst/>
          </a:prstGeom>
        </p:spPr>
        <p:txBody>
          <a:bodyPr vert="horz" wrap="square" lIns="0" tIns="12065" rIns="0" bIns="0" rtlCol="0">
            <a:spAutoFit/>
          </a:bodyPr>
          <a:lstStyle/>
          <a:p>
            <a:pPr marL="12700">
              <a:spcBef>
                <a:spcPts val="95"/>
              </a:spcBef>
            </a:pPr>
            <a:r>
              <a:rPr sz="1000" spc="-10" dirty="0">
                <a:latin typeface="Calibri"/>
                <a:cs typeface="Calibri"/>
              </a:rPr>
              <a:t>HRA</a:t>
            </a:r>
            <a:endParaRPr sz="1000" dirty="0">
              <a:latin typeface="Calibri"/>
              <a:cs typeface="Calibri"/>
            </a:endParaRPr>
          </a:p>
          <a:p>
            <a:pPr marL="12700" marR="5080">
              <a:lnSpc>
                <a:spcPts val="1100"/>
              </a:lnSpc>
              <a:spcBef>
                <a:spcPts val="120"/>
              </a:spcBef>
            </a:pPr>
            <a:r>
              <a:rPr sz="1000" spc="-10" dirty="0">
                <a:latin typeface="Calibri"/>
                <a:cs typeface="Calibri"/>
              </a:rPr>
              <a:t>stratification </a:t>
            </a:r>
            <a:r>
              <a:rPr sz="1000" spc="-215" dirty="0">
                <a:latin typeface="Calibri"/>
                <a:cs typeface="Calibri"/>
              </a:rPr>
              <a:t> </a:t>
            </a:r>
            <a:r>
              <a:rPr sz="1000" spc="-5" dirty="0">
                <a:latin typeface="Calibri"/>
                <a:cs typeface="Calibri"/>
              </a:rPr>
              <a:t>r</a:t>
            </a:r>
            <a:r>
              <a:rPr sz="1000" spc="-10" dirty="0">
                <a:latin typeface="Calibri"/>
                <a:cs typeface="Calibri"/>
              </a:rPr>
              <a:t>e</a:t>
            </a:r>
            <a:r>
              <a:rPr sz="1000" spc="-15" dirty="0">
                <a:latin typeface="Calibri"/>
                <a:cs typeface="Calibri"/>
              </a:rPr>
              <a:t>s</a:t>
            </a:r>
            <a:r>
              <a:rPr sz="1000" dirty="0">
                <a:latin typeface="Calibri"/>
                <a:cs typeface="Calibri"/>
              </a:rPr>
              <a:t>u</a:t>
            </a:r>
            <a:r>
              <a:rPr sz="1000" spc="-10" dirty="0">
                <a:latin typeface="Calibri"/>
                <a:cs typeface="Calibri"/>
              </a:rPr>
              <a:t>l</a:t>
            </a:r>
            <a:r>
              <a:rPr sz="1000" spc="-5" dirty="0">
                <a:latin typeface="Calibri"/>
                <a:cs typeface="Calibri"/>
              </a:rPr>
              <a:t>ts</a:t>
            </a:r>
            <a:r>
              <a:rPr sz="1000" spc="-65" dirty="0">
                <a:latin typeface="Times New Roman"/>
                <a:cs typeface="Times New Roman"/>
              </a:rPr>
              <a:t> </a:t>
            </a:r>
            <a:r>
              <a:rPr sz="1000" spc="-5" dirty="0">
                <a:latin typeface="Calibri"/>
                <a:cs typeface="Calibri"/>
              </a:rPr>
              <a:t>are </a:t>
            </a:r>
            <a:r>
              <a:rPr sz="1000" spc="-5" dirty="0">
                <a:latin typeface="Times New Roman"/>
                <a:cs typeface="Times New Roman"/>
              </a:rPr>
              <a:t> </a:t>
            </a:r>
            <a:r>
              <a:rPr sz="1000" spc="-10" dirty="0">
                <a:latin typeface="Calibri"/>
                <a:cs typeface="Calibri"/>
              </a:rPr>
              <a:t>i</a:t>
            </a:r>
            <a:r>
              <a:rPr sz="1000" spc="-5" dirty="0">
                <a:latin typeface="Calibri"/>
                <a:cs typeface="Calibri"/>
              </a:rPr>
              <a:t>n</a:t>
            </a:r>
            <a:r>
              <a:rPr sz="1000" spc="-10" dirty="0">
                <a:latin typeface="Calibri"/>
                <a:cs typeface="Calibri"/>
              </a:rPr>
              <a:t>c</a:t>
            </a:r>
            <a:r>
              <a:rPr sz="1000" spc="-5" dirty="0">
                <a:latin typeface="Calibri"/>
                <a:cs typeface="Calibri"/>
              </a:rPr>
              <a:t>o</a:t>
            </a:r>
            <a:r>
              <a:rPr sz="1000" spc="-10" dirty="0">
                <a:latin typeface="Calibri"/>
                <a:cs typeface="Calibri"/>
              </a:rPr>
              <a:t>r</a:t>
            </a:r>
            <a:r>
              <a:rPr sz="1000" spc="-5" dirty="0">
                <a:latin typeface="Calibri"/>
                <a:cs typeface="Calibri"/>
              </a:rPr>
              <a:t>por</a:t>
            </a:r>
            <a:r>
              <a:rPr sz="1000" spc="-15" dirty="0">
                <a:latin typeface="Calibri"/>
                <a:cs typeface="Calibri"/>
              </a:rPr>
              <a:t>at</a:t>
            </a:r>
            <a:r>
              <a:rPr sz="1000" spc="-10" dirty="0">
                <a:latin typeface="Calibri"/>
                <a:cs typeface="Calibri"/>
              </a:rPr>
              <a:t>e</a:t>
            </a:r>
            <a:r>
              <a:rPr sz="1000" spc="-5" dirty="0">
                <a:latin typeface="Calibri"/>
                <a:cs typeface="Calibri"/>
              </a:rPr>
              <a:t>d </a:t>
            </a:r>
            <a:r>
              <a:rPr sz="1000" spc="-5" dirty="0">
                <a:latin typeface="Times New Roman"/>
                <a:cs typeface="Times New Roman"/>
              </a:rPr>
              <a:t> </a:t>
            </a:r>
            <a:r>
              <a:rPr lang="en-US" sz="1000" spc="-5" dirty="0">
                <a:latin typeface="Calibri"/>
                <a:cs typeface="Calibri"/>
              </a:rPr>
              <a:t>into ICP</a:t>
            </a:r>
            <a:endParaRPr sz="1000" dirty="0">
              <a:latin typeface="Calibri"/>
              <a:cs typeface="Calibri"/>
            </a:endParaRPr>
          </a:p>
        </p:txBody>
      </p:sp>
      <p:pic>
        <p:nvPicPr>
          <p:cNvPr id="43" name="object 40">
            <a:extLst>
              <a:ext uri="{FF2B5EF4-FFF2-40B4-BE49-F238E27FC236}">
                <a16:creationId xmlns:a16="http://schemas.microsoft.com/office/drawing/2014/main" id="{94316531-283F-2406-7174-B91FCFF2AD7D}"/>
              </a:ext>
            </a:extLst>
          </p:cNvPr>
          <p:cNvPicPr/>
          <p:nvPr/>
        </p:nvPicPr>
        <p:blipFill>
          <a:blip r:embed="rId5" cstate="print"/>
          <a:stretch>
            <a:fillRect/>
          </a:stretch>
        </p:blipFill>
        <p:spPr>
          <a:xfrm>
            <a:off x="7556699" y="1463659"/>
            <a:ext cx="167634" cy="166115"/>
          </a:xfrm>
          <a:prstGeom prst="rect">
            <a:avLst/>
          </a:prstGeom>
        </p:spPr>
      </p:pic>
      <p:grpSp>
        <p:nvGrpSpPr>
          <p:cNvPr id="44" name="object 41">
            <a:extLst>
              <a:ext uri="{FF2B5EF4-FFF2-40B4-BE49-F238E27FC236}">
                <a16:creationId xmlns:a16="http://schemas.microsoft.com/office/drawing/2014/main" id="{935E609B-18E4-D13B-035D-4DFB9300CCAA}"/>
              </a:ext>
            </a:extLst>
          </p:cNvPr>
          <p:cNvGrpSpPr/>
          <p:nvPr/>
        </p:nvGrpSpPr>
        <p:grpSpPr>
          <a:xfrm>
            <a:off x="7806382" y="1463404"/>
            <a:ext cx="922655" cy="558165"/>
            <a:chOff x="7630414" y="1563369"/>
            <a:chExt cx="922655" cy="558165"/>
          </a:xfrm>
        </p:grpSpPr>
        <p:sp>
          <p:nvSpPr>
            <p:cNvPr id="45" name="object 42">
              <a:extLst>
                <a:ext uri="{FF2B5EF4-FFF2-40B4-BE49-F238E27FC236}">
                  <a16:creationId xmlns:a16="http://schemas.microsoft.com/office/drawing/2014/main" id="{D84CC187-5E1D-0C3C-E5EB-BFA2BC2083BB}"/>
                </a:ext>
              </a:extLst>
            </p:cNvPr>
            <p:cNvSpPr/>
            <p:nvPr/>
          </p:nvSpPr>
          <p:spPr>
            <a:xfrm>
              <a:off x="7636764" y="1569732"/>
              <a:ext cx="909955" cy="546100"/>
            </a:xfrm>
            <a:custGeom>
              <a:avLst/>
              <a:gdLst/>
              <a:ahLst/>
              <a:cxnLst/>
              <a:rect l="l" t="t" r="r" b="b"/>
              <a:pathLst>
                <a:path w="909954" h="546100">
                  <a:moveTo>
                    <a:pt x="88138" y="88379"/>
                  </a:moveTo>
                  <a:lnTo>
                    <a:pt x="0" y="88379"/>
                  </a:lnTo>
                  <a:lnTo>
                    <a:pt x="0" y="545579"/>
                  </a:lnTo>
                  <a:lnTo>
                    <a:pt x="88138" y="545579"/>
                  </a:lnTo>
                  <a:lnTo>
                    <a:pt x="88138" y="88379"/>
                  </a:lnTo>
                  <a:close/>
                </a:path>
                <a:path w="909954" h="546100">
                  <a:moveTo>
                    <a:pt x="909701" y="0"/>
                  </a:moveTo>
                  <a:lnTo>
                    <a:pt x="0" y="0"/>
                  </a:lnTo>
                  <a:lnTo>
                    <a:pt x="0" y="86855"/>
                  </a:lnTo>
                  <a:lnTo>
                    <a:pt x="909701" y="86855"/>
                  </a:lnTo>
                  <a:lnTo>
                    <a:pt x="909701" y="0"/>
                  </a:lnTo>
                  <a:close/>
                </a:path>
              </a:pathLst>
            </a:custGeom>
            <a:solidFill>
              <a:srgbClr val="888990"/>
            </a:solidFill>
          </p:spPr>
          <p:txBody>
            <a:bodyPr wrap="square" lIns="0" tIns="0" rIns="0" bIns="0" rtlCol="0"/>
            <a:lstStyle/>
            <a:p>
              <a:endParaRPr/>
            </a:p>
          </p:txBody>
        </p:sp>
        <p:sp>
          <p:nvSpPr>
            <p:cNvPr id="46" name="object 43">
              <a:extLst>
                <a:ext uri="{FF2B5EF4-FFF2-40B4-BE49-F238E27FC236}">
                  <a16:creationId xmlns:a16="http://schemas.microsoft.com/office/drawing/2014/main" id="{60AA1F71-5303-8900-8BC7-5F098F08495F}"/>
                </a:ext>
              </a:extLst>
            </p:cNvPr>
            <p:cNvSpPr/>
            <p:nvPr/>
          </p:nvSpPr>
          <p:spPr>
            <a:xfrm>
              <a:off x="7636764" y="1569719"/>
              <a:ext cx="909955" cy="545465"/>
            </a:xfrm>
            <a:custGeom>
              <a:avLst/>
              <a:gdLst/>
              <a:ahLst/>
              <a:cxnLst/>
              <a:rect l="l" t="t" r="r" b="b"/>
              <a:pathLst>
                <a:path w="909954" h="545464">
                  <a:moveTo>
                    <a:pt x="909701" y="0"/>
                  </a:moveTo>
                  <a:lnTo>
                    <a:pt x="909701" y="87795"/>
                  </a:lnTo>
                  <a:lnTo>
                    <a:pt x="87998" y="87795"/>
                  </a:lnTo>
                  <a:lnTo>
                    <a:pt x="87998" y="545084"/>
                  </a:lnTo>
                  <a:lnTo>
                    <a:pt x="0" y="545084"/>
                  </a:lnTo>
                  <a:lnTo>
                    <a:pt x="0" y="0"/>
                  </a:lnTo>
                  <a:lnTo>
                    <a:pt x="909701" y="0"/>
                  </a:lnTo>
                  <a:close/>
                </a:path>
              </a:pathLst>
            </a:custGeom>
            <a:ln w="12700">
              <a:solidFill>
                <a:srgbClr val="12A89D"/>
              </a:solidFill>
            </a:ln>
          </p:spPr>
          <p:txBody>
            <a:bodyPr wrap="square" lIns="0" tIns="0" rIns="0" bIns="0" rtlCol="0"/>
            <a:lstStyle/>
            <a:p>
              <a:endParaRPr/>
            </a:p>
          </p:txBody>
        </p:sp>
      </p:grpSp>
      <p:sp>
        <p:nvSpPr>
          <p:cNvPr id="47" name="object 44">
            <a:extLst>
              <a:ext uri="{FF2B5EF4-FFF2-40B4-BE49-F238E27FC236}">
                <a16:creationId xmlns:a16="http://schemas.microsoft.com/office/drawing/2014/main" id="{E8105938-E72C-6E04-6BEE-00665BDDC401}"/>
              </a:ext>
            </a:extLst>
          </p:cNvPr>
          <p:cNvSpPr txBox="1"/>
          <p:nvPr/>
        </p:nvSpPr>
        <p:spPr>
          <a:xfrm>
            <a:off x="7928424" y="1556240"/>
            <a:ext cx="748665" cy="1015021"/>
          </a:xfrm>
          <a:prstGeom prst="rect">
            <a:avLst/>
          </a:prstGeom>
        </p:spPr>
        <p:txBody>
          <a:bodyPr vert="horz" wrap="square" lIns="0" tIns="27305" rIns="0" bIns="0" rtlCol="0">
            <a:spAutoFit/>
          </a:bodyPr>
          <a:lstStyle/>
          <a:p>
            <a:pPr marL="12700" marR="5080">
              <a:lnSpc>
                <a:spcPts val="1100"/>
              </a:lnSpc>
              <a:spcBef>
                <a:spcPts val="215"/>
              </a:spcBef>
            </a:pPr>
            <a:r>
              <a:rPr lang="en-US" sz="1000" spc="-15" dirty="0">
                <a:latin typeface="Calibri"/>
                <a:cs typeface="Calibri"/>
              </a:rPr>
              <a:t>ICP </a:t>
            </a:r>
            <a:r>
              <a:rPr sz="1000" spc="-5" dirty="0">
                <a:latin typeface="Calibri"/>
                <a:cs typeface="Calibri"/>
              </a:rPr>
              <a:t>and</a:t>
            </a:r>
            <a:r>
              <a:rPr sz="1000" spc="-55" dirty="0">
                <a:latin typeface="Times New Roman"/>
                <a:cs typeface="Times New Roman"/>
              </a:rPr>
              <a:t> </a:t>
            </a:r>
            <a:r>
              <a:rPr sz="1000" spc="-5" dirty="0">
                <a:latin typeface="Calibri"/>
                <a:cs typeface="Calibri"/>
              </a:rPr>
              <a:t>r</a:t>
            </a:r>
            <a:r>
              <a:rPr sz="1000" spc="-10" dirty="0">
                <a:latin typeface="Calibri"/>
                <a:cs typeface="Calibri"/>
              </a:rPr>
              <a:t>e</a:t>
            </a:r>
            <a:r>
              <a:rPr sz="1000" spc="-15" dirty="0">
                <a:latin typeface="Calibri"/>
                <a:cs typeface="Calibri"/>
              </a:rPr>
              <a:t>s</a:t>
            </a:r>
            <a:r>
              <a:rPr sz="1000" spc="-5" dirty="0">
                <a:latin typeface="Calibri"/>
                <a:cs typeface="Calibri"/>
              </a:rPr>
              <a:t>u</a:t>
            </a:r>
            <a:r>
              <a:rPr sz="1000" spc="-10" dirty="0">
                <a:latin typeface="Calibri"/>
                <a:cs typeface="Calibri"/>
              </a:rPr>
              <a:t>l</a:t>
            </a:r>
            <a:r>
              <a:rPr sz="1000" spc="-5" dirty="0">
                <a:latin typeface="Calibri"/>
                <a:cs typeface="Calibri"/>
              </a:rPr>
              <a:t>ts</a:t>
            </a:r>
            <a:r>
              <a:rPr sz="1000" spc="-114" dirty="0">
                <a:latin typeface="Times New Roman"/>
                <a:cs typeface="Times New Roman"/>
              </a:rPr>
              <a:t> </a:t>
            </a:r>
            <a:r>
              <a:rPr sz="1000" spc="-5" dirty="0">
                <a:latin typeface="Calibri"/>
                <a:cs typeface="Calibri"/>
              </a:rPr>
              <a:t>of </a:t>
            </a:r>
            <a:r>
              <a:rPr sz="1000" spc="-5" dirty="0">
                <a:latin typeface="Times New Roman"/>
                <a:cs typeface="Times New Roman"/>
              </a:rPr>
              <a:t> </a:t>
            </a:r>
            <a:r>
              <a:rPr sz="1000" spc="-10" dirty="0">
                <a:latin typeface="Calibri"/>
                <a:cs typeface="Calibri"/>
              </a:rPr>
              <a:t>stratification </a:t>
            </a:r>
            <a:r>
              <a:rPr sz="1000" spc="-5" dirty="0">
                <a:latin typeface="Calibri"/>
                <a:cs typeface="Calibri"/>
              </a:rPr>
              <a:t>are</a:t>
            </a:r>
            <a:r>
              <a:rPr sz="1000" dirty="0">
                <a:latin typeface="Calibri"/>
                <a:cs typeface="Calibri"/>
              </a:rPr>
              <a:t> </a:t>
            </a:r>
            <a:r>
              <a:rPr sz="1000" spc="-5" dirty="0">
                <a:latin typeface="Calibri"/>
                <a:cs typeface="Calibri"/>
              </a:rPr>
              <a:t>pro</a:t>
            </a:r>
            <a:r>
              <a:rPr sz="1000" spc="-15" dirty="0">
                <a:latin typeface="Calibri"/>
                <a:cs typeface="Calibri"/>
              </a:rPr>
              <a:t>v</a:t>
            </a:r>
            <a:r>
              <a:rPr sz="1000" spc="-10" dirty="0">
                <a:latin typeface="Calibri"/>
                <a:cs typeface="Calibri"/>
              </a:rPr>
              <a:t>i</a:t>
            </a:r>
            <a:r>
              <a:rPr sz="1000" spc="-5" dirty="0">
                <a:latin typeface="Calibri"/>
                <a:cs typeface="Calibri"/>
              </a:rPr>
              <a:t>d</a:t>
            </a:r>
            <a:r>
              <a:rPr sz="1000" spc="-10" dirty="0">
                <a:latin typeface="Calibri"/>
                <a:cs typeface="Calibri"/>
              </a:rPr>
              <a:t>e</a:t>
            </a:r>
            <a:r>
              <a:rPr sz="1000" spc="-5" dirty="0">
                <a:latin typeface="Calibri"/>
                <a:cs typeface="Calibri"/>
              </a:rPr>
              <a:t>d</a:t>
            </a:r>
            <a:r>
              <a:rPr sz="1000" spc="-70" dirty="0">
                <a:latin typeface="Times New Roman"/>
                <a:cs typeface="Times New Roman"/>
              </a:rPr>
              <a:t> </a:t>
            </a:r>
            <a:r>
              <a:rPr sz="1000" spc="-5" dirty="0">
                <a:latin typeface="Calibri"/>
                <a:cs typeface="Calibri"/>
              </a:rPr>
              <a:t>to PCP</a:t>
            </a:r>
            <a:r>
              <a:rPr lang="en-US" sz="1000" spc="-5" dirty="0">
                <a:latin typeface="Calibri"/>
                <a:cs typeface="Calibri"/>
              </a:rPr>
              <a:t>, member/c</a:t>
            </a:r>
            <a:r>
              <a:rPr sz="1000" spc="-20" dirty="0">
                <a:latin typeface="Calibri"/>
                <a:cs typeface="Calibri"/>
              </a:rPr>
              <a:t>aregiver</a:t>
            </a:r>
            <a:r>
              <a:rPr lang="en-US" sz="1000" spc="-20" dirty="0">
                <a:latin typeface="Calibri"/>
                <a:cs typeface="Calibri"/>
              </a:rPr>
              <a:t>/ICT</a:t>
            </a:r>
            <a:endParaRPr sz="1000" dirty="0">
              <a:latin typeface="Calibri"/>
              <a:cs typeface="Calibri"/>
            </a:endParaRPr>
          </a:p>
        </p:txBody>
      </p:sp>
      <p:pic>
        <p:nvPicPr>
          <p:cNvPr id="48" name="object 47">
            <a:extLst>
              <a:ext uri="{FF2B5EF4-FFF2-40B4-BE49-F238E27FC236}">
                <a16:creationId xmlns:a16="http://schemas.microsoft.com/office/drawing/2014/main" id="{3203C12D-8B78-2DDB-1ACC-5BBA984BB6DF}"/>
              </a:ext>
            </a:extLst>
          </p:cNvPr>
          <p:cNvPicPr/>
          <p:nvPr/>
        </p:nvPicPr>
        <p:blipFill>
          <a:blip r:embed="rId9" cstate="print"/>
          <a:stretch>
            <a:fillRect/>
          </a:stretch>
        </p:blipFill>
        <p:spPr>
          <a:xfrm>
            <a:off x="3658308" y="3867009"/>
            <a:ext cx="341375" cy="288032"/>
          </a:xfrm>
          <a:prstGeom prst="rect">
            <a:avLst/>
          </a:prstGeom>
        </p:spPr>
      </p:pic>
      <p:pic>
        <p:nvPicPr>
          <p:cNvPr id="49" name="object 48">
            <a:extLst>
              <a:ext uri="{FF2B5EF4-FFF2-40B4-BE49-F238E27FC236}">
                <a16:creationId xmlns:a16="http://schemas.microsoft.com/office/drawing/2014/main" id="{55EE19B5-575C-5F12-FC71-A0F1C8534C6A}"/>
              </a:ext>
            </a:extLst>
          </p:cNvPr>
          <p:cNvPicPr/>
          <p:nvPr/>
        </p:nvPicPr>
        <p:blipFill>
          <a:blip r:embed="rId10" cstate="print"/>
          <a:stretch>
            <a:fillRect/>
          </a:stretch>
        </p:blipFill>
        <p:spPr>
          <a:xfrm>
            <a:off x="3658308" y="4217529"/>
            <a:ext cx="341375" cy="288032"/>
          </a:xfrm>
          <a:prstGeom prst="rect">
            <a:avLst/>
          </a:prstGeom>
        </p:spPr>
      </p:pic>
      <p:pic>
        <p:nvPicPr>
          <p:cNvPr id="50" name="object 49">
            <a:extLst>
              <a:ext uri="{FF2B5EF4-FFF2-40B4-BE49-F238E27FC236}">
                <a16:creationId xmlns:a16="http://schemas.microsoft.com/office/drawing/2014/main" id="{D47260F0-45D5-428B-7E19-14CBAA60FBA5}"/>
              </a:ext>
            </a:extLst>
          </p:cNvPr>
          <p:cNvPicPr/>
          <p:nvPr/>
        </p:nvPicPr>
        <p:blipFill>
          <a:blip r:embed="rId11" cstate="print"/>
          <a:stretch>
            <a:fillRect/>
          </a:stretch>
        </p:blipFill>
        <p:spPr>
          <a:xfrm>
            <a:off x="3658308" y="4705209"/>
            <a:ext cx="341375" cy="288032"/>
          </a:xfrm>
          <a:prstGeom prst="rect">
            <a:avLst/>
          </a:prstGeom>
        </p:spPr>
      </p:pic>
      <p:pic>
        <p:nvPicPr>
          <p:cNvPr id="51" name="object 50">
            <a:extLst>
              <a:ext uri="{FF2B5EF4-FFF2-40B4-BE49-F238E27FC236}">
                <a16:creationId xmlns:a16="http://schemas.microsoft.com/office/drawing/2014/main" id="{2364BE6C-CD2A-C8D1-7775-F34CADC57A1A}"/>
              </a:ext>
            </a:extLst>
          </p:cNvPr>
          <p:cNvPicPr/>
          <p:nvPr/>
        </p:nvPicPr>
        <p:blipFill>
          <a:blip r:embed="rId12" cstate="print"/>
          <a:stretch>
            <a:fillRect/>
          </a:stretch>
        </p:blipFill>
        <p:spPr>
          <a:xfrm>
            <a:off x="3658308" y="5192889"/>
            <a:ext cx="341375" cy="288032"/>
          </a:xfrm>
          <a:prstGeom prst="rect">
            <a:avLst/>
          </a:prstGeom>
        </p:spPr>
      </p:pic>
      <p:pic>
        <p:nvPicPr>
          <p:cNvPr id="52" name="object 51">
            <a:extLst>
              <a:ext uri="{FF2B5EF4-FFF2-40B4-BE49-F238E27FC236}">
                <a16:creationId xmlns:a16="http://schemas.microsoft.com/office/drawing/2014/main" id="{B358B50F-5922-6444-B312-6F0A0F29FB3E}"/>
              </a:ext>
            </a:extLst>
          </p:cNvPr>
          <p:cNvPicPr/>
          <p:nvPr/>
        </p:nvPicPr>
        <p:blipFill>
          <a:blip r:embed="rId13" cstate="print"/>
          <a:stretch>
            <a:fillRect/>
          </a:stretch>
        </p:blipFill>
        <p:spPr>
          <a:xfrm>
            <a:off x="3658308" y="5680569"/>
            <a:ext cx="341375" cy="289557"/>
          </a:xfrm>
          <a:prstGeom prst="rect">
            <a:avLst/>
          </a:prstGeom>
        </p:spPr>
      </p:pic>
      <p:sp>
        <p:nvSpPr>
          <p:cNvPr id="53" name="object 52">
            <a:extLst>
              <a:ext uri="{FF2B5EF4-FFF2-40B4-BE49-F238E27FC236}">
                <a16:creationId xmlns:a16="http://schemas.microsoft.com/office/drawing/2014/main" id="{3B14BA4D-4368-5D30-3CE7-22B1A7400C25}"/>
              </a:ext>
            </a:extLst>
          </p:cNvPr>
          <p:cNvSpPr txBox="1"/>
          <p:nvPr/>
        </p:nvSpPr>
        <p:spPr>
          <a:xfrm>
            <a:off x="3720410" y="3504797"/>
            <a:ext cx="3307715" cy="2418483"/>
          </a:xfrm>
          <a:prstGeom prst="rect">
            <a:avLst/>
          </a:prstGeom>
        </p:spPr>
        <p:txBody>
          <a:bodyPr vert="horz" wrap="square" lIns="0" tIns="108585" rIns="0" bIns="0" rtlCol="0">
            <a:spAutoFit/>
          </a:bodyPr>
          <a:lstStyle/>
          <a:p>
            <a:pPr marL="12700">
              <a:spcBef>
                <a:spcPts val="855"/>
              </a:spcBef>
            </a:pPr>
            <a:r>
              <a:rPr sz="1400" b="1" spc="-5" dirty="0">
                <a:solidFill>
                  <a:srgbClr val="12A89D"/>
                </a:solidFill>
                <a:latin typeface="Calibri"/>
                <a:cs typeface="Calibri"/>
              </a:rPr>
              <a:t>RISK</a:t>
            </a:r>
            <a:r>
              <a:rPr sz="1400" b="1" spc="-70" dirty="0">
                <a:solidFill>
                  <a:srgbClr val="12A89D"/>
                </a:solidFill>
                <a:latin typeface="Calibri"/>
                <a:cs typeface="Calibri"/>
              </a:rPr>
              <a:t> </a:t>
            </a:r>
            <a:r>
              <a:rPr sz="1400" b="1" spc="-5" dirty="0">
                <a:solidFill>
                  <a:srgbClr val="12A89D"/>
                </a:solidFill>
                <a:latin typeface="Calibri"/>
                <a:cs typeface="Calibri"/>
              </a:rPr>
              <a:t>LEVELS:</a:t>
            </a:r>
            <a:endParaRPr sz="1400" dirty="0">
              <a:latin typeface="Calibri"/>
              <a:cs typeface="Calibri"/>
            </a:endParaRPr>
          </a:p>
          <a:p>
            <a:pPr marL="248285" marR="5080" indent="-228600">
              <a:lnSpc>
                <a:spcPts val="1090"/>
              </a:lnSpc>
              <a:spcBef>
                <a:spcPts val="660"/>
              </a:spcBef>
            </a:pPr>
            <a:r>
              <a:rPr sz="1000" b="1" spc="-10" dirty="0">
                <a:solidFill>
                  <a:srgbClr val="FF0000"/>
                </a:solidFill>
                <a:cs typeface="Calibri"/>
              </a:rPr>
              <a:t>①</a:t>
            </a:r>
            <a:r>
              <a:rPr sz="1000" b="1" spc="-20" dirty="0">
                <a:solidFill>
                  <a:srgbClr val="FF0000"/>
                </a:solidFill>
                <a:cs typeface="Calibri"/>
              </a:rPr>
              <a:t> </a:t>
            </a:r>
            <a:r>
              <a:rPr sz="1000" spc="-10" dirty="0">
                <a:cs typeface="Calibri"/>
              </a:rPr>
              <a:t>Hospitalization</a:t>
            </a:r>
            <a:r>
              <a:rPr lang="en-US" sz="1000" spc="-10" dirty="0">
                <a:cs typeface="Calibri"/>
              </a:rPr>
              <a:t>(</a:t>
            </a:r>
            <a:r>
              <a:rPr sz="1000" spc="-10" dirty="0">
                <a:cs typeface="Calibri"/>
              </a:rPr>
              <a:t>s</a:t>
            </a:r>
            <a:r>
              <a:rPr lang="en-US" sz="1000" spc="-10" dirty="0">
                <a:cs typeface="Calibri"/>
              </a:rPr>
              <a:t>)</a:t>
            </a:r>
            <a:r>
              <a:rPr sz="1000" spc="-50" dirty="0">
                <a:cs typeface="Calibri"/>
              </a:rPr>
              <a:t> </a:t>
            </a:r>
            <a:r>
              <a:rPr sz="1000" spc="-5" dirty="0">
                <a:cs typeface="Calibri"/>
              </a:rPr>
              <a:t>regardless</a:t>
            </a:r>
            <a:r>
              <a:rPr sz="1000" spc="-35" dirty="0">
                <a:cs typeface="Calibri"/>
              </a:rPr>
              <a:t> </a:t>
            </a:r>
            <a:r>
              <a:rPr sz="1000" spc="-5" dirty="0">
                <a:cs typeface="Calibri"/>
              </a:rPr>
              <a:t>of</a:t>
            </a:r>
            <a:r>
              <a:rPr sz="1000" spc="-25" dirty="0">
                <a:cs typeface="Calibri"/>
              </a:rPr>
              <a:t> </a:t>
            </a:r>
            <a:r>
              <a:rPr sz="1000" spc="-5" dirty="0">
                <a:cs typeface="Calibri"/>
              </a:rPr>
              <a:t>primary</a:t>
            </a:r>
            <a:r>
              <a:rPr sz="1000" spc="-35" dirty="0">
                <a:cs typeface="Calibri"/>
              </a:rPr>
              <a:t> </a:t>
            </a:r>
            <a:r>
              <a:rPr lang="en-US" sz="1000" spc="-5" dirty="0">
                <a:cs typeface="Calibri"/>
              </a:rPr>
              <a:t>diagnosis</a:t>
            </a:r>
            <a:r>
              <a:rPr sz="1000" spc="-5" dirty="0">
                <a:cs typeface="Calibri"/>
              </a:rPr>
              <a:t> and</a:t>
            </a:r>
            <a:r>
              <a:rPr sz="1000" spc="-25" dirty="0">
                <a:cs typeface="Calibri"/>
              </a:rPr>
              <a:t> </a:t>
            </a:r>
            <a:r>
              <a:rPr sz="1000" spc="-10" dirty="0">
                <a:cs typeface="Calibri"/>
              </a:rPr>
              <a:t>increased </a:t>
            </a:r>
            <a:r>
              <a:rPr sz="1000" spc="-210" dirty="0">
                <a:cs typeface="Calibri"/>
              </a:rPr>
              <a:t> </a:t>
            </a:r>
            <a:r>
              <a:rPr sz="1000" spc="-5" dirty="0">
                <a:cs typeface="Calibri"/>
              </a:rPr>
              <a:t>symptoms</a:t>
            </a:r>
            <a:r>
              <a:rPr sz="1000" spc="-45" dirty="0">
                <a:cs typeface="Calibri"/>
              </a:rPr>
              <a:t> </a:t>
            </a:r>
            <a:r>
              <a:rPr sz="1000" spc="-5" dirty="0">
                <a:cs typeface="Calibri"/>
              </a:rPr>
              <a:t>compared</a:t>
            </a:r>
            <a:r>
              <a:rPr sz="1000" spc="-30" dirty="0">
                <a:cs typeface="Calibri"/>
              </a:rPr>
              <a:t> </a:t>
            </a:r>
            <a:r>
              <a:rPr sz="1000" spc="-5" dirty="0">
                <a:cs typeface="Calibri"/>
              </a:rPr>
              <a:t>to</a:t>
            </a:r>
            <a:r>
              <a:rPr sz="1000" spc="-15" dirty="0">
                <a:cs typeface="Calibri"/>
              </a:rPr>
              <a:t> </a:t>
            </a:r>
            <a:r>
              <a:rPr sz="1000" spc="-5" dirty="0">
                <a:cs typeface="Calibri"/>
              </a:rPr>
              <a:t>baseline</a:t>
            </a:r>
            <a:endParaRPr sz="1000" dirty="0">
              <a:cs typeface="Calibri"/>
            </a:endParaRPr>
          </a:p>
          <a:p>
            <a:pPr marL="248285" marR="78105" indent="-228600">
              <a:lnSpc>
                <a:spcPts val="1080"/>
              </a:lnSpc>
              <a:spcBef>
                <a:spcPts val="600"/>
              </a:spcBef>
            </a:pPr>
            <a:r>
              <a:rPr sz="1000" b="1" spc="-10" dirty="0">
                <a:solidFill>
                  <a:srgbClr val="C00000"/>
                </a:solidFill>
                <a:cs typeface="Calibri"/>
              </a:rPr>
              <a:t>② </a:t>
            </a:r>
            <a:r>
              <a:rPr sz="1000" spc="-5" dirty="0">
                <a:cs typeface="Calibri"/>
              </a:rPr>
              <a:t>Stable </a:t>
            </a:r>
            <a:r>
              <a:rPr sz="1000" spc="-20" dirty="0">
                <a:cs typeface="Calibri"/>
              </a:rPr>
              <a:t>symptoms, </a:t>
            </a:r>
            <a:r>
              <a:rPr sz="1000" spc="-5" dirty="0">
                <a:cs typeface="Calibri"/>
              </a:rPr>
              <a:t>at previous </a:t>
            </a:r>
            <a:r>
              <a:rPr sz="1000" spc="-20" dirty="0">
                <a:cs typeface="Calibri"/>
              </a:rPr>
              <a:t>level </a:t>
            </a:r>
            <a:r>
              <a:rPr sz="1000" spc="-5" dirty="0">
                <a:cs typeface="Calibri"/>
              </a:rPr>
              <a:t>of </a:t>
            </a:r>
            <a:r>
              <a:rPr sz="1000" spc="-10" dirty="0">
                <a:cs typeface="Calibri"/>
              </a:rPr>
              <a:t>functioning, </a:t>
            </a:r>
            <a:r>
              <a:rPr sz="1000" spc="-5" dirty="0">
                <a:cs typeface="Calibri"/>
              </a:rPr>
              <a:t>no </a:t>
            </a:r>
            <a:r>
              <a:rPr sz="1000" dirty="0">
                <a:cs typeface="Calibri"/>
              </a:rPr>
              <a:t> </a:t>
            </a:r>
            <a:r>
              <a:rPr sz="1000" spc="-5" dirty="0">
                <a:cs typeface="Calibri"/>
              </a:rPr>
              <a:t>ho</a:t>
            </a:r>
            <a:r>
              <a:rPr sz="1000" spc="-15" dirty="0">
                <a:cs typeface="Calibri"/>
              </a:rPr>
              <a:t>s</a:t>
            </a:r>
            <a:r>
              <a:rPr sz="1000" spc="-5" dirty="0">
                <a:cs typeface="Calibri"/>
              </a:rPr>
              <a:t>p</a:t>
            </a:r>
            <a:r>
              <a:rPr sz="1000" spc="-10" dirty="0">
                <a:cs typeface="Calibri"/>
              </a:rPr>
              <a:t>i</a:t>
            </a:r>
            <a:r>
              <a:rPr sz="1000" spc="-5" dirty="0">
                <a:cs typeface="Calibri"/>
              </a:rPr>
              <a:t>t</a:t>
            </a:r>
            <a:r>
              <a:rPr sz="1000" spc="-15" dirty="0">
                <a:cs typeface="Calibri"/>
              </a:rPr>
              <a:t>a</a:t>
            </a:r>
            <a:r>
              <a:rPr sz="1000" spc="-20" dirty="0">
                <a:cs typeface="Calibri"/>
              </a:rPr>
              <a:t>l</a:t>
            </a:r>
            <a:r>
              <a:rPr sz="1000" spc="-10" dirty="0">
                <a:cs typeface="Calibri"/>
              </a:rPr>
              <a:t>i</a:t>
            </a:r>
            <a:r>
              <a:rPr sz="1000" spc="-5" dirty="0">
                <a:cs typeface="Calibri"/>
              </a:rPr>
              <a:t>z</a:t>
            </a:r>
            <a:r>
              <a:rPr sz="1000" spc="-15" dirty="0">
                <a:cs typeface="Calibri"/>
              </a:rPr>
              <a:t>a</a:t>
            </a:r>
            <a:r>
              <a:rPr sz="1000" spc="-5" dirty="0">
                <a:cs typeface="Calibri"/>
              </a:rPr>
              <a:t>t</a:t>
            </a:r>
            <a:r>
              <a:rPr sz="1000" spc="-20" dirty="0">
                <a:cs typeface="Calibri"/>
              </a:rPr>
              <a:t>i</a:t>
            </a:r>
            <a:r>
              <a:rPr sz="1000" spc="-15" dirty="0">
                <a:cs typeface="Calibri"/>
              </a:rPr>
              <a:t>o</a:t>
            </a:r>
            <a:r>
              <a:rPr sz="1000" spc="-5" dirty="0">
                <a:cs typeface="Calibri"/>
              </a:rPr>
              <a:t>ns</a:t>
            </a:r>
            <a:r>
              <a:rPr sz="1000" spc="-8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pa</a:t>
            </a:r>
            <a:r>
              <a:rPr sz="1000" spc="-15" dirty="0">
                <a:cs typeface="Calibri"/>
              </a:rPr>
              <a:t>s</a:t>
            </a:r>
            <a:r>
              <a:rPr sz="1000" spc="-5" dirty="0">
                <a:cs typeface="Calibri"/>
              </a:rPr>
              <a:t>t</a:t>
            </a:r>
            <a:r>
              <a:rPr sz="1000" spc="-60" dirty="0">
                <a:cs typeface="Times New Roman"/>
              </a:rPr>
              <a:t> </a:t>
            </a:r>
            <a:r>
              <a:rPr sz="1000" spc="-5" dirty="0">
                <a:cs typeface="Calibri"/>
              </a:rPr>
              <a:t>2</a:t>
            </a:r>
            <a:r>
              <a:rPr sz="1000" spc="-25" dirty="0">
                <a:cs typeface="Times New Roman"/>
              </a:rPr>
              <a:t> </a:t>
            </a:r>
            <a:r>
              <a:rPr sz="1000" spc="-10" dirty="0">
                <a:cs typeface="Calibri"/>
              </a:rPr>
              <a:t>m</a:t>
            </a:r>
            <a:r>
              <a:rPr sz="1000" spc="-5" dirty="0">
                <a:cs typeface="Calibri"/>
              </a:rPr>
              <a:t>onths</a:t>
            </a:r>
            <a:r>
              <a:rPr sz="1000" spc="-65" dirty="0">
                <a:cs typeface="Times New Roman"/>
              </a:rPr>
              <a:t> </a:t>
            </a:r>
            <a:r>
              <a:rPr sz="1000" spc="-10" dirty="0">
                <a:cs typeface="Calibri"/>
              </a:rPr>
              <a:t>(</a:t>
            </a:r>
            <a:r>
              <a:rPr sz="1000" spc="-5" dirty="0">
                <a:cs typeface="Calibri"/>
              </a:rPr>
              <a:t>or</a:t>
            </a:r>
            <a:r>
              <a:rPr sz="1000" spc="-50" dirty="0">
                <a:cs typeface="Times New Roman"/>
              </a:rPr>
              <a:t> </a:t>
            </a:r>
            <a:r>
              <a:rPr sz="1000" spc="-5" dirty="0">
                <a:cs typeface="Calibri"/>
              </a:rPr>
              <a:t>1</a:t>
            </a:r>
            <a:r>
              <a:rPr sz="1000" spc="-25" dirty="0">
                <a:cs typeface="Times New Roman"/>
              </a:rPr>
              <a:t> </a:t>
            </a:r>
            <a:r>
              <a:rPr sz="1000" spc="-10" dirty="0">
                <a:cs typeface="Calibri"/>
              </a:rPr>
              <a:t>i</a:t>
            </a:r>
            <a:r>
              <a:rPr sz="1000" spc="-5" dirty="0">
                <a:cs typeface="Calibri"/>
              </a:rPr>
              <a:t>f</a:t>
            </a:r>
            <a:r>
              <a:rPr sz="1000" spc="-50" dirty="0">
                <a:cs typeface="Times New Roman"/>
              </a:rPr>
              <a:t> </a:t>
            </a:r>
            <a:r>
              <a:rPr sz="1000" spc="-10" dirty="0">
                <a:cs typeface="Calibri"/>
              </a:rPr>
              <a:t>e</a:t>
            </a:r>
            <a:r>
              <a:rPr sz="1000" spc="-5" dirty="0">
                <a:cs typeface="Calibri"/>
              </a:rPr>
              <a:t>n</a:t>
            </a:r>
            <a:r>
              <a:rPr sz="1000" spc="-10" dirty="0">
                <a:cs typeface="Calibri"/>
              </a:rPr>
              <a:t>r</a:t>
            </a:r>
            <a:r>
              <a:rPr sz="1000" spc="-5" dirty="0">
                <a:cs typeface="Calibri"/>
              </a:rPr>
              <a:t>o</a:t>
            </a:r>
            <a:r>
              <a:rPr sz="1000" spc="-10" dirty="0">
                <a:cs typeface="Calibri"/>
              </a:rPr>
              <a:t>lle</a:t>
            </a:r>
            <a:r>
              <a:rPr sz="1000" spc="-5" dirty="0">
                <a:cs typeface="Calibri"/>
              </a:rPr>
              <a:t>d</a:t>
            </a:r>
            <a:r>
              <a:rPr sz="1000" spc="-7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H</a:t>
            </a:r>
            <a:r>
              <a:rPr sz="1000" spc="-10" dirty="0">
                <a:cs typeface="Calibri"/>
              </a:rPr>
              <a:t>e</a:t>
            </a:r>
            <a:r>
              <a:rPr sz="1000" spc="-5" dirty="0">
                <a:cs typeface="Calibri"/>
              </a:rPr>
              <a:t>a</a:t>
            </a:r>
            <a:r>
              <a:rPr sz="1000" spc="-10" dirty="0">
                <a:cs typeface="Calibri"/>
              </a:rPr>
              <a:t>l</a:t>
            </a:r>
            <a:r>
              <a:rPr sz="1000" spc="-5" dirty="0">
                <a:cs typeface="Calibri"/>
              </a:rPr>
              <a:t>th </a:t>
            </a:r>
            <a:r>
              <a:rPr sz="1000" spc="-5" dirty="0">
                <a:cs typeface="Times New Roman"/>
              </a:rPr>
              <a:t> </a:t>
            </a:r>
            <a:r>
              <a:rPr sz="1000" spc="-10" dirty="0">
                <a:cs typeface="Calibri"/>
              </a:rPr>
              <a:t>C</a:t>
            </a:r>
            <a:r>
              <a:rPr sz="1000" spc="-5" dirty="0">
                <a:cs typeface="Calibri"/>
              </a:rPr>
              <a:t>oa</a:t>
            </a:r>
            <a:r>
              <a:rPr sz="1000" spc="-10" dirty="0">
                <a:cs typeface="Calibri"/>
              </a:rPr>
              <a:t>c</a:t>
            </a:r>
            <a:r>
              <a:rPr sz="1000" dirty="0">
                <a:cs typeface="Calibri"/>
              </a:rPr>
              <a:t>h</a:t>
            </a:r>
            <a:r>
              <a:rPr sz="1000" spc="-10" dirty="0">
                <a:cs typeface="Calibri"/>
              </a:rPr>
              <a:t>i</a:t>
            </a:r>
            <a:r>
              <a:rPr sz="1000" spc="-5" dirty="0">
                <a:cs typeface="Calibri"/>
              </a:rPr>
              <a:t>ng</a:t>
            </a:r>
            <a:r>
              <a:rPr sz="1000" spc="-75" dirty="0">
                <a:cs typeface="Times New Roman"/>
              </a:rPr>
              <a:t> </a:t>
            </a:r>
            <a:r>
              <a:rPr sz="1000" spc="-5" dirty="0">
                <a:cs typeface="Calibri"/>
              </a:rPr>
              <a:t>Pro</a:t>
            </a:r>
            <a:r>
              <a:rPr sz="1000" spc="-10" dirty="0">
                <a:cs typeface="Calibri"/>
              </a:rPr>
              <a:t>g</a:t>
            </a:r>
            <a:r>
              <a:rPr sz="1000" spc="-5" dirty="0">
                <a:cs typeface="Calibri"/>
              </a:rPr>
              <a:t>ra</a:t>
            </a:r>
            <a:r>
              <a:rPr sz="1000" spc="-10" dirty="0">
                <a:cs typeface="Calibri"/>
              </a:rPr>
              <a:t>m</a:t>
            </a:r>
            <a:r>
              <a:rPr sz="1000" spc="-5" dirty="0">
                <a:cs typeface="Calibri"/>
              </a:rPr>
              <a:t>)</a:t>
            </a:r>
            <a:endParaRPr sz="1000" dirty="0">
              <a:cs typeface="Calibri"/>
            </a:endParaRPr>
          </a:p>
          <a:p>
            <a:pPr marL="248285" marR="78105" indent="-228600">
              <a:lnSpc>
                <a:spcPct val="91500"/>
              </a:lnSpc>
              <a:spcBef>
                <a:spcPts val="590"/>
              </a:spcBef>
            </a:pPr>
            <a:r>
              <a:rPr sz="1000" b="1" spc="-10" dirty="0">
                <a:solidFill>
                  <a:srgbClr val="C55A11"/>
                </a:solidFill>
                <a:cs typeface="Calibri"/>
              </a:rPr>
              <a:t>③ </a:t>
            </a:r>
            <a:r>
              <a:rPr sz="1000" spc="-5" dirty="0">
                <a:cs typeface="Calibri"/>
              </a:rPr>
              <a:t>Stable </a:t>
            </a:r>
            <a:r>
              <a:rPr sz="1000" spc="-20" dirty="0">
                <a:cs typeface="Calibri"/>
              </a:rPr>
              <a:t>symptoms, </a:t>
            </a:r>
            <a:r>
              <a:rPr sz="1000" spc="-5" dirty="0">
                <a:cs typeface="Calibri"/>
              </a:rPr>
              <a:t>at previous </a:t>
            </a:r>
            <a:r>
              <a:rPr sz="1000" spc="-20" dirty="0">
                <a:cs typeface="Calibri"/>
              </a:rPr>
              <a:t>level </a:t>
            </a:r>
            <a:r>
              <a:rPr sz="1000" spc="-5" dirty="0">
                <a:cs typeface="Calibri"/>
              </a:rPr>
              <a:t>of </a:t>
            </a:r>
            <a:r>
              <a:rPr sz="1000" spc="-10" dirty="0">
                <a:cs typeface="Calibri"/>
              </a:rPr>
              <a:t>functioning, </a:t>
            </a:r>
            <a:r>
              <a:rPr sz="1000" spc="-5" dirty="0">
                <a:cs typeface="Calibri"/>
              </a:rPr>
              <a:t>no </a:t>
            </a:r>
            <a:r>
              <a:rPr sz="1000" dirty="0">
                <a:cs typeface="Calibri"/>
              </a:rPr>
              <a:t> </a:t>
            </a:r>
            <a:r>
              <a:rPr sz="1000" spc="-5" dirty="0">
                <a:cs typeface="Calibri"/>
              </a:rPr>
              <a:t>ho</a:t>
            </a:r>
            <a:r>
              <a:rPr sz="1000" spc="-15" dirty="0">
                <a:cs typeface="Calibri"/>
              </a:rPr>
              <a:t>s</a:t>
            </a:r>
            <a:r>
              <a:rPr sz="1000" spc="-5" dirty="0">
                <a:cs typeface="Calibri"/>
              </a:rPr>
              <a:t>p</a:t>
            </a:r>
            <a:r>
              <a:rPr sz="1000" spc="-10" dirty="0">
                <a:cs typeface="Calibri"/>
              </a:rPr>
              <a:t>i</a:t>
            </a:r>
            <a:r>
              <a:rPr sz="1000" spc="-5" dirty="0">
                <a:cs typeface="Calibri"/>
              </a:rPr>
              <a:t>t</a:t>
            </a:r>
            <a:r>
              <a:rPr sz="1000" spc="-15" dirty="0">
                <a:cs typeface="Calibri"/>
              </a:rPr>
              <a:t>a</a:t>
            </a:r>
            <a:r>
              <a:rPr sz="1000" spc="-20" dirty="0">
                <a:cs typeface="Calibri"/>
              </a:rPr>
              <a:t>l</a:t>
            </a:r>
            <a:r>
              <a:rPr sz="1000" spc="-10" dirty="0">
                <a:cs typeface="Calibri"/>
              </a:rPr>
              <a:t>i</a:t>
            </a:r>
            <a:r>
              <a:rPr sz="1000" spc="-5" dirty="0">
                <a:cs typeface="Calibri"/>
              </a:rPr>
              <a:t>z</a:t>
            </a:r>
            <a:r>
              <a:rPr sz="1000" spc="-15" dirty="0">
                <a:cs typeface="Calibri"/>
              </a:rPr>
              <a:t>a</a:t>
            </a:r>
            <a:r>
              <a:rPr sz="1000" spc="-5" dirty="0">
                <a:cs typeface="Calibri"/>
              </a:rPr>
              <a:t>t</a:t>
            </a:r>
            <a:r>
              <a:rPr sz="1000" spc="-20" dirty="0">
                <a:cs typeface="Calibri"/>
              </a:rPr>
              <a:t>i</a:t>
            </a:r>
            <a:r>
              <a:rPr sz="1000" spc="-15" dirty="0">
                <a:cs typeface="Calibri"/>
              </a:rPr>
              <a:t>o</a:t>
            </a:r>
            <a:r>
              <a:rPr sz="1000" spc="-5" dirty="0">
                <a:cs typeface="Calibri"/>
              </a:rPr>
              <a:t>ns</a:t>
            </a:r>
            <a:r>
              <a:rPr sz="1000" spc="-8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pa</a:t>
            </a:r>
            <a:r>
              <a:rPr sz="1000" spc="-15" dirty="0">
                <a:cs typeface="Calibri"/>
              </a:rPr>
              <a:t>s</a:t>
            </a:r>
            <a:r>
              <a:rPr sz="1000" spc="-5" dirty="0">
                <a:cs typeface="Calibri"/>
              </a:rPr>
              <a:t>t</a:t>
            </a:r>
            <a:r>
              <a:rPr sz="1000" spc="-60" dirty="0">
                <a:cs typeface="Times New Roman"/>
              </a:rPr>
              <a:t> </a:t>
            </a:r>
            <a:r>
              <a:rPr sz="1000" spc="-5" dirty="0">
                <a:cs typeface="Calibri"/>
              </a:rPr>
              <a:t>3</a:t>
            </a:r>
            <a:r>
              <a:rPr sz="1000" spc="-25" dirty="0">
                <a:cs typeface="Times New Roman"/>
              </a:rPr>
              <a:t> </a:t>
            </a:r>
            <a:r>
              <a:rPr sz="1000" spc="-10" dirty="0">
                <a:cs typeface="Calibri"/>
              </a:rPr>
              <a:t>m</a:t>
            </a:r>
            <a:r>
              <a:rPr sz="1000" spc="-5" dirty="0">
                <a:cs typeface="Calibri"/>
              </a:rPr>
              <a:t>onths</a:t>
            </a:r>
            <a:r>
              <a:rPr sz="1000" spc="-65" dirty="0">
                <a:cs typeface="Times New Roman"/>
              </a:rPr>
              <a:t> </a:t>
            </a:r>
            <a:r>
              <a:rPr sz="1000" spc="-10" dirty="0">
                <a:cs typeface="Calibri"/>
              </a:rPr>
              <a:t>(</a:t>
            </a:r>
            <a:r>
              <a:rPr sz="1000" spc="-5" dirty="0">
                <a:cs typeface="Calibri"/>
              </a:rPr>
              <a:t>or</a:t>
            </a:r>
            <a:r>
              <a:rPr sz="1000" spc="-50" dirty="0">
                <a:cs typeface="Times New Roman"/>
              </a:rPr>
              <a:t> </a:t>
            </a:r>
            <a:r>
              <a:rPr sz="1000" spc="-5" dirty="0">
                <a:cs typeface="Calibri"/>
              </a:rPr>
              <a:t>2</a:t>
            </a:r>
            <a:r>
              <a:rPr sz="1000" spc="-25" dirty="0">
                <a:cs typeface="Times New Roman"/>
              </a:rPr>
              <a:t> </a:t>
            </a:r>
            <a:r>
              <a:rPr sz="1000" spc="-10" dirty="0">
                <a:cs typeface="Calibri"/>
              </a:rPr>
              <a:t>i</a:t>
            </a:r>
            <a:r>
              <a:rPr sz="1000" spc="-5" dirty="0">
                <a:cs typeface="Calibri"/>
              </a:rPr>
              <a:t>f</a:t>
            </a:r>
            <a:r>
              <a:rPr sz="1000" spc="-50" dirty="0">
                <a:cs typeface="Times New Roman"/>
              </a:rPr>
              <a:t> </a:t>
            </a:r>
            <a:r>
              <a:rPr sz="1000" spc="-10" dirty="0">
                <a:cs typeface="Calibri"/>
              </a:rPr>
              <a:t>e</a:t>
            </a:r>
            <a:r>
              <a:rPr sz="1000" spc="-5" dirty="0">
                <a:cs typeface="Calibri"/>
              </a:rPr>
              <a:t>n</a:t>
            </a:r>
            <a:r>
              <a:rPr sz="1000" spc="-10" dirty="0">
                <a:cs typeface="Calibri"/>
              </a:rPr>
              <a:t>r</a:t>
            </a:r>
            <a:r>
              <a:rPr sz="1000" spc="-5" dirty="0">
                <a:cs typeface="Calibri"/>
              </a:rPr>
              <a:t>o</a:t>
            </a:r>
            <a:r>
              <a:rPr sz="1000" spc="-10" dirty="0">
                <a:cs typeface="Calibri"/>
              </a:rPr>
              <a:t>lle</a:t>
            </a:r>
            <a:r>
              <a:rPr sz="1000" spc="-5" dirty="0">
                <a:cs typeface="Calibri"/>
              </a:rPr>
              <a:t>d</a:t>
            </a:r>
            <a:r>
              <a:rPr sz="1000" spc="-7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H</a:t>
            </a:r>
            <a:r>
              <a:rPr sz="1000" spc="-10" dirty="0">
                <a:cs typeface="Calibri"/>
              </a:rPr>
              <a:t>e</a:t>
            </a:r>
            <a:r>
              <a:rPr sz="1000" spc="-5" dirty="0">
                <a:cs typeface="Calibri"/>
              </a:rPr>
              <a:t>a</a:t>
            </a:r>
            <a:r>
              <a:rPr sz="1000" spc="-10" dirty="0">
                <a:cs typeface="Calibri"/>
              </a:rPr>
              <a:t>l</a:t>
            </a:r>
            <a:r>
              <a:rPr sz="1000" spc="-5" dirty="0">
                <a:cs typeface="Calibri"/>
              </a:rPr>
              <a:t>th </a:t>
            </a:r>
            <a:r>
              <a:rPr sz="1000" spc="-5" dirty="0">
                <a:cs typeface="Times New Roman"/>
              </a:rPr>
              <a:t> </a:t>
            </a:r>
            <a:r>
              <a:rPr sz="1000" spc="-10" dirty="0">
                <a:cs typeface="Calibri"/>
              </a:rPr>
              <a:t>C</a:t>
            </a:r>
            <a:r>
              <a:rPr sz="1000" spc="-5" dirty="0">
                <a:cs typeface="Calibri"/>
              </a:rPr>
              <a:t>oa</a:t>
            </a:r>
            <a:r>
              <a:rPr sz="1000" spc="-10" dirty="0">
                <a:cs typeface="Calibri"/>
              </a:rPr>
              <a:t>c</a:t>
            </a:r>
            <a:r>
              <a:rPr sz="1000" dirty="0">
                <a:cs typeface="Calibri"/>
              </a:rPr>
              <a:t>h</a:t>
            </a:r>
            <a:r>
              <a:rPr sz="1000" spc="-10" dirty="0">
                <a:cs typeface="Calibri"/>
              </a:rPr>
              <a:t>i</a:t>
            </a:r>
            <a:r>
              <a:rPr sz="1000" spc="-5" dirty="0">
                <a:cs typeface="Calibri"/>
              </a:rPr>
              <a:t>ng</a:t>
            </a:r>
            <a:r>
              <a:rPr sz="1000" spc="-75" dirty="0">
                <a:cs typeface="Times New Roman"/>
              </a:rPr>
              <a:t> </a:t>
            </a:r>
            <a:r>
              <a:rPr sz="1000" spc="-5" dirty="0">
                <a:cs typeface="Calibri"/>
              </a:rPr>
              <a:t>Pro</a:t>
            </a:r>
            <a:r>
              <a:rPr sz="1000" spc="-10" dirty="0">
                <a:cs typeface="Calibri"/>
              </a:rPr>
              <a:t>g</a:t>
            </a:r>
            <a:r>
              <a:rPr sz="1000" spc="-5" dirty="0">
                <a:cs typeface="Calibri"/>
              </a:rPr>
              <a:t>ra</a:t>
            </a:r>
            <a:r>
              <a:rPr sz="1000" spc="-10" dirty="0">
                <a:cs typeface="Calibri"/>
              </a:rPr>
              <a:t>m</a:t>
            </a:r>
            <a:r>
              <a:rPr sz="1000" spc="-5" dirty="0">
                <a:cs typeface="Calibri"/>
              </a:rPr>
              <a:t>)</a:t>
            </a:r>
            <a:endParaRPr sz="1000" dirty="0">
              <a:cs typeface="Calibri"/>
            </a:endParaRPr>
          </a:p>
          <a:p>
            <a:pPr marL="248285" marR="78105" indent="-228600">
              <a:lnSpc>
                <a:spcPct val="91500"/>
              </a:lnSpc>
              <a:spcBef>
                <a:spcPts val="605"/>
              </a:spcBef>
            </a:pPr>
            <a:r>
              <a:rPr sz="1000" b="1" spc="-10" dirty="0">
                <a:solidFill>
                  <a:srgbClr val="FFC000"/>
                </a:solidFill>
                <a:cs typeface="Calibri"/>
              </a:rPr>
              <a:t>④ </a:t>
            </a:r>
            <a:r>
              <a:rPr sz="1000" spc="-5" dirty="0">
                <a:cs typeface="Calibri"/>
              </a:rPr>
              <a:t>Stable </a:t>
            </a:r>
            <a:r>
              <a:rPr sz="1000" spc="-20" dirty="0">
                <a:cs typeface="Calibri"/>
              </a:rPr>
              <a:t>symptoms, </a:t>
            </a:r>
            <a:r>
              <a:rPr sz="1000" spc="-5" dirty="0">
                <a:cs typeface="Calibri"/>
              </a:rPr>
              <a:t>at previous </a:t>
            </a:r>
            <a:r>
              <a:rPr sz="1000" spc="-20" dirty="0">
                <a:cs typeface="Calibri"/>
              </a:rPr>
              <a:t>level </a:t>
            </a:r>
            <a:r>
              <a:rPr sz="1000" spc="-5" dirty="0">
                <a:cs typeface="Calibri"/>
              </a:rPr>
              <a:t>of </a:t>
            </a:r>
            <a:r>
              <a:rPr sz="1000" spc="-10" dirty="0">
                <a:cs typeface="Calibri"/>
              </a:rPr>
              <a:t>functioning, </a:t>
            </a:r>
            <a:r>
              <a:rPr sz="1000" spc="-5" dirty="0">
                <a:cs typeface="Calibri"/>
              </a:rPr>
              <a:t>no </a:t>
            </a:r>
            <a:r>
              <a:rPr sz="1000" dirty="0">
                <a:cs typeface="Calibri"/>
              </a:rPr>
              <a:t> </a:t>
            </a:r>
            <a:r>
              <a:rPr sz="1000" spc="-5" dirty="0">
                <a:cs typeface="Calibri"/>
              </a:rPr>
              <a:t>ho</a:t>
            </a:r>
            <a:r>
              <a:rPr sz="1000" spc="-15" dirty="0">
                <a:cs typeface="Calibri"/>
              </a:rPr>
              <a:t>s</a:t>
            </a:r>
            <a:r>
              <a:rPr sz="1000" spc="-5" dirty="0">
                <a:cs typeface="Calibri"/>
              </a:rPr>
              <a:t>p</a:t>
            </a:r>
            <a:r>
              <a:rPr sz="1000" spc="-10" dirty="0">
                <a:cs typeface="Calibri"/>
              </a:rPr>
              <a:t>i</a:t>
            </a:r>
            <a:r>
              <a:rPr sz="1000" spc="-5" dirty="0">
                <a:cs typeface="Calibri"/>
              </a:rPr>
              <a:t>t</a:t>
            </a:r>
            <a:r>
              <a:rPr sz="1000" spc="-15" dirty="0">
                <a:cs typeface="Calibri"/>
              </a:rPr>
              <a:t>a</a:t>
            </a:r>
            <a:r>
              <a:rPr sz="1000" spc="-20" dirty="0">
                <a:cs typeface="Calibri"/>
              </a:rPr>
              <a:t>l</a:t>
            </a:r>
            <a:r>
              <a:rPr sz="1000" spc="-10" dirty="0">
                <a:cs typeface="Calibri"/>
              </a:rPr>
              <a:t>i</a:t>
            </a:r>
            <a:r>
              <a:rPr sz="1000" spc="-5" dirty="0">
                <a:cs typeface="Calibri"/>
              </a:rPr>
              <a:t>z</a:t>
            </a:r>
            <a:r>
              <a:rPr sz="1000" spc="-15" dirty="0">
                <a:cs typeface="Calibri"/>
              </a:rPr>
              <a:t>a</a:t>
            </a:r>
            <a:r>
              <a:rPr sz="1000" spc="-5" dirty="0">
                <a:cs typeface="Calibri"/>
              </a:rPr>
              <a:t>t</a:t>
            </a:r>
            <a:r>
              <a:rPr sz="1000" spc="-20" dirty="0">
                <a:cs typeface="Calibri"/>
              </a:rPr>
              <a:t>i</a:t>
            </a:r>
            <a:r>
              <a:rPr sz="1000" spc="-15" dirty="0">
                <a:cs typeface="Calibri"/>
              </a:rPr>
              <a:t>o</a:t>
            </a:r>
            <a:r>
              <a:rPr sz="1000" spc="-5" dirty="0">
                <a:cs typeface="Calibri"/>
              </a:rPr>
              <a:t>ns</a:t>
            </a:r>
            <a:r>
              <a:rPr sz="1000" spc="-8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pa</a:t>
            </a:r>
            <a:r>
              <a:rPr sz="1000" spc="-15" dirty="0">
                <a:cs typeface="Calibri"/>
              </a:rPr>
              <a:t>s</a:t>
            </a:r>
            <a:r>
              <a:rPr sz="1000" spc="-5" dirty="0">
                <a:cs typeface="Calibri"/>
              </a:rPr>
              <a:t>t</a:t>
            </a:r>
            <a:r>
              <a:rPr sz="1000" spc="-60" dirty="0">
                <a:cs typeface="Times New Roman"/>
              </a:rPr>
              <a:t> </a:t>
            </a:r>
            <a:r>
              <a:rPr sz="1000" spc="-5" dirty="0">
                <a:cs typeface="Calibri"/>
              </a:rPr>
              <a:t>6</a:t>
            </a:r>
            <a:r>
              <a:rPr sz="1000" spc="-25" dirty="0">
                <a:cs typeface="Times New Roman"/>
              </a:rPr>
              <a:t> </a:t>
            </a:r>
            <a:r>
              <a:rPr sz="1000" spc="-10" dirty="0">
                <a:cs typeface="Calibri"/>
              </a:rPr>
              <a:t>m</a:t>
            </a:r>
            <a:r>
              <a:rPr sz="1000" spc="-5" dirty="0">
                <a:cs typeface="Calibri"/>
              </a:rPr>
              <a:t>onths</a:t>
            </a:r>
            <a:r>
              <a:rPr sz="1000" spc="-65" dirty="0">
                <a:cs typeface="Times New Roman"/>
              </a:rPr>
              <a:t> </a:t>
            </a:r>
            <a:r>
              <a:rPr sz="1000" spc="-10" dirty="0">
                <a:cs typeface="Calibri"/>
              </a:rPr>
              <a:t>(</a:t>
            </a:r>
            <a:r>
              <a:rPr sz="1000" spc="-5" dirty="0">
                <a:cs typeface="Calibri"/>
              </a:rPr>
              <a:t>or</a:t>
            </a:r>
            <a:r>
              <a:rPr sz="1000" spc="-50" dirty="0">
                <a:cs typeface="Times New Roman"/>
              </a:rPr>
              <a:t> </a:t>
            </a:r>
            <a:r>
              <a:rPr sz="1000" spc="-5" dirty="0">
                <a:cs typeface="Calibri"/>
              </a:rPr>
              <a:t>3</a:t>
            </a:r>
            <a:r>
              <a:rPr sz="1000" spc="-25" dirty="0">
                <a:cs typeface="Times New Roman"/>
              </a:rPr>
              <a:t> </a:t>
            </a:r>
            <a:r>
              <a:rPr sz="1000" spc="-10" dirty="0">
                <a:cs typeface="Calibri"/>
              </a:rPr>
              <a:t>i</a:t>
            </a:r>
            <a:r>
              <a:rPr sz="1000" spc="-5" dirty="0">
                <a:cs typeface="Calibri"/>
              </a:rPr>
              <a:t>f</a:t>
            </a:r>
            <a:r>
              <a:rPr sz="1000" spc="-50" dirty="0">
                <a:cs typeface="Times New Roman"/>
              </a:rPr>
              <a:t> </a:t>
            </a:r>
            <a:r>
              <a:rPr sz="1000" spc="-10" dirty="0">
                <a:cs typeface="Calibri"/>
              </a:rPr>
              <a:t>e</a:t>
            </a:r>
            <a:r>
              <a:rPr sz="1000" spc="-5" dirty="0">
                <a:cs typeface="Calibri"/>
              </a:rPr>
              <a:t>n</a:t>
            </a:r>
            <a:r>
              <a:rPr sz="1000" spc="-10" dirty="0">
                <a:cs typeface="Calibri"/>
              </a:rPr>
              <a:t>r</a:t>
            </a:r>
            <a:r>
              <a:rPr sz="1000" spc="-5" dirty="0">
                <a:cs typeface="Calibri"/>
              </a:rPr>
              <a:t>o</a:t>
            </a:r>
            <a:r>
              <a:rPr sz="1000" spc="-10" dirty="0">
                <a:cs typeface="Calibri"/>
              </a:rPr>
              <a:t>lle</a:t>
            </a:r>
            <a:r>
              <a:rPr sz="1000" spc="-5" dirty="0">
                <a:cs typeface="Calibri"/>
              </a:rPr>
              <a:t>d</a:t>
            </a:r>
            <a:r>
              <a:rPr sz="1000" spc="-70" dirty="0">
                <a:cs typeface="Times New Roman"/>
              </a:rPr>
              <a:t> </a:t>
            </a:r>
            <a:r>
              <a:rPr sz="1000" spc="-10" dirty="0">
                <a:cs typeface="Calibri"/>
              </a:rPr>
              <a:t>i</a:t>
            </a:r>
            <a:r>
              <a:rPr sz="1000" spc="-5" dirty="0">
                <a:cs typeface="Calibri"/>
              </a:rPr>
              <a:t>n</a:t>
            </a:r>
            <a:r>
              <a:rPr sz="1000" spc="-45" dirty="0">
                <a:cs typeface="Times New Roman"/>
              </a:rPr>
              <a:t> </a:t>
            </a:r>
            <a:r>
              <a:rPr lang="en-US" sz="1000" spc="-45" dirty="0">
                <a:cs typeface="Times New Roman"/>
              </a:rPr>
              <a:t>Clever Care Plus Complex Care </a:t>
            </a:r>
            <a:r>
              <a:rPr sz="1000" spc="-75" dirty="0">
                <a:cs typeface="Times New Roman"/>
              </a:rPr>
              <a:t> </a:t>
            </a:r>
            <a:r>
              <a:rPr sz="1000" spc="-5" dirty="0">
                <a:cs typeface="Calibri"/>
              </a:rPr>
              <a:t>Pro</a:t>
            </a:r>
            <a:r>
              <a:rPr sz="1000" spc="-10" dirty="0">
                <a:cs typeface="Calibri"/>
              </a:rPr>
              <a:t>g</a:t>
            </a:r>
            <a:r>
              <a:rPr sz="1000" spc="-5" dirty="0">
                <a:cs typeface="Calibri"/>
              </a:rPr>
              <a:t>ra</a:t>
            </a:r>
            <a:r>
              <a:rPr sz="1000" spc="-10" dirty="0">
                <a:cs typeface="Calibri"/>
              </a:rPr>
              <a:t>m</a:t>
            </a:r>
            <a:r>
              <a:rPr sz="1000" spc="-5" dirty="0">
                <a:cs typeface="Calibri"/>
              </a:rPr>
              <a:t>)</a:t>
            </a:r>
            <a:endParaRPr sz="1000" dirty="0">
              <a:cs typeface="Calibri"/>
            </a:endParaRPr>
          </a:p>
          <a:p>
            <a:pPr marL="19685">
              <a:spcBef>
                <a:spcPts val="505"/>
              </a:spcBef>
            </a:pPr>
            <a:r>
              <a:rPr sz="1000" b="1" spc="-10" dirty="0">
                <a:solidFill>
                  <a:srgbClr val="84B800"/>
                </a:solidFill>
                <a:cs typeface="Calibri"/>
              </a:rPr>
              <a:t>⑤ </a:t>
            </a:r>
            <a:r>
              <a:rPr sz="1000" b="1" spc="-15" dirty="0">
                <a:solidFill>
                  <a:srgbClr val="84B800"/>
                </a:solidFill>
                <a:cs typeface="Calibri"/>
              </a:rPr>
              <a:t> </a:t>
            </a:r>
            <a:r>
              <a:rPr sz="1000" dirty="0">
                <a:cs typeface="Calibri"/>
              </a:rPr>
              <a:t>N</a:t>
            </a:r>
            <a:r>
              <a:rPr sz="1000" spc="-5" dirty="0">
                <a:cs typeface="Calibri"/>
              </a:rPr>
              <a:t>o</a:t>
            </a:r>
            <a:r>
              <a:rPr sz="1000" spc="-70" dirty="0">
                <a:cs typeface="Times New Roman"/>
              </a:rPr>
              <a:t> </a:t>
            </a:r>
            <a:r>
              <a:rPr sz="1000" spc="-5" dirty="0">
                <a:cs typeface="Calibri"/>
              </a:rPr>
              <a:t>ho</a:t>
            </a:r>
            <a:r>
              <a:rPr sz="1000" spc="-15" dirty="0">
                <a:cs typeface="Calibri"/>
              </a:rPr>
              <a:t>s</a:t>
            </a:r>
            <a:r>
              <a:rPr sz="1000" spc="-5" dirty="0">
                <a:cs typeface="Calibri"/>
              </a:rPr>
              <a:t>p</a:t>
            </a:r>
            <a:r>
              <a:rPr sz="1000" spc="-10" dirty="0">
                <a:cs typeface="Calibri"/>
              </a:rPr>
              <a:t>i</a:t>
            </a:r>
            <a:r>
              <a:rPr sz="1000" spc="-5" dirty="0">
                <a:cs typeface="Calibri"/>
              </a:rPr>
              <a:t>t</a:t>
            </a:r>
            <a:r>
              <a:rPr sz="1000" spc="-15" dirty="0">
                <a:cs typeface="Calibri"/>
              </a:rPr>
              <a:t>a</a:t>
            </a:r>
            <a:r>
              <a:rPr sz="1000" spc="-20" dirty="0">
                <a:cs typeface="Calibri"/>
              </a:rPr>
              <a:t>l</a:t>
            </a:r>
            <a:r>
              <a:rPr sz="1000" spc="-10" dirty="0">
                <a:cs typeface="Calibri"/>
              </a:rPr>
              <a:t>i</a:t>
            </a:r>
            <a:r>
              <a:rPr sz="1000" spc="-5" dirty="0">
                <a:cs typeface="Calibri"/>
              </a:rPr>
              <a:t>z</a:t>
            </a:r>
            <a:r>
              <a:rPr sz="1000" spc="-15" dirty="0">
                <a:cs typeface="Calibri"/>
              </a:rPr>
              <a:t>a</a:t>
            </a:r>
            <a:r>
              <a:rPr sz="1000" spc="-5" dirty="0">
                <a:cs typeface="Calibri"/>
              </a:rPr>
              <a:t>t</a:t>
            </a:r>
            <a:r>
              <a:rPr sz="1000" spc="-20" dirty="0">
                <a:cs typeface="Calibri"/>
              </a:rPr>
              <a:t>i</a:t>
            </a:r>
            <a:r>
              <a:rPr sz="1000" spc="-15" dirty="0">
                <a:cs typeface="Calibri"/>
              </a:rPr>
              <a:t>o</a:t>
            </a:r>
            <a:r>
              <a:rPr sz="1000" spc="-5" dirty="0">
                <a:cs typeface="Calibri"/>
              </a:rPr>
              <a:t>ns</a:t>
            </a:r>
            <a:endParaRPr sz="1000" dirty="0">
              <a:cs typeface="Calibri"/>
            </a:endParaRPr>
          </a:p>
        </p:txBody>
      </p:sp>
      <p:grpSp>
        <p:nvGrpSpPr>
          <p:cNvPr id="54" name="object 53">
            <a:extLst>
              <a:ext uri="{FF2B5EF4-FFF2-40B4-BE49-F238E27FC236}">
                <a16:creationId xmlns:a16="http://schemas.microsoft.com/office/drawing/2014/main" id="{EB165A0D-24EF-4185-3603-551BDA5AD8CB}"/>
              </a:ext>
            </a:extLst>
          </p:cNvPr>
          <p:cNvGrpSpPr/>
          <p:nvPr/>
        </p:nvGrpSpPr>
        <p:grpSpPr>
          <a:xfrm>
            <a:off x="5143953" y="3232767"/>
            <a:ext cx="58419" cy="386080"/>
            <a:chOff x="4967985" y="3332733"/>
            <a:chExt cx="58419" cy="386080"/>
          </a:xfrm>
        </p:grpSpPr>
        <p:sp>
          <p:nvSpPr>
            <p:cNvPr id="55" name="object 54">
              <a:extLst>
                <a:ext uri="{FF2B5EF4-FFF2-40B4-BE49-F238E27FC236}">
                  <a16:creationId xmlns:a16="http://schemas.microsoft.com/office/drawing/2014/main" id="{BE9F7264-41F3-A63F-FDFE-A29B85F87F75}"/>
                </a:ext>
              </a:extLst>
            </p:cNvPr>
            <p:cNvSpPr/>
            <p:nvPr/>
          </p:nvSpPr>
          <p:spPr>
            <a:xfrm>
              <a:off x="4974336" y="3339083"/>
              <a:ext cx="45720" cy="373380"/>
            </a:xfrm>
            <a:custGeom>
              <a:avLst/>
              <a:gdLst/>
              <a:ahLst/>
              <a:cxnLst/>
              <a:rect l="l" t="t" r="r" b="b"/>
              <a:pathLst>
                <a:path w="45720" h="373379">
                  <a:moveTo>
                    <a:pt x="45720" y="350520"/>
                  </a:moveTo>
                  <a:lnTo>
                    <a:pt x="34290" y="350520"/>
                  </a:lnTo>
                  <a:lnTo>
                    <a:pt x="34290" y="0"/>
                  </a:lnTo>
                  <a:lnTo>
                    <a:pt x="11430" y="0"/>
                  </a:lnTo>
                  <a:lnTo>
                    <a:pt x="11430" y="350520"/>
                  </a:lnTo>
                  <a:lnTo>
                    <a:pt x="0" y="350520"/>
                  </a:lnTo>
                  <a:lnTo>
                    <a:pt x="22860" y="373380"/>
                  </a:lnTo>
                  <a:lnTo>
                    <a:pt x="45720" y="350520"/>
                  </a:lnTo>
                  <a:close/>
                </a:path>
              </a:pathLst>
            </a:custGeom>
            <a:solidFill>
              <a:srgbClr val="12A89D"/>
            </a:solidFill>
          </p:spPr>
          <p:txBody>
            <a:bodyPr wrap="square" lIns="0" tIns="0" rIns="0" bIns="0" rtlCol="0"/>
            <a:lstStyle/>
            <a:p>
              <a:endParaRPr/>
            </a:p>
          </p:txBody>
        </p:sp>
        <p:sp>
          <p:nvSpPr>
            <p:cNvPr id="56" name="object 55">
              <a:extLst>
                <a:ext uri="{FF2B5EF4-FFF2-40B4-BE49-F238E27FC236}">
                  <a16:creationId xmlns:a16="http://schemas.microsoft.com/office/drawing/2014/main" id="{F41466FB-DBAA-CF22-48F4-F1C087BA0266}"/>
                </a:ext>
              </a:extLst>
            </p:cNvPr>
            <p:cNvSpPr/>
            <p:nvPr/>
          </p:nvSpPr>
          <p:spPr>
            <a:xfrm>
              <a:off x="4974335" y="3339083"/>
              <a:ext cx="45720" cy="373380"/>
            </a:xfrm>
            <a:custGeom>
              <a:avLst/>
              <a:gdLst/>
              <a:ahLst/>
              <a:cxnLst/>
              <a:rect l="l" t="t" r="r" b="b"/>
              <a:pathLst>
                <a:path w="45720" h="373379">
                  <a:moveTo>
                    <a:pt x="0" y="350520"/>
                  </a:moveTo>
                  <a:lnTo>
                    <a:pt x="11430" y="350520"/>
                  </a:lnTo>
                  <a:lnTo>
                    <a:pt x="11430" y="0"/>
                  </a:lnTo>
                  <a:lnTo>
                    <a:pt x="34290" y="0"/>
                  </a:lnTo>
                  <a:lnTo>
                    <a:pt x="34290" y="350520"/>
                  </a:lnTo>
                  <a:lnTo>
                    <a:pt x="45720" y="350520"/>
                  </a:lnTo>
                  <a:lnTo>
                    <a:pt x="22860" y="373380"/>
                  </a:lnTo>
                  <a:lnTo>
                    <a:pt x="0" y="350520"/>
                  </a:lnTo>
                  <a:close/>
                </a:path>
              </a:pathLst>
            </a:custGeom>
            <a:ln w="12700">
              <a:solidFill>
                <a:srgbClr val="888990"/>
              </a:solidFill>
            </a:ln>
          </p:spPr>
          <p:txBody>
            <a:bodyPr wrap="square" lIns="0" tIns="0" rIns="0" bIns="0" rtlCol="0"/>
            <a:lstStyle/>
            <a:p>
              <a:endParaRPr/>
            </a:p>
          </p:txBody>
        </p:sp>
      </p:grpSp>
      <p:sp>
        <p:nvSpPr>
          <p:cNvPr id="5" name="Footer Placeholder 4">
            <a:extLst>
              <a:ext uri="{FF2B5EF4-FFF2-40B4-BE49-F238E27FC236}">
                <a16:creationId xmlns:a16="http://schemas.microsoft.com/office/drawing/2014/main" id="{FABF7A35-D717-D430-2496-88ABDC0A7840}"/>
              </a:ext>
            </a:extLst>
          </p:cNvPr>
          <p:cNvSpPr>
            <a:spLocks noGrp="1"/>
          </p:cNvSpPr>
          <p:nvPr>
            <p:ph type="ftr" sz="quarter" idx="11"/>
          </p:nvPr>
        </p:nvSpPr>
        <p:spPr>
          <a:xfrm>
            <a:off x="6385374" y="6558671"/>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48069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718560" y="246060"/>
            <a:ext cx="495681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3200" dirty="0">
                <a:solidFill>
                  <a:srgbClr val="45C2B1"/>
                </a:solidFill>
                <a:latin typeface="Comfortaa" pitchFamily="2" charset="0"/>
              </a:rPr>
              <a:t>Face-to-Face Encounter </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3"/>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B9625C8-3A78-4459-A22A-B53472B3740A}"/>
              </a:ext>
            </a:extLst>
          </p:cNvPr>
          <p:cNvSpPr txBox="1"/>
          <p:nvPr/>
        </p:nvSpPr>
        <p:spPr>
          <a:xfrm>
            <a:off x="3933865" y="1022348"/>
            <a:ext cx="4835202" cy="5247590"/>
          </a:xfrm>
          <a:prstGeom prst="rect">
            <a:avLst/>
          </a:prstGeom>
          <a:noFill/>
        </p:spPr>
        <p:txBody>
          <a:bodyPr wrap="square" rtlCol="0">
            <a:spAutoFit/>
          </a:bodyPr>
          <a:lstStyle/>
          <a:p>
            <a:r>
              <a:rPr lang="en-US" sz="15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 Case Management Program Includes face-to-face visits with the member to develop a professional and trusting relationship. During face-to-face visits, the case manager is able to assess the member and their home environment. The face-to-face visit also provides needed interaction with the member that may combat loneliness and have a positive impact on mental health. Items reviewed but not limited to include:</a:t>
            </a:r>
          </a:p>
          <a:p>
            <a:pPr marL="214313" indent="-214313">
              <a:spcBef>
                <a:spcPts val="600"/>
              </a:spcBef>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Written materials the member would like to review the case manager for a better understanding.</a:t>
            </a:r>
          </a:p>
          <a:p>
            <a:pPr marL="214313" indent="-214313">
              <a:spcBef>
                <a:spcPts val="600"/>
              </a:spcBef>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The case manager can conduct a home environment assessment to ensure hazards are addressed such as scatter rugs that increase the risk of a member fall. </a:t>
            </a:r>
          </a:p>
          <a:p>
            <a:pPr marL="214313" indent="-214313">
              <a:spcBef>
                <a:spcPts val="600"/>
              </a:spcBef>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Medication reconciliation to ensure the member is taking their medications as prescribed. </a:t>
            </a:r>
          </a:p>
          <a:p>
            <a:pPr marL="214313" indent="-214313">
              <a:spcBef>
                <a:spcPts val="600"/>
              </a:spcBef>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The case manager may identify changing needs of the member that were not expressed/identified telephonically. </a:t>
            </a:r>
          </a:p>
        </p:txBody>
      </p:sp>
      <p:pic>
        <p:nvPicPr>
          <p:cNvPr id="3" name="Picture 2" descr="Two people sitting posing for the camera&#10;&#10;Description automatically generated">
            <a:extLst>
              <a:ext uri="{FF2B5EF4-FFF2-40B4-BE49-F238E27FC236}">
                <a16:creationId xmlns:a16="http://schemas.microsoft.com/office/drawing/2014/main" id="{E6201AFB-3BF4-46C5-A889-6ADD69DCE63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3434080" cy="6858000"/>
          </a:xfrm>
          <a:prstGeom prst="rect">
            <a:avLst/>
          </a:prstGeom>
        </p:spPr>
      </p:pic>
      <p:sp>
        <p:nvSpPr>
          <p:cNvPr id="2" name="Footer Placeholder 1">
            <a:extLst>
              <a:ext uri="{FF2B5EF4-FFF2-40B4-BE49-F238E27FC236}">
                <a16:creationId xmlns:a16="http://schemas.microsoft.com/office/drawing/2014/main" id="{E77FA1F0-5229-F37C-3BDC-889AD75AE27D}"/>
              </a:ext>
            </a:extLst>
          </p:cNvPr>
          <p:cNvSpPr>
            <a:spLocks noGrp="1"/>
          </p:cNvSpPr>
          <p:nvPr>
            <p:ph type="ftr" sz="quarter" idx="11"/>
          </p:nvPr>
        </p:nvSpPr>
        <p:spPr>
          <a:xfrm>
            <a:off x="6351466" y="6573779"/>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264979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51AC094-C058-41D5-B701-8D6F0966B5F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 y="0"/>
            <a:ext cx="3434080" cy="6871204"/>
          </a:xfrm>
          <a:prstGeom prst="rect">
            <a:avLst/>
          </a:prstGeom>
        </p:spPr>
      </p:pic>
      <p:sp>
        <p:nvSpPr>
          <p:cNvPr id="4" name="Title 1">
            <a:extLst>
              <a:ext uri="{FF2B5EF4-FFF2-40B4-BE49-F238E27FC236}">
                <a16:creationId xmlns:a16="http://schemas.microsoft.com/office/drawing/2014/main" id="{6F18DAD7-88AC-4FDB-BA1F-B80964A3AAF9}"/>
              </a:ext>
            </a:extLst>
          </p:cNvPr>
          <p:cNvSpPr txBox="1">
            <a:spLocks/>
          </p:cNvSpPr>
          <p:nvPr/>
        </p:nvSpPr>
        <p:spPr>
          <a:xfrm>
            <a:off x="3475990" y="61806"/>
            <a:ext cx="4956810" cy="77628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3200" dirty="0">
                <a:solidFill>
                  <a:srgbClr val="45C2B1"/>
                </a:solidFill>
                <a:latin typeface="Comfortaa" pitchFamily="2" charset="0"/>
              </a:rPr>
              <a:t>Individualized Care Plan (ICP)</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3"/>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E65C524-ACB1-49F6-8E69-A5B22B72E7F1}"/>
              </a:ext>
            </a:extLst>
          </p:cNvPr>
          <p:cNvSpPr txBox="1"/>
          <p:nvPr/>
        </p:nvSpPr>
        <p:spPr>
          <a:xfrm>
            <a:off x="3597598" y="790068"/>
            <a:ext cx="4835202" cy="5478423"/>
          </a:xfrm>
          <a:prstGeom prst="rect">
            <a:avLst/>
          </a:prstGeom>
          <a:noFill/>
        </p:spPr>
        <p:txBody>
          <a:bodyPr wrap="square" rtlCol="0">
            <a:spAutoFit/>
          </a:bodyPr>
          <a:lstStyle/>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Code of Federal Regulations (42 CFR §422.101(f)(ii); 42 CFR§422.152(g)(2)(iv)) requires all SNPs to develop and  implement an ICP for each individual enrolled in SNP</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case manager creates the ICP with input from the member and/or caregiver(s)</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based on the member’s HRA, encounter data, and any identified  opportunities</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prioritized to consider the member’s preferences and  their desired level of engagement</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updated to reflect any change in the member’s medical  and psychosocial status</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Revisions include evaluation of identified goals and progress towards goals</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communicated for coordination of care and when there  is a transition to a new care setting, such as a hospital or Skilled  Nursing Facility (SNF)</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also provided to PCP, member/caregiver, and applicable ICT members </a:t>
            </a:r>
          </a:p>
        </p:txBody>
      </p:sp>
      <p:sp>
        <p:nvSpPr>
          <p:cNvPr id="2" name="Footer Placeholder 1">
            <a:extLst>
              <a:ext uri="{FF2B5EF4-FFF2-40B4-BE49-F238E27FC236}">
                <a16:creationId xmlns:a16="http://schemas.microsoft.com/office/drawing/2014/main" id="{4EDDF4D1-95E8-9730-F5FB-D4336B934667}"/>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1023926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298819" y="5569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Interdisciplinary Care Team (ICT)</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1280160"/>
            <a:ext cx="3748084" cy="48647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11125" indent="-111125" algn="l">
              <a:lnSpc>
                <a:spcPct val="100000"/>
              </a:lnSpc>
              <a:buFont typeface="Arial" panose="020B0604020202020204" pitchFamily="34" charset="0"/>
              <a:buChar char="•"/>
            </a:pPr>
            <a:r>
              <a:rPr lang="en-US" sz="14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Code of Federal Regulations (42 CFR §422.101(f)(iii); 42 CFR §422.152(g)(2)(iv)) require that all SNPs use  an ICT in the care management of each individual enrolled in the SNP.</a:t>
            </a:r>
          </a:p>
          <a:p>
            <a:pPr marL="111125" indent="-111125" algn="l">
              <a:lnSpc>
                <a:spcPct val="100000"/>
              </a:lnSpc>
              <a:buFont typeface="Arial" panose="020B0604020202020204" pitchFamily="34" charset="0"/>
              <a:buChar char="•"/>
            </a:pPr>
            <a:r>
              <a:rPr lang="en-US" sz="14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The ICT contributes to improving beneficiary health status and they meet regularly to manage the  medical, cognitive, psychosocial and functional needs of the member.</a:t>
            </a:r>
          </a:p>
          <a:p>
            <a:pPr marL="111125" indent="-111125" algn="l">
              <a:lnSpc>
                <a:spcPct val="100000"/>
              </a:lnSpc>
              <a:buFont typeface="Arial" panose="020B0604020202020204" pitchFamily="34" charset="0"/>
              <a:buChar char="•"/>
            </a:pPr>
            <a:r>
              <a:rPr lang="en-US" sz="14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The member and/or caregiver are always included as part of the ICT.</a:t>
            </a: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sp>
        <p:nvSpPr>
          <p:cNvPr id="115" name="Block Arc 114">
            <a:extLst>
              <a:ext uri="{FF2B5EF4-FFF2-40B4-BE49-F238E27FC236}">
                <a16:creationId xmlns:a16="http://schemas.microsoft.com/office/drawing/2014/main" id="{D2EE923E-DFE6-CBBE-2554-D9C1EF62DC77}"/>
              </a:ext>
            </a:extLst>
          </p:cNvPr>
          <p:cNvSpPr/>
          <p:nvPr/>
        </p:nvSpPr>
        <p:spPr>
          <a:xfrm>
            <a:off x="4407648" y="833353"/>
            <a:ext cx="4128543" cy="4128543"/>
          </a:xfrm>
          <a:prstGeom prst="blockArc">
            <a:avLst>
              <a:gd name="adj1" fmla="val 13114286"/>
              <a:gd name="adj2" fmla="val 16200000"/>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6" name="Block Arc 115">
            <a:extLst>
              <a:ext uri="{FF2B5EF4-FFF2-40B4-BE49-F238E27FC236}">
                <a16:creationId xmlns:a16="http://schemas.microsoft.com/office/drawing/2014/main" id="{BB787824-ED64-D1C2-98E6-96F21AEF7277}"/>
              </a:ext>
            </a:extLst>
          </p:cNvPr>
          <p:cNvSpPr/>
          <p:nvPr/>
        </p:nvSpPr>
        <p:spPr>
          <a:xfrm>
            <a:off x="4407648" y="833353"/>
            <a:ext cx="4128543" cy="4128543"/>
          </a:xfrm>
          <a:prstGeom prst="blockArc">
            <a:avLst>
              <a:gd name="adj1" fmla="val 10028571"/>
              <a:gd name="adj2" fmla="val 13114286"/>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7" name="Block Arc 116">
            <a:extLst>
              <a:ext uri="{FF2B5EF4-FFF2-40B4-BE49-F238E27FC236}">
                <a16:creationId xmlns:a16="http://schemas.microsoft.com/office/drawing/2014/main" id="{ACAFA693-6A0E-B1D3-B315-9F3CBD1F6E93}"/>
              </a:ext>
            </a:extLst>
          </p:cNvPr>
          <p:cNvSpPr/>
          <p:nvPr/>
        </p:nvSpPr>
        <p:spPr>
          <a:xfrm>
            <a:off x="4407648" y="833353"/>
            <a:ext cx="4128543" cy="4128543"/>
          </a:xfrm>
          <a:prstGeom prst="blockArc">
            <a:avLst>
              <a:gd name="adj1" fmla="val 6942857"/>
              <a:gd name="adj2" fmla="val 10028571"/>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8" name="Block Arc 117">
            <a:extLst>
              <a:ext uri="{FF2B5EF4-FFF2-40B4-BE49-F238E27FC236}">
                <a16:creationId xmlns:a16="http://schemas.microsoft.com/office/drawing/2014/main" id="{8A1511B6-AB7F-B36C-80AE-9C591D008DB2}"/>
              </a:ext>
            </a:extLst>
          </p:cNvPr>
          <p:cNvSpPr/>
          <p:nvPr/>
        </p:nvSpPr>
        <p:spPr>
          <a:xfrm>
            <a:off x="4407648" y="833353"/>
            <a:ext cx="4128543" cy="4128543"/>
          </a:xfrm>
          <a:prstGeom prst="blockArc">
            <a:avLst>
              <a:gd name="adj1" fmla="val 3857143"/>
              <a:gd name="adj2" fmla="val 6942857"/>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9" name="Block Arc 118">
            <a:extLst>
              <a:ext uri="{FF2B5EF4-FFF2-40B4-BE49-F238E27FC236}">
                <a16:creationId xmlns:a16="http://schemas.microsoft.com/office/drawing/2014/main" id="{FF1FDFC2-E384-EF59-DF51-A8DBBA20C8FC}"/>
              </a:ext>
            </a:extLst>
          </p:cNvPr>
          <p:cNvSpPr/>
          <p:nvPr/>
        </p:nvSpPr>
        <p:spPr>
          <a:xfrm>
            <a:off x="4407648" y="833353"/>
            <a:ext cx="4128543" cy="4128543"/>
          </a:xfrm>
          <a:prstGeom prst="blockArc">
            <a:avLst>
              <a:gd name="adj1" fmla="val 771429"/>
              <a:gd name="adj2" fmla="val 3857143"/>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20" name="Block Arc 119">
            <a:extLst>
              <a:ext uri="{FF2B5EF4-FFF2-40B4-BE49-F238E27FC236}">
                <a16:creationId xmlns:a16="http://schemas.microsoft.com/office/drawing/2014/main" id="{79E5C59B-0D06-054D-850F-98DE49810EA3}"/>
              </a:ext>
            </a:extLst>
          </p:cNvPr>
          <p:cNvSpPr/>
          <p:nvPr/>
        </p:nvSpPr>
        <p:spPr>
          <a:xfrm>
            <a:off x="4407648" y="833353"/>
            <a:ext cx="4128543" cy="4128543"/>
          </a:xfrm>
          <a:prstGeom prst="blockArc">
            <a:avLst>
              <a:gd name="adj1" fmla="val 19285714"/>
              <a:gd name="adj2" fmla="val 771429"/>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21" name="Block Arc 120">
            <a:extLst>
              <a:ext uri="{FF2B5EF4-FFF2-40B4-BE49-F238E27FC236}">
                <a16:creationId xmlns:a16="http://schemas.microsoft.com/office/drawing/2014/main" id="{EA8C92AE-74F8-450E-B721-5B6317286002}"/>
              </a:ext>
            </a:extLst>
          </p:cNvPr>
          <p:cNvSpPr/>
          <p:nvPr/>
        </p:nvSpPr>
        <p:spPr>
          <a:xfrm>
            <a:off x="4407648" y="833353"/>
            <a:ext cx="4128543" cy="4128543"/>
          </a:xfrm>
          <a:prstGeom prst="blockArc">
            <a:avLst>
              <a:gd name="adj1" fmla="val 16200000"/>
              <a:gd name="adj2" fmla="val 19285714"/>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122" name="Group 121">
            <a:extLst>
              <a:ext uri="{FF2B5EF4-FFF2-40B4-BE49-F238E27FC236}">
                <a16:creationId xmlns:a16="http://schemas.microsoft.com/office/drawing/2014/main" id="{3A105027-1D0E-F5F9-1AFF-FF1A6DDD038A}"/>
              </a:ext>
            </a:extLst>
          </p:cNvPr>
          <p:cNvGrpSpPr/>
          <p:nvPr/>
        </p:nvGrpSpPr>
        <p:grpSpPr>
          <a:xfrm>
            <a:off x="5673486" y="2099191"/>
            <a:ext cx="1596868" cy="1596868"/>
            <a:chOff x="3058153" y="1785048"/>
            <a:chExt cx="1596868" cy="1596868"/>
          </a:xfrm>
        </p:grpSpPr>
        <p:sp>
          <p:nvSpPr>
            <p:cNvPr id="144" name="Oval 143">
              <a:extLst>
                <a:ext uri="{FF2B5EF4-FFF2-40B4-BE49-F238E27FC236}">
                  <a16:creationId xmlns:a16="http://schemas.microsoft.com/office/drawing/2014/main" id="{DB684281-94A4-2CA4-E5DD-EB213E68037D}"/>
                </a:ext>
              </a:extLst>
            </p:cNvPr>
            <p:cNvSpPr/>
            <p:nvPr/>
          </p:nvSpPr>
          <p:spPr>
            <a:xfrm>
              <a:off x="3058153" y="1785048"/>
              <a:ext cx="1596868" cy="159686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5" name="Oval 11">
              <a:extLst>
                <a:ext uri="{FF2B5EF4-FFF2-40B4-BE49-F238E27FC236}">
                  <a16:creationId xmlns:a16="http://schemas.microsoft.com/office/drawing/2014/main" id="{B17E00F4-FF92-8EC1-2F88-23053993CA99}"/>
                </a:ext>
              </a:extLst>
            </p:cNvPr>
            <p:cNvSpPr txBox="1"/>
            <p:nvPr/>
          </p:nvSpPr>
          <p:spPr>
            <a:xfrm>
              <a:off x="3292009" y="2018904"/>
              <a:ext cx="1129156" cy="11291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Member</a:t>
              </a:r>
            </a:p>
          </p:txBody>
        </p:sp>
      </p:grpSp>
      <p:grpSp>
        <p:nvGrpSpPr>
          <p:cNvPr id="123" name="Group 122">
            <a:extLst>
              <a:ext uri="{FF2B5EF4-FFF2-40B4-BE49-F238E27FC236}">
                <a16:creationId xmlns:a16="http://schemas.microsoft.com/office/drawing/2014/main" id="{2FBE4098-11AE-27E9-7124-3793193BDA8A}"/>
              </a:ext>
            </a:extLst>
          </p:cNvPr>
          <p:cNvGrpSpPr/>
          <p:nvPr/>
        </p:nvGrpSpPr>
        <p:grpSpPr>
          <a:xfrm>
            <a:off x="5913016" y="314691"/>
            <a:ext cx="1117807" cy="1117807"/>
            <a:chOff x="3297683" y="548"/>
            <a:chExt cx="1117807" cy="1117807"/>
          </a:xfrm>
        </p:grpSpPr>
        <p:sp>
          <p:nvSpPr>
            <p:cNvPr id="142" name="Oval 141">
              <a:extLst>
                <a:ext uri="{FF2B5EF4-FFF2-40B4-BE49-F238E27FC236}">
                  <a16:creationId xmlns:a16="http://schemas.microsoft.com/office/drawing/2014/main" id="{9EE45CA6-73EA-6520-5660-DF01BB626B28}"/>
                </a:ext>
              </a:extLst>
            </p:cNvPr>
            <p:cNvSpPr/>
            <p:nvPr/>
          </p:nvSpPr>
          <p:spPr>
            <a:xfrm>
              <a:off x="3297683" y="548"/>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3" name="Oval 13">
              <a:extLst>
                <a:ext uri="{FF2B5EF4-FFF2-40B4-BE49-F238E27FC236}">
                  <a16:creationId xmlns:a16="http://schemas.microsoft.com/office/drawing/2014/main" id="{BA938413-BE66-8B38-839C-67188F300D4D}"/>
                </a:ext>
              </a:extLst>
            </p:cNvPr>
            <p:cNvSpPr txBox="1"/>
            <p:nvPr/>
          </p:nvSpPr>
          <p:spPr>
            <a:xfrm>
              <a:off x="3461382" y="164247"/>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Case Manager</a:t>
              </a:r>
            </a:p>
          </p:txBody>
        </p:sp>
      </p:grpSp>
      <p:grpSp>
        <p:nvGrpSpPr>
          <p:cNvPr id="124" name="Group 123">
            <a:extLst>
              <a:ext uri="{FF2B5EF4-FFF2-40B4-BE49-F238E27FC236}">
                <a16:creationId xmlns:a16="http://schemas.microsoft.com/office/drawing/2014/main" id="{6E487DBC-3FFA-06ED-6B25-5F1F357710F8}"/>
              </a:ext>
            </a:extLst>
          </p:cNvPr>
          <p:cNvGrpSpPr/>
          <p:nvPr/>
        </p:nvGrpSpPr>
        <p:grpSpPr>
          <a:xfrm>
            <a:off x="7495467" y="1076759"/>
            <a:ext cx="1117807" cy="1117807"/>
            <a:chOff x="4880134" y="762616"/>
            <a:chExt cx="1117807" cy="1117807"/>
          </a:xfrm>
        </p:grpSpPr>
        <p:sp>
          <p:nvSpPr>
            <p:cNvPr id="140" name="Oval 139">
              <a:extLst>
                <a:ext uri="{FF2B5EF4-FFF2-40B4-BE49-F238E27FC236}">
                  <a16:creationId xmlns:a16="http://schemas.microsoft.com/office/drawing/2014/main" id="{E5B2D905-03B6-3063-47F7-9B0CC59596BB}"/>
                </a:ext>
              </a:extLst>
            </p:cNvPr>
            <p:cNvSpPr/>
            <p:nvPr/>
          </p:nvSpPr>
          <p:spPr>
            <a:xfrm>
              <a:off x="4880134" y="762616"/>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1" name="Oval 15">
              <a:extLst>
                <a:ext uri="{FF2B5EF4-FFF2-40B4-BE49-F238E27FC236}">
                  <a16:creationId xmlns:a16="http://schemas.microsoft.com/office/drawing/2014/main" id="{D0BE7D33-2B8B-334C-79FA-70A5DD0263AA}"/>
                </a:ext>
              </a:extLst>
            </p:cNvPr>
            <p:cNvSpPr txBox="1"/>
            <p:nvPr/>
          </p:nvSpPr>
          <p:spPr>
            <a:xfrm>
              <a:off x="5043833" y="926315"/>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Primary Care Provider </a:t>
              </a:r>
            </a:p>
          </p:txBody>
        </p:sp>
      </p:grpSp>
      <p:grpSp>
        <p:nvGrpSpPr>
          <p:cNvPr id="125" name="Group 124">
            <a:extLst>
              <a:ext uri="{FF2B5EF4-FFF2-40B4-BE49-F238E27FC236}">
                <a16:creationId xmlns:a16="http://schemas.microsoft.com/office/drawing/2014/main" id="{74A91C05-9176-2FBF-2EA7-3C8E04C083A3}"/>
              </a:ext>
            </a:extLst>
          </p:cNvPr>
          <p:cNvGrpSpPr/>
          <p:nvPr/>
        </p:nvGrpSpPr>
        <p:grpSpPr>
          <a:xfrm>
            <a:off x="7886300" y="2789110"/>
            <a:ext cx="1117807" cy="1117807"/>
            <a:chOff x="5270967" y="2474967"/>
            <a:chExt cx="1117807" cy="1117807"/>
          </a:xfrm>
        </p:grpSpPr>
        <p:sp>
          <p:nvSpPr>
            <p:cNvPr id="138" name="Oval 137">
              <a:extLst>
                <a:ext uri="{FF2B5EF4-FFF2-40B4-BE49-F238E27FC236}">
                  <a16:creationId xmlns:a16="http://schemas.microsoft.com/office/drawing/2014/main" id="{F1E72F1B-DE9B-A284-F640-1AB74839547F}"/>
                </a:ext>
              </a:extLst>
            </p:cNvPr>
            <p:cNvSpPr/>
            <p:nvPr/>
          </p:nvSpPr>
          <p:spPr>
            <a:xfrm>
              <a:off x="5270967" y="2474967"/>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9" name="Oval 17">
              <a:extLst>
                <a:ext uri="{FF2B5EF4-FFF2-40B4-BE49-F238E27FC236}">
                  <a16:creationId xmlns:a16="http://schemas.microsoft.com/office/drawing/2014/main" id="{A4BD1720-3A67-359F-2ABF-A4206F5C1657}"/>
                </a:ext>
              </a:extLst>
            </p:cNvPr>
            <p:cNvSpPr txBox="1"/>
            <p:nvPr/>
          </p:nvSpPr>
          <p:spPr>
            <a:xfrm>
              <a:off x="5434666" y="2638666"/>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Behavioral Health Provider </a:t>
              </a:r>
            </a:p>
          </p:txBody>
        </p:sp>
      </p:grpSp>
      <p:grpSp>
        <p:nvGrpSpPr>
          <p:cNvPr id="126" name="Group 125">
            <a:extLst>
              <a:ext uri="{FF2B5EF4-FFF2-40B4-BE49-F238E27FC236}">
                <a16:creationId xmlns:a16="http://schemas.microsoft.com/office/drawing/2014/main" id="{1C073655-9C4A-681D-CC53-899C10F94F9D}"/>
              </a:ext>
            </a:extLst>
          </p:cNvPr>
          <p:cNvGrpSpPr/>
          <p:nvPr/>
        </p:nvGrpSpPr>
        <p:grpSpPr>
          <a:xfrm>
            <a:off x="6791210" y="4162310"/>
            <a:ext cx="1117807" cy="1117807"/>
            <a:chOff x="4175877" y="3848167"/>
            <a:chExt cx="1117807" cy="1117807"/>
          </a:xfrm>
        </p:grpSpPr>
        <p:sp>
          <p:nvSpPr>
            <p:cNvPr id="136" name="Oval 135">
              <a:extLst>
                <a:ext uri="{FF2B5EF4-FFF2-40B4-BE49-F238E27FC236}">
                  <a16:creationId xmlns:a16="http://schemas.microsoft.com/office/drawing/2014/main" id="{89EBCE50-8ECD-8BF3-66E3-B295725526D3}"/>
                </a:ext>
              </a:extLst>
            </p:cNvPr>
            <p:cNvSpPr/>
            <p:nvPr/>
          </p:nvSpPr>
          <p:spPr>
            <a:xfrm>
              <a:off x="4175877" y="3848167"/>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7" name="Oval 19">
              <a:extLst>
                <a:ext uri="{FF2B5EF4-FFF2-40B4-BE49-F238E27FC236}">
                  <a16:creationId xmlns:a16="http://schemas.microsoft.com/office/drawing/2014/main" id="{C5D1F728-2318-058E-A7D5-2DF5B265DFDB}"/>
                </a:ext>
              </a:extLst>
            </p:cNvPr>
            <p:cNvSpPr txBox="1"/>
            <p:nvPr/>
          </p:nvSpPr>
          <p:spPr>
            <a:xfrm>
              <a:off x="4251791" y="4011866"/>
              <a:ext cx="1019175"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Family/Caregiver</a:t>
              </a:r>
            </a:p>
          </p:txBody>
        </p:sp>
      </p:grpSp>
      <p:grpSp>
        <p:nvGrpSpPr>
          <p:cNvPr id="127" name="Group 126">
            <a:extLst>
              <a:ext uri="{FF2B5EF4-FFF2-40B4-BE49-F238E27FC236}">
                <a16:creationId xmlns:a16="http://schemas.microsoft.com/office/drawing/2014/main" id="{FBC1BDCD-C30B-D7E4-AB52-2498E156DCB0}"/>
              </a:ext>
            </a:extLst>
          </p:cNvPr>
          <p:cNvGrpSpPr/>
          <p:nvPr/>
        </p:nvGrpSpPr>
        <p:grpSpPr>
          <a:xfrm>
            <a:off x="5034822" y="4162310"/>
            <a:ext cx="1117807" cy="1117807"/>
            <a:chOff x="2419489" y="3848167"/>
            <a:chExt cx="1117807" cy="1117807"/>
          </a:xfrm>
        </p:grpSpPr>
        <p:sp>
          <p:nvSpPr>
            <p:cNvPr id="134" name="Oval 133">
              <a:extLst>
                <a:ext uri="{FF2B5EF4-FFF2-40B4-BE49-F238E27FC236}">
                  <a16:creationId xmlns:a16="http://schemas.microsoft.com/office/drawing/2014/main" id="{D4EA1D98-E8BC-CA9C-E549-58FBC4A58A04}"/>
                </a:ext>
              </a:extLst>
            </p:cNvPr>
            <p:cNvSpPr/>
            <p:nvPr/>
          </p:nvSpPr>
          <p:spPr>
            <a:xfrm>
              <a:off x="2419489" y="3848167"/>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5" name="Oval 21">
              <a:extLst>
                <a:ext uri="{FF2B5EF4-FFF2-40B4-BE49-F238E27FC236}">
                  <a16:creationId xmlns:a16="http://schemas.microsoft.com/office/drawing/2014/main" id="{CCF19DBB-FCD3-354E-FCC5-CFCC77A61B49}"/>
                </a:ext>
              </a:extLst>
            </p:cNvPr>
            <p:cNvSpPr txBox="1"/>
            <p:nvPr/>
          </p:nvSpPr>
          <p:spPr>
            <a:xfrm>
              <a:off x="2583188" y="4011866"/>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Faith-Based Provider</a:t>
              </a:r>
            </a:p>
          </p:txBody>
        </p:sp>
      </p:grpSp>
      <p:grpSp>
        <p:nvGrpSpPr>
          <p:cNvPr id="128" name="Group 127">
            <a:extLst>
              <a:ext uri="{FF2B5EF4-FFF2-40B4-BE49-F238E27FC236}">
                <a16:creationId xmlns:a16="http://schemas.microsoft.com/office/drawing/2014/main" id="{59F1DC15-C724-B2CA-A05F-54C6F9479A7D}"/>
              </a:ext>
            </a:extLst>
          </p:cNvPr>
          <p:cNvGrpSpPr/>
          <p:nvPr/>
        </p:nvGrpSpPr>
        <p:grpSpPr>
          <a:xfrm>
            <a:off x="3939732" y="2789110"/>
            <a:ext cx="1117807" cy="1117807"/>
            <a:chOff x="1324399" y="2474967"/>
            <a:chExt cx="1117807" cy="1117807"/>
          </a:xfrm>
        </p:grpSpPr>
        <p:sp>
          <p:nvSpPr>
            <p:cNvPr id="132" name="Oval 131">
              <a:extLst>
                <a:ext uri="{FF2B5EF4-FFF2-40B4-BE49-F238E27FC236}">
                  <a16:creationId xmlns:a16="http://schemas.microsoft.com/office/drawing/2014/main" id="{0EFE5D43-0D7C-D13B-FB40-B632FC18C11B}"/>
                </a:ext>
              </a:extLst>
            </p:cNvPr>
            <p:cNvSpPr/>
            <p:nvPr/>
          </p:nvSpPr>
          <p:spPr>
            <a:xfrm>
              <a:off x="1324399" y="2474967"/>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3" name="Oval 23">
              <a:extLst>
                <a:ext uri="{FF2B5EF4-FFF2-40B4-BE49-F238E27FC236}">
                  <a16:creationId xmlns:a16="http://schemas.microsoft.com/office/drawing/2014/main" id="{C553395E-1B77-64D0-5176-3E2B2511C39C}"/>
                </a:ext>
              </a:extLst>
            </p:cNvPr>
            <p:cNvSpPr txBox="1"/>
            <p:nvPr/>
          </p:nvSpPr>
          <p:spPr>
            <a:xfrm>
              <a:off x="1488098" y="2638666"/>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Specialty Provider </a:t>
              </a:r>
            </a:p>
          </p:txBody>
        </p:sp>
      </p:grpSp>
      <p:grpSp>
        <p:nvGrpSpPr>
          <p:cNvPr id="129" name="Group 128">
            <a:extLst>
              <a:ext uri="{FF2B5EF4-FFF2-40B4-BE49-F238E27FC236}">
                <a16:creationId xmlns:a16="http://schemas.microsoft.com/office/drawing/2014/main" id="{5D963879-768C-B11A-5ED3-C418FD8B9185}"/>
              </a:ext>
            </a:extLst>
          </p:cNvPr>
          <p:cNvGrpSpPr/>
          <p:nvPr/>
        </p:nvGrpSpPr>
        <p:grpSpPr>
          <a:xfrm>
            <a:off x="4330565" y="1076759"/>
            <a:ext cx="1117807" cy="1117807"/>
            <a:chOff x="1715232" y="762616"/>
            <a:chExt cx="1117807" cy="1117807"/>
          </a:xfrm>
        </p:grpSpPr>
        <p:sp>
          <p:nvSpPr>
            <p:cNvPr id="130" name="Oval 129">
              <a:extLst>
                <a:ext uri="{FF2B5EF4-FFF2-40B4-BE49-F238E27FC236}">
                  <a16:creationId xmlns:a16="http://schemas.microsoft.com/office/drawing/2014/main" id="{F945AD4A-7E66-ABC4-4ABD-D9B3AA10491B}"/>
                </a:ext>
              </a:extLst>
            </p:cNvPr>
            <p:cNvSpPr/>
            <p:nvPr/>
          </p:nvSpPr>
          <p:spPr>
            <a:xfrm>
              <a:off x="1715232" y="762616"/>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1" name="Oval 25">
              <a:extLst>
                <a:ext uri="{FF2B5EF4-FFF2-40B4-BE49-F238E27FC236}">
                  <a16:creationId xmlns:a16="http://schemas.microsoft.com/office/drawing/2014/main" id="{96482658-1137-9920-E8EC-F3206F35EA78}"/>
                </a:ext>
              </a:extLst>
            </p:cNvPr>
            <p:cNvSpPr txBox="1"/>
            <p:nvPr/>
          </p:nvSpPr>
          <p:spPr>
            <a:xfrm>
              <a:off x="1878931" y="926315"/>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Others As Assigned By The Member</a:t>
              </a:r>
            </a:p>
          </p:txBody>
        </p:sp>
      </p:grpSp>
      <p:sp>
        <p:nvSpPr>
          <p:cNvPr id="2" name="Footer Placeholder 1">
            <a:extLst>
              <a:ext uri="{FF2B5EF4-FFF2-40B4-BE49-F238E27FC236}">
                <a16:creationId xmlns:a16="http://schemas.microsoft.com/office/drawing/2014/main" id="{22D1EE72-FA9D-3FF3-2C99-B98B84ACFF1F}"/>
              </a:ext>
            </a:extLst>
          </p:cNvPr>
          <p:cNvSpPr>
            <a:spLocks noGrp="1"/>
          </p:cNvSpPr>
          <p:nvPr>
            <p:ph type="ftr" sz="quarter" idx="11"/>
          </p:nvPr>
        </p:nvSpPr>
        <p:spPr>
          <a:xfrm>
            <a:off x="6278177" y="6564515"/>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3572670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593F50D-050C-4723-9044-004049E2EFEE}"/>
              </a:ext>
            </a:extLst>
          </p:cNvPr>
          <p:cNvSpPr txBox="1"/>
          <p:nvPr/>
        </p:nvSpPr>
        <p:spPr>
          <a:xfrm>
            <a:off x="325792" y="473921"/>
            <a:ext cx="6340414" cy="568379"/>
          </a:xfrm>
          <a:prstGeom prst="rect">
            <a:avLst/>
          </a:prstGeom>
        </p:spPr>
        <p:txBody>
          <a:bodyPr vert="horz" lIns="68580" tIns="34290" rIns="68580" bIns="34290" rtlCol="0" anchor="b">
            <a:noAutofit/>
          </a:bodyPr>
          <a:lstStyle/>
          <a:p>
            <a:pPr>
              <a:lnSpc>
                <a:spcPct val="90000"/>
              </a:lnSpc>
              <a:spcBef>
                <a:spcPct val="0"/>
              </a:spcBef>
              <a:spcAft>
                <a:spcPts val="450"/>
              </a:spcAft>
            </a:pPr>
            <a:r>
              <a:rPr lang="en-US" sz="3600" dirty="0">
                <a:solidFill>
                  <a:srgbClr val="45C2B1"/>
                </a:solidFill>
                <a:latin typeface="Comfortaa" pitchFamily="2" charset="0"/>
              </a:rPr>
              <a:t>Transitions of Care (TOC)</a:t>
            </a:r>
          </a:p>
        </p:txBody>
      </p:sp>
      <p:sp>
        <p:nvSpPr>
          <p:cNvPr id="11" name="TextBox 10">
            <a:extLst>
              <a:ext uri="{FF2B5EF4-FFF2-40B4-BE49-F238E27FC236}">
                <a16:creationId xmlns:a16="http://schemas.microsoft.com/office/drawing/2014/main" id="{9DADF6E5-BFA8-4A5A-B0BF-8AD0066ADC74}"/>
              </a:ext>
            </a:extLst>
          </p:cNvPr>
          <p:cNvSpPr txBox="1"/>
          <p:nvPr/>
        </p:nvSpPr>
        <p:spPr>
          <a:xfrm>
            <a:off x="3921985" y="1306611"/>
            <a:ext cx="4621841" cy="4934684"/>
          </a:xfrm>
          <a:prstGeom prst="rect">
            <a:avLst/>
          </a:prstGeom>
          <a:noFill/>
        </p:spPr>
        <p:txBody>
          <a:bodyPr wrap="square" rtlCol="0">
            <a:spAutoFit/>
          </a:bodyPr>
          <a:lstStyle/>
          <a:p>
            <a:r>
              <a:rPr lang="en-US" sz="1200" dirty="0">
                <a:solidFill>
                  <a:srgbClr val="194F90"/>
                </a:solidFill>
                <a:latin typeface="Open Sans" panose="020B0606030504020204" pitchFamily="34" charset="0"/>
                <a:ea typeface="Open Sans" panose="020B0606030504020204" pitchFamily="34" charset="0"/>
                <a:cs typeface="Open Sans" panose="020B0606030504020204" pitchFamily="34" charset="0"/>
              </a:rPr>
              <a:t>Members can be faced with significant challenges when moving from one setting to another. The  management of transitions is focused on supporting our Members with their treatment plan as  they move from one setting to another to prevent re-admissions or delay of care needs.</a:t>
            </a:r>
          </a:p>
          <a:p>
            <a:pPr>
              <a:spcBef>
                <a:spcPts val="600"/>
              </a:spcBef>
            </a:pPr>
            <a:r>
              <a:rPr lang="en-US" sz="1200" i="1" dirty="0">
                <a:latin typeface="Open Sans" panose="020B0606030504020204" pitchFamily="34" charset="0"/>
                <a:ea typeface="Open Sans" panose="020B0606030504020204" pitchFamily="34" charset="0"/>
                <a:cs typeface="Open Sans" panose="020B0606030504020204" pitchFamily="34" charset="0"/>
              </a:rPr>
              <a:t>Code of Federal Regulations (42 CFR §422.101(f)(2)(iii-v); 42 CFR §422.152(g)(2)(vii-x)) require all SNPs to coordinate the  delivery of care. Code of Federal Regulations (42 CFR §422.101 (f)(2)(iii)-(v);42 CFR§422.152(g)(2)(ix)) require SNPs to  demonstrate the use of clinical practice guidelines and care transition protocols.</a:t>
            </a:r>
          </a:p>
          <a:p>
            <a:pPr>
              <a:spcBef>
                <a:spcPts val="1350"/>
              </a:spcBef>
            </a:pPr>
            <a:r>
              <a:rPr lang="en-US" sz="1200" dirty="0">
                <a:solidFill>
                  <a:srgbClr val="194F90"/>
                </a:solidFill>
                <a:latin typeface="Open Sans" panose="020B0606030504020204" pitchFamily="34" charset="0"/>
                <a:ea typeface="Open Sans" panose="020B0606030504020204" pitchFamily="34" charset="0"/>
                <a:cs typeface="Open Sans" panose="020B0606030504020204" pitchFamily="34" charset="0"/>
              </a:rPr>
              <a:t>Personnel Involved in Coordinating Care Transitions</a:t>
            </a:r>
          </a:p>
          <a:p>
            <a:pPr marL="214313" indent="-214313">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Utilization review</a:t>
            </a:r>
          </a:p>
          <a:p>
            <a:pPr marL="214313" indent="-214313">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Case manager </a:t>
            </a:r>
          </a:p>
          <a:p>
            <a:pPr marL="214313" indent="-214313">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Transition case manager</a:t>
            </a:r>
          </a:p>
          <a:p>
            <a:pPr marL="214313" indent="-214313">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Hospital social worker/discharge planner </a:t>
            </a:r>
          </a:p>
          <a:p>
            <a:pPr marL="12700" marR="5080"/>
            <a:endParaRPr lang="en-US" sz="1600" spc="-10" dirty="0">
              <a:latin typeface="Calibri"/>
              <a:cs typeface="Calibri"/>
            </a:endParaRPr>
          </a:p>
          <a:p>
            <a:pPr marL="12700" marR="5080"/>
            <a:r>
              <a:rPr lang="en-US" sz="1200" spc="-10" dirty="0">
                <a:latin typeface="Open Sans" panose="020B0606030504020204" pitchFamily="34" charset="0"/>
                <a:ea typeface="Open Sans" panose="020B0606030504020204" pitchFamily="34" charset="0"/>
                <a:cs typeface="Open Sans" panose="020B0606030504020204" pitchFamily="34" charset="0"/>
              </a:rPr>
              <a:t>Clever Care utilization review te</a:t>
            </a:r>
            <a:r>
              <a:rPr lang="en-US" sz="1200" spc="-25" dirty="0">
                <a:latin typeface="Open Sans" panose="020B0606030504020204" pitchFamily="34" charset="0"/>
                <a:ea typeface="Open Sans" panose="020B0606030504020204" pitchFamily="34" charset="0"/>
                <a:cs typeface="Open Sans" panose="020B0606030504020204" pitchFamily="34" charset="0"/>
              </a:rPr>
              <a:t>am utilizes </a:t>
            </a:r>
            <a:r>
              <a:rPr lang="en-US" sz="1200" spc="-20" dirty="0">
                <a:latin typeface="Open Sans" panose="020B0606030504020204" pitchFamily="34" charset="0"/>
                <a:ea typeface="Open Sans" panose="020B0606030504020204" pitchFamily="34" charset="0"/>
                <a:cs typeface="Open Sans" panose="020B0606030504020204" pitchFamily="34" charset="0"/>
              </a:rPr>
              <a:t>care </a:t>
            </a:r>
            <a:r>
              <a:rPr lang="en-US" sz="1200" spc="-10" dirty="0">
                <a:latin typeface="Open Sans" panose="020B0606030504020204" pitchFamily="34" charset="0"/>
                <a:ea typeface="Open Sans" panose="020B0606030504020204" pitchFamily="34" charset="0"/>
                <a:cs typeface="Open Sans" panose="020B0606030504020204" pitchFamily="34" charset="0"/>
              </a:rPr>
              <a:t>coordination </a:t>
            </a:r>
            <a:r>
              <a:rPr lang="en-US" sz="1200" spc="-20" dirty="0">
                <a:latin typeface="Open Sans" panose="020B0606030504020204" pitchFamily="34" charset="0"/>
                <a:ea typeface="Open Sans" panose="020B0606030504020204" pitchFamily="34" charset="0"/>
                <a:cs typeface="Open Sans" panose="020B0606030504020204" pitchFamily="34" charset="0"/>
              </a:rPr>
              <a:t>processes </a:t>
            </a:r>
            <a:r>
              <a:rPr lang="en-US" sz="1200" spc="-15" dirty="0">
                <a:latin typeface="Open Sans" panose="020B0606030504020204" pitchFamily="34" charset="0"/>
                <a:ea typeface="Open Sans" panose="020B0606030504020204" pitchFamily="34" charset="0"/>
                <a:cs typeface="Open Sans" panose="020B0606030504020204" pitchFamily="34" charset="0"/>
              </a:rPr>
              <a:t>to </a:t>
            </a:r>
            <a:r>
              <a:rPr lang="en-US" sz="1200" spc="-5" dirty="0">
                <a:latin typeface="Open Sans" panose="020B0606030504020204" pitchFamily="34" charset="0"/>
                <a:ea typeface="Open Sans" panose="020B0606030504020204" pitchFamily="34" charset="0"/>
                <a:cs typeface="Open Sans" panose="020B0606030504020204" pitchFamily="34" charset="0"/>
              </a:rPr>
              <a:t>identify </a:t>
            </a:r>
            <a:r>
              <a:rPr lang="en-US" sz="1200" spc="-10" dirty="0">
                <a:latin typeface="Open Sans" panose="020B0606030504020204" pitchFamily="34" charset="0"/>
                <a:ea typeface="Open Sans" panose="020B0606030504020204" pitchFamily="34" charset="0"/>
                <a:cs typeface="Open Sans" panose="020B0606030504020204" pitchFamily="34" charset="0"/>
              </a:rPr>
              <a:t>transition </a:t>
            </a:r>
            <a:r>
              <a:rPr lang="en-US" sz="1200" spc="-325" dirty="0">
                <a:latin typeface="Open Sans" panose="020B0606030504020204" pitchFamily="34" charset="0"/>
                <a:ea typeface="Open Sans" panose="020B0606030504020204" pitchFamily="34" charset="0"/>
                <a:cs typeface="Open Sans" panose="020B0606030504020204" pitchFamily="34" charset="0"/>
              </a:rPr>
              <a:t> </a:t>
            </a:r>
            <a:r>
              <a:rPr lang="en-US" sz="1200" dirty="0">
                <a:latin typeface="Open Sans" panose="020B0606030504020204" pitchFamily="34" charset="0"/>
                <a:ea typeface="Open Sans" panose="020B0606030504020204" pitchFamily="34" charset="0"/>
                <a:cs typeface="Open Sans" panose="020B0606030504020204" pitchFamily="34" charset="0"/>
              </a:rPr>
              <a:t>of</a:t>
            </a:r>
            <a:r>
              <a:rPr lang="en-US" sz="1200" spc="-20" dirty="0">
                <a:latin typeface="Open Sans" panose="020B0606030504020204" pitchFamily="34" charset="0"/>
                <a:ea typeface="Open Sans" panose="020B0606030504020204" pitchFamily="34" charset="0"/>
                <a:cs typeface="Open Sans" panose="020B0606030504020204" pitchFamily="34" charset="0"/>
              </a:rPr>
              <a:t> care </a:t>
            </a:r>
            <a:r>
              <a:rPr lang="en-US" sz="1200" spc="-5" dirty="0">
                <a:latin typeface="Open Sans" panose="020B0606030504020204" pitchFamily="34" charset="0"/>
                <a:ea typeface="Open Sans" panose="020B0606030504020204" pitchFamily="34" charset="0"/>
                <a:cs typeface="Open Sans" panose="020B0606030504020204" pitchFamily="34" charset="0"/>
              </a:rPr>
              <a:t>needs.</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2700" marR="301625">
              <a:spcBef>
                <a:spcPts val="590"/>
              </a:spcBef>
            </a:pPr>
            <a:r>
              <a:rPr lang="en-US" sz="1200" spc="-5" dirty="0">
                <a:latin typeface="Open Sans" panose="020B0606030504020204" pitchFamily="34" charset="0"/>
                <a:ea typeface="Open Sans" panose="020B0606030504020204" pitchFamily="34" charset="0"/>
                <a:cs typeface="Open Sans" panose="020B0606030504020204" pitchFamily="34" charset="0"/>
              </a:rPr>
              <a:t>Clinical </a:t>
            </a:r>
            <a:r>
              <a:rPr lang="en-US" sz="1200" spc="-25" dirty="0">
                <a:latin typeface="Open Sans" panose="020B0606030504020204" pitchFamily="34" charset="0"/>
                <a:ea typeface="Open Sans" panose="020B0606030504020204" pitchFamily="34" charset="0"/>
                <a:cs typeface="Open Sans" panose="020B0606030504020204" pitchFamily="34" charset="0"/>
              </a:rPr>
              <a:t>staff </a:t>
            </a:r>
            <a:r>
              <a:rPr lang="en-US" sz="1200" spc="-20" dirty="0">
                <a:latin typeface="Open Sans" panose="020B0606030504020204" pitchFamily="34" charset="0"/>
                <a:ea typeface="Open Sans" panose="020B0606030504020204" pitchFamily="34" charset="0"/>
                <a:cs typeface="Open Sans" panose="020B0606030504020204" pitchFamily="34" charset="0"/>
              </a:rPr>
              <a:t>coordinate </a:t>
            </a:r>
            <a:r>
              <a:rPr lang="en-US" sz="1200" spc="-5" dirty="0">
                <a:latin typeface="Open Sans" panose="020B0606030504020204" pitchFamily="34" charset="0"/>
                <a:ea typeface="Open Sans" panose="020B0606030504020204" pitchFamily="34" charset="0"/>
                <a:cs typeface="Open Sans" panose="020B0606030504020204" pitchFamily="34" charset="0"/>
              </a:rPr>
              <a:t>with </a:t>
            </a:r>
            <a:r>
              <a:rPr lang="en-US" sz="1200" spc="-20" dirty="0">
                <a:latin typeface="Open Sans" panose="020B0606030504020204" pitchFamily="34" charset="0"/>
                <a:ea typeface="Open Sans" panose="020B0606030504020204" pitchFamily="34" charset="0"/>
                <a:cs typeface="Open Sans" panose="020B0606030504020204" pitchFamily="34" charset="0"/>
              </a:rPr>
              <a:t>providers and </a:t>
            </a:r>
            <a:r>
              <a:rPr lang="en-US" sz="1200" spc="-5" dirty="0">
                <a:latin typeface="Open Sans" panose="020B0606030504020204" pitchFamily="34" charset="0"/>
                <a:ea typeface="Open Sans" panose="020B0606030504020204" pitchFamily="34" charset="0"/>
                <a:cs typeface="Open Sans" panose="020B0606030504020204" pitchFamily="34" charset="0"/>
              </a:rPr>
              <a:t>assist members </a:t>
            </a:r>
            <a:r>
              <a:rPr lang="en-US" sz="1200" spc="-15" dirty="0">
                <a:latin typeface="Open Sans" panose="020B0606030504020204" pitchFamily="34" charset="0"/>
                <a:ea typeface="Open Sans" panose="020B0606030504020204" pitchFamily="34" charset="0"/>
                <a:cs typeface="Open Sans" panose="020B0606030504020204" pitchFamily="34" charset="0"/>
              </a:rPr>
              <a:t>to </a:t>
            </a:r>
            <a:r>
              <a:rPr lang="en-US" sz="1200" spc="-325" dirty="0">
                <a:latin typeface="Open Sans" panose="020B0606030504020204" pitchFamily="34" charset="0"/>
                <a:ea typeface="Open Sans" panose="020B0606030504020204" pitchFamily="34" charset="0"/>
                <a:cs typeface="Open Sans" panose="020B0606030504020204" pitchFamily="34" charset="0"/>
              </a:rPr>
              <a:t> </a:t>
            </a:r>
            <a:r>
              <a:rPr lang="en-US" sz="1200" spc="-5" dirty="0">
                <a:latin typeface="Open Sans" panose="020B0606030504020204" pitchFamily="34" charset="0"/>
                <a:ea typeface="Open Sans" panose="020B0606030504020204" pitchFamily="34" charset="0"/>
                <a:cs typeface="Open Sans" panose="020B0606030504020204" pitchFamily="34" charset="0"/>
              </a:rPr>
              <a:t>access </a:t>
            </a:r>
            <a:r>
              <a:rPr lang="en-US" sz="1200" spc="-20" dirty="0">
                <a:latin typeface="Open Sans" panose="020B0606030504020204" pitchFamily="34" charset="0"/>
                <a:ea typeface="Open Sans" panose="020B0606030504020204" pitchFamily="34" charset="0"/>
                <a:cs typeface="Open Sans" panose="020B0606030504020204" pitchFamily="34" charset="0"/>
              </a:rPr>
              <a:t>care </a:t>
            </a:r>
            <a:r>
              <a:rPr lang="en-US" sz="1200" dirty="0">
                <a:latin typeface="Open Sans" panose="020B0606030504020204" pitchFamily="34" charset="0"/>
                <a:ea typeface="Open Sans" panose="020B0606030504020204" pitchFamily="34" charset="0"/>
                <a:cs typeface="Open Sans" panose="020B0606030504020204" pitchFamily="34" charset="0"/>
              </a:rPr>
              <a:t>as</a:t>
            </a:r>
            <a:r>
              <a:rPr lang="en-US" sz="1200" spc="-15" dirty="0">
                <a:latin typeface="Open Sans" panose="020B0606030504020204" pitchFamily="34" charset="0"/>
                <a:ea typeface="Open Sans" panose="020B0606030504020204" pitchFamily="34" charset="0"/>
                <a:cs typeface="Open Sans" panose="020B0606030504020204" pitchFamily="34" charset="0"/>
              </a:rPr>
              <a:t> </a:t>
            </a:r>
            <a:r>
              <a:rPr lang="en-US" sz="1200" spc="-10" dirty="0">
                <a:latin typeface="Open Sans" panose="020B0606030504020204" pitchFamily="34" charset="0"/>
                <a:ea typeface="Open Sans" panose="020B0606030504020204" pitchFamily="34" charset="0"/>
                <a:cs typeface="Open Sans" panose="020B0606030504020204" pitchFamily="34" charset="0"/>
              </a:rPr>
              <a:t>appropriate.</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2700" marR="71755">
              <a:spcBef>
                <a:spcPts val="605"/>
              </a:spcBef>
            </a:pPr>
            <a:r>
              <a:rPr lang="en-US" sz="1200" spc="-5" dirty="0">
                <a:latin typeface="Open Sans" panose="020B0606030504020204" pitchFamily="34" charset="0"/>
                <a:ea typeface="Open Sans" panose="020B0606030504020204" pitchFamily="34" charset="0"/>
                <a:cs typeface="Open Sans" panose="020B0606030504020204" pitchFamily="34" charset="0"/>
              </a:rPr>
              <a:t>SNP</a:t>
            </a:r>
            <a:r>
              <a:rPr lang="en-US" sz="1200" spc="-25" dirty="0">
                <a:latin typeface="Open Sans" panose="020B0606030504020204" pitchFamily="34" charset="0"/>
                <a:ea typeface="Open Sans" panose="020B0606030504020204" pitchFamily="34" charset="0"/>
                <a:cs typeface="Open Sans" panose="020B0606030504020204" pitchFamily="34" charset="0"/>
              </a:rPr>
              <a:t> </a:t>
            </a:r>
            <a:r>
              <a:rPr lang="en-US" sz="1200" dirty="0">
                <a:latin typeface="Open Sans" panose="020B0606030504020204" pitchFamily="34" charset="0"/>
                <a:ea typeface="Open Sans" panose="020B0606030504020204" pitchFamily="34" charset="0"/>
                <a:cs typeface="Open Sans" panose="020B0606030504020204" pitchFamily="34" charset="0"/>
              </a:rPr>
              <a:t>Case</a:t>
            </a:r>
            <a:r>
              <a:rPr lang="en-US" sz="1200" spc="-15" dirty="0">
                <a:latin typeface="Open Sans" panose="020B0606030504020204" pitchFamily="34" charset="0"/>
                <a:ea typeface="Open Sans" panose="020B0606030504020204" pitchFamily="34" charset="0"/>
                <a:cs typeface="Open Sans" panose="020B0606030504020204" pitchFamily="34" charset="0"/>
              </a:rPr>
              <a:t> </a:t>
            </a:r>
            <a:r>
              <a:rPr lang="en-US" sz="1200" spc="-10" dirty="0">
                <a:latin typeface="Open Sans" panose="020B0606030504020204" pitchFamily="34" charset="0"/>
                <a:ea typeface="Open Sans" panose="020B0606030504020204" pitchFamily="34" charset="0"/>
                <a:cs typeface="Open Sans" panose="020B0606030504020204" pitchFamily="34" charset="0"/>
              </a:rPr>
              <a:t>Managers</a:t>
            </a:r>
            <a:r>
              <a:rPr lang="en-US" sz="1200" spc="-40" dirty="0">
                <a:latin typeface="Open Sans" panose="020B0606030504020204" pitchFamily="34" charset="0"/>
                <a:ea typeface="Open Sans" panose="020B0606030504020204" pitchFamily="34" charset="0"/>
                <a:cs typeface="Open Sans" panose="020B0606030504020204" pitchFamily="34" charset="0"/>
              </a:rPr>
              <a:t> </a:t>
            </a:r>
            <a:r>
              <a:rPr lang="en-US" sz="1200" dirty="0">
                <a:latin typeface="Open Sans" panose="020B0606030504020204" pitchFamily="34" charset="0"/>
                <a:ea typeface="Open Sans" panose="020B0606030504020204" pitchFamily="34" charset="0"/>
                <a:cs typeface="Open Sans" panose="020B0606030504020204" pitchFamily="34" charset="0"/>
              </a:rPr>
              <a:t>ensure m</a:t>
            </a:r>
            <a:r>
              <a:rPr lang="en-US" sz="1200" spc="-5" dirty="0">
                <a:latin typeface="Open Sans" panose="020B0606030504020204" pitchFamily="34" charset="0"/>
                <a:ea typeface="Open Sans" panose="020B0606030504020204" pitchFamily="34" charset="0"/>
                <a:cs typeface="Open Sans" panose="020B0606030504020204" pitchFamily="34" charset="0"/>
              </a:rPr>
              <a:t>embers</a:t>
            </a:r>
            <a:r>
              <a:rPr lang="en-US" sz="1200" spc="-40" dirty="0">
                <a:latin typeface="Open Sans" panose="020B0606030504020204" pitchFamily="34" charset="0"/>
                <a:ea typeface="Open Sans" panose="020B0606030504020204" pitchFamily="34" charset="0"/>
                <a:cs typeface="Open Sans" panose="020B0606030504020204" pitchFamily="34" charset="0"/>
              </a:rPr>
              <a:t> </a:t>
            </a:r>
            <a:r>
              <a:rPr lang="en-US" sz="1200" spc="-20" dirty="0">
                <a:latin typeface="Open Sans" panose="020B0606030504020204" pitchFamily="34" charset="0"/>
                <a:ea typeface="Open Sans" panose="020B0606030504020204" pitchFamily="34" charset="0"/>
                <a:cs typeface="Open Sans" panose="020B0606030504020204" pitchFamily="34" charset="0"/>
              </a:rPr>
              <a:t>have</a:t>
            </a:r>
            <a:r>
              <a:rPr lang="en-US" sz="1200" spc="-45" dirty="0">
                <a:latin typeface="Open Sans" panose="020B0606030504020204" pitchFamily="34" charset="0"/>
                <a:ea typeface="Open Sans" panose="020B0606030504020204" pitchFamily="34" charset="0"/>
                <a:cs typeface="Open Sans" panose="020B0606030504020204" pitchFamily="34" charset="0"/>
              </a:rPr>
              <a:t> </a:t>
            </a:r>
            <a:r>
              <a:rPr lang="en-US" sz="1200" spc="-15" dirty="0">
                <a:latin typeface="Open Sans" panose="020B0606030504020204" pitchFamily="34" charset="0"/>
                <a:ea typeface="Open Sans" panose="020B0606030504020204" pitchFamily="34" charset="0"/>
                <a:cs typeface="Open Sans" panose="020B0606030504020204" pitchFamily="34" charset="0"/>
              </a:rPr>
              <a:t>appropriate</a:t>
            </a:r>
            <a:r>
              <a:rPr lang="en-US" sz="1200" spc="-40" dirty="0">
                <a:latin typeface="Open Sans" panose="020B0606030504020204" pitchFamily="34" charset="0"/>
                <a:ea typeface="Open Sans" panose="020B0606030504020204" pitchFamily="34" charset="0"/>
                <a:cs typeface="Open Sans" panose="020B0606030504020204" pitchFamily="34" charset="0"/>
              </a:rPr>
              <a:t> </a:t>
            </a:r>
            <a:r>
              <a:rPr lang="en-US" sz="1200" spc="-20" dirty="0">
                <a:latin typeface="Open Sans" panose="020B0606030504020204" pitchFamily="34" charset="0"/>
                <a:ea typeface="Open Sans" panose="020B0606030504020204" pitchFamily="34" charset="0"/>
                <a:cs typeface="Open Sans" panose="020B0606030504020204" pitchFamily="34" charset="0"/>
              </a:rPr>
              <a:t>follow-up</a:t>
            </a:r>
            <a:r>
              <a:rPr lang="en-US" sz="1200" spc="-5" dirty="0">
                <a:latin typeface="Open Sans" panose="020B0606030504020204" pitchFamily="34" charset="0"/>
                <a:ea typeface="Open Sans" panose="020B0606030504020204" pitchFamily="34" charset="0"/>
                <a:cs typeface="Open Sans" panose="020B0606030504020204" pitchFamily="34" charset="0"/>
              </a:rPr>
              <a:t> </a:t>
            </a:r>
            <a:r>
              <a:rPr lang="en-US" sz="1200" spc="-20" dirty="0">
                <a:latin typeface="Open Sans" panose="020B0606030504020204" pitchFamily="34" charset="0"/>
                <a:ea typeface="Open Sans" panose="020B0606030504020204" pitchFamily="34" charset="0"/>
                <a:cs typeface="Open Sans" panose="020B0606030504020204" pitchFamily="34" charset="0"/>
              </a:rPr>
              <a:t>care</a:t>
            </a:r>
            <a:r>
              <a:rPr lang="en-US" sz="1200" spc="-15" dirty="0">
                <a:latin typeface="Open Sans" panose="020B0606030504020204" pitchFamily="34" charset="0"/>
                <a:ea typeface="Open Sans" panose="020B0606030504020204" pitchFamily="34" charset="0"/>
                <a:cs typeface="Open Sans" panose="020B0606030504020204" pitchFamily="34" charset="0"/>
              </a:rPr>
              <a:t> </a:t>
            </a:r>
            <a:r>
              <a:rPr lang="en-US" sz="1200" spc="-20" dirty="0">
                <a:latin typeface="Open Sans" panose="020B0606030504020204" pitchFamily="34" charset="0"/>
                <a:ea typeface="Open Sans" panose="020B0606030504020204" pitchFamily="34" charset="0"/>
                <a:cs typeface="Open Sans" panose="020B0606030504020204" pitchFamily="34" charset="0"/>
              </a:rPr>
              <a:t>post </a:t>
            </a:r>
            <a:r>
              <a:rPr lang="en-US" sz="1200" spc="-325" dirty="0">
                <a:latin typeface="Open Sans" panose="020B0606030504020204" pitchFamily="34" charset="0"/>
                <a:ea typeface="Open Sans" panose="020B0606030504020204" pitchFamily="34" charset="0"/>
                <a:cs typeface="Open Sans" panose="020B0606030504020204" pitchFamily="34" charset="0"/>
              </a:rPr>
              <a:t> </a:t>
            </a:r>
            <a:r>
              <a:rPr lang="en-US" sz="1200" spc="-10" dirty="0">
                <a:latin typeface="Open Sans" panose="020B0606030504020204" pitchFamily="34" charset="0"/>
                <a:ea typeface="Open Sans" panose="020B0606030504020204" pitchFamily="34" charset="0"/>
                <a:cs typeface="Open Sans" panose="020B0606030504020204" pitchFamily="34" charset="0"/>
              </a:rPr>
              <a:t>transition</a:t>
            </a:r>
            <a:r>
              <a:rPr lang="en-US" sz="1200" spc="-20" dirty="0">
                <a:latin typeface="Open Sans" panose="020B0606030504020204" pitchFamily="34" charset="0"/>
                <a:ea typeface="Open Sans" panose="020B0606030504020204" pitchFamily="34" charset="0"/>
                <a:cs typeface="Open Sans" panose="020B0606030504020204" pitchFamily="34" charset="0"/>
              </a:rPr>
              <a:t>.</a:t>
            </a:r>
            <a:r>
              <a:rPr lang="en-US" sz="1200" spc="-10" dirty="0">
                <a:latin typeface="Open Sans" panose="020B0606030504020204" pitchFamily="34" charset="0"/>
                <a:ea typeface="Open Sans" panose="020B0606030504020204" pitchFamily="34" charset="0"/>
                <a:cs typeface="Open Sans" panose="020B0606030504020204" pitchFamily="34" charset="0"/>
              </a:rPr>
              <a:t> </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A935FF23-DAA0-4EFE-BAB2-2639DF98F10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4820" y="1455158"/>
            <a:ext cx="3264437" cy="4786137"/>
          </a:xfrm>
          <a:prstGeom prst="rect">
            <a:avLst/>
          </a:prstGeom>
        </p:spPr>
      </p:pic>
      <p:sp>
        <p:nvSpPr>
          <p:cNvPr id="3" name="Footer Placeholder 2">
            <a:extLst>
              <a:ext uri="{FF2B5EF4-FFF2-40B4-BE49-F238E27FC236}">
                <a16:creationId xmlns:a16="http://schemas.microsoft.com/office/drawing/2014/main" id="{53188918-002C-DD41-406A-360B5EB775EC}"/>
              </a:ext>
            </a:extLst>
          </p:cNvPr>
          <p:cNvSpPr>
            <a:spLocks noGrp="1"/>
          </p:cNvSpPr>
          <p:nvPr>
            <p:ph type="ftr" sz="quarter" idx="11"/>
          </p:nvPr>
        </p:nvSpPr>
        <p:spPr>
          <a:xfrm>
            <a:off x="6232905" y="6569415"/>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439968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SNP MODEL OF CARE CORE CLINICAL PROCESS</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376555" y="884234"/>
            <a:ext cx="8390890" cy="4072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Improving Care Coordination and Health Outcomes</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grpSp>
        <p:nvGrpSpPr>
          <p:cNvPr id="2" name="object 4">
            <a:extLst>
              <a:ext uri="{FF2B5EF4-FFF2-40B4-BE49-F238E27FC236}">
                <a16:creationId xmlns:a16="http://schemas.microsoft.com/office/drawing/2014/main" id="{E6C86C5E-70E8-FECD-3BC1-0FAEFAE1AF24}"/>
              </a:ext>
            </a:extLst>
          </p:cNvPr>
          <p:cNvGrpSpPr/>
          <p:nvPr/>
        </p:nvGrpSpPr>
        <p:grpSpPr>
          <a:xfrm>
            <a:off x="2802449" y="1874033"/>
            <a:ext cx="3813810" cy="3923665"/>
            <a:chOff x="2728357" y="1374764"/>
            <a:chExt cx="3813810" cy="3923665"/>
          </a:xfrm>
        </p:grpSpPr>
        <p:sp>
          <p:nvSpPr>
            <p:cNvPr id="3" name="object 5">
              <a:extLst>
                <a:ext uri="{FF2B5EF4-FFF2-40B4-BE49-F238E27FC236}">
                  <a16:creationId xmlns:a16="http://schemas.microsoft.com/office/drawing/2014/main" id="{93040513-9435-FC78-A3A1-AD389F01A0CD}"/>
                </a:ext>
              </a:extLst>
            </p:cNvPr>
            <p:cNvSpPr/>
            <p:nvPr/>
          </p:nvSpPr>
          <p:spPr>
            <a:xfrm>
              <a:off x="2728357" y="1592769"/>
              <a:ext cx="3813810" cy="3705225"/>
            </a:xfrm>
            <a:custGeom>
              <a:avLst/>
              <a:gdLst/>
              <a:ahLst/>
              <a:cxnLst/>
              <a:rect l="l" t="t" r="r" b="b"/>
              <a:pathLst>
                <a:path w="3813809" h="3705225">
                  <a:moveTo>
                    <a:pt x="2538884" y="0"/>
                  </a:moveTo>
                  <a:lnTo>
                    <a:pt x="2464335" y="212064"/>
                  </a:lnTo>
                  <a:lnTo>
                    <a:pt x="2511252" y="229344"/>
                  </a:lnTo>
                  <a:lnTo>
                    <a:pt x="2557553" y="247976"/>
                  </a:lnTo>
                  <a:lnTo>
                    <a:pt x="2603211" y="267943"/>
                  </a:lnTo>
                  <a:lnTo>
                    <a:pt x="2648198" y="289226"/>
                  </a:lnTo>
                  <a:lnTo>
                    <a:pt x="2692488" y="311806"/>
                  </a:lnTo>
                  <a:lnTo>
                    <a:pt x="2736054" y="335665"/>
                  </a:lnTo>
                  <a:lnTo>
                    <a:pt x="2778869" y="360784"/>
                  </a:lnTo>
                  <a:lnTo>
                    <a:pt x="2820906" y="387144"/>
                  </a:lnTo>
                  <a:lnTo>
                    <a:pt x="2862139" y="414728"/>
                  </a:lnTo>
                  <a:lnTo>
                    <a:pt x="2902540" y="443515"/>
                  </a:lnTo>
                  <a:lnTo>
                    <a:pt x="2942083" y="473489"/>
                  </a:lnTo>
                  <a:lnTo>
                    <a:pt x="2980741" y="504630"/>
                  </a:lnTo>
                  <a:lnTo>
                    <a:pt x="3018486" y="536919"/>
                  </a:lnTo>
                  <a:lnTo>
                    <a:pt x="3055293" y="570339"/>
                  </a:lnTo>
                  <a:lnTo>
                    <a:pt x="3091133" y="604870"/>
                  </a:lnTo>
                  <a:lnTo>
                    <a:pt x="3125981" y="640494"/>
                  </a:lnTo>
                  <a:lnTo>
                    <a:pt x="3159810" y="677192"/>
                  </a:lnTo>
                  <a:lnTo>
                    <a:pt x="3192591" y="714946"/>
                  </a:lnTo>
                  <a:lnTo>
                    <a:pt x="3222927" y="751987"/>
                  </a:lnTo>
                  <a:lnTo>
                    <a:pt x="3252036" y="789629"/>
                  </a:lnTo>
                  <a:lnTo>
                    <a:pt x="3279920" y="827846"/>
                  </a:lnTo>
                  <a:lnTo>
                    <a:pt x="3306582" y="866614"/>
                  </a:lnTo>
                  <a:lnTo>
                    <a:pt x="3332023" y="905907"/>
                  </a:lnTo>
                  <a:lnTo>
                    <a:pt x="3356246" y="945700"/>
                  </a:lnTo>
                  <a:lnTo>
                    <a:pt x="3379253" y="985968"/>
                  </a:lnTo>
                  <a:lnTo>
                    <a:pt x="3401046" y="1026687"/>
                  </a:lnTo>
                  <a:lnTo>
                    <a:pt x="3421627" y="1067831"/>
                  </a:lnTo>
                  <a:lnTo>
                    <a:pt x="3440998" y="1109375"/>
                  </a:lnTo>
                  <a:lnTo>
                    <a:pt x="3459162" y="1151295"/>
                  </a:lnTo>
                  <a:lnTo>
                    <a:pt x="3476121" y="1193565"/>
                  </a:lnTo>
                  <a:lnTo>
                    <a:pt x="3491876" y="1236160"/>
                  </a:lnTo>
                  <a:lnTo>
                    <a:pt x="3506430" y="1279056"/>
                  </a:lnTo>
                  <a:lnTo>
                    <a:pt x="3519785" y="1322226"/>
                  </a:lnTo>
                  <a:lnTo>
                    <a:pt x="3531944" y="1365648"/>
                  </a:lnTo>
                  <a:lnTo>
                    <a:pt x="3542907" y="1409294"/>
                  </a:lnTo>
                  <a:lnTo>
                    <a:pt x="3552678" y="1453141"/>
                  </a:lnTo>
                  <a:lnTo>
                    <a:pt x="3561259" y="1497163"/>
                  </a:lnTo>
                  <a:lnTo>
                    <a:pt x="3568651" y="1541335"/>
                  </a:lnTo>
                  <a:lnTo>
                    <a:pt x="3574857" y="1585633"/>
                  </a:lnTo>
                  <a:lnTo>
                    <a:pt x="3579879" y="1630031"/>
                  </a:lnTo>
                  <a:lnTo>
                    <a:pt x="3583719" y="1674504"/>
                  </a:lnTo>
                  <a:lnTo>
                    <a:pt x="3586379" y="1719028"/>
                  </a:lnTo>
                  <a:lnTo>
                    <a:pt x="3587862" y="1763576"/>
                  </a:lnTo>
                  <a:lnTo>
                    <a:pt x="3588169" y="1808126"/>
                  </a:lnTo>
                  <a:lnTo>
                    <a:pt x="3587303" y="1852650"/>
                  </a:lnTo>
                  <a:lnTo>
                    <a:pt x="3585266" y="1897125"/>
                  </a:lnTo>
                  <a:lnTo>
                    <a:pt x="3582059" y="1941525"/>
                  </a:lnTo>
                  <a:lnTo>
                    <a:pt x="3577686" y="1985825"/>
                  </a:lnTo>
                  <a:lnTo>
                    <a:pt x="3572147" y="2030001"/>
                  </a:lnTo>
                  <a:lnTo>
                    <a:pt x="3565447" y="2074026"/>
                  </a:lnTo>
                  <a:lnTo>
                    <a:pt x="3557585" y="2117878"/>
                  </a:lnTo>
                  <a:lnTo>
                    <a:pt x="3548565" y="2161529"/>
                  </a:lnTo>
                  <a:lnTo>
                    <a:pt x="3538389" y="2204956"/>
                  </a:lnTo>
                  <a:lnTo>
                    <a:pt x="3527059" y="2248133"/>
                  </a:lnTo>
                  <a:lnTo>
                    <a:pt x="3514577" y="2291035"/>
                  </a:lnTo>
                  <a:lnTo>
                    <a:pt x="3500945" y="2333638"/>
                  </a:lnTo>
                  <a:lnTo>
                    <a:pt x="3486165" y="2375915"/>
                  </a:lnTo>
                  <a:lnTo>
                    <a:pt x="3470240" y="2417843"/>
                  </a:lnTo>
                  <a:lnTo>
                    <a:pt x="3453171" y="2459397"/>
                  </a:lnTo>
                  <a:lnTo>
                    <a:pt x="3434961" y="2500550"/>
                  </a:lnTo>
                  <a:lnTo>
                    <a:pt x="3415612" y="2541279"/>
                  </a:lnTo>
                  <a:lnTo>
                    <a:pt x="3395126" y="2581559"/>
                  </a:lnTo>
                  <a:lnTo>
                    <a:pt x="3373505" y="2621363"/>
                  </a:lnTo>
                  <a:lnTo>
                    <a:pt x="3350751" y="2660668"/>
                  </a:lnTo>
                  <a:lnTo>
                    <a:pt x="3326866" y="2699448"/>
                  </a:lnTo>
                  <a:lnTo>
                    <a:pt x="3301853" y="2737678"/>
                  </a:lnTo>
                  <a:lnTo>
                    <a:pt x="3275714" y="2775334"/>
                  </a:lnTo>
                  <a:lnTo>
                    <a:pt x="3248451" y="2812389"/>
                  </a:lnTo>
                  <a:lnTo>
                    <a:pt x="3220065" y="2848821"/>
                  </a:lnTo>
                  <a:lnTo>
                    <a:pt x="3190560" y="2884602"/>
                  </a:lnTo>
                  <a:lnTo>
                    <a:pt x="3159936" y="2919708"/>
                  </a:lnTo>
                  <a:lnTo>
                    <a:pt x="3128197" y="2954115"/>
                  </a:lnTo>
                  <a:lnTo>
                    <a:pt x="3095345" y="2987797"/>
                  </a:lnTo>
                  <a:lnTo>
                    <a:pt x="3061381" y="3020730"/>
                  </a:lnTo>
                  <a:lnTo>
                    <a:pt x="3026308" y="3052887"/>
                  </a:lnTo>
                  <a:lnTo>
                    <a:pt x="2990128" y="3084245"/>
                  </a:lnTo>
                  <a:lnTo>
                    <a:pt x="2953086" y="3114581"/>
                  </a:lnTo>
                  <a:lnTo>
                    <a:pt x="2915445" y="3143690"/>
                  </a:lnTo>
                  <a:lnTo>
                    <a:pt x="2877227" y="3171574"/>
                  </a:lnTo>
                  <a:lnTo>
                    <a:pt x="2838460" y="3198235"/>
                  </a:lnTo>
                  <a:lnTo>
                    <a:pt x="2799167" y="3223677"/>
                  </a:lnTo>
                  <a:lnTo>
                    <a:pt x="2759374" y="3247900"/>
                  </a:lnTo>
                  <a:lnTo>
                    <a:pt x="2719105" y="3270907"/>
                  </a:lnTo>
                  <a:lnTo>
                    <a:pt x="2678386" y="3292700"/>
                  </a:lnTo>
                  <a:lnTo>
                    <a:pt x="2637242" y="3313281"/>
                  </a:lnTo>
                  <a:lnTo>
                    <a:pt x="2595698" y="3332652"/>
                  </a:lnTo>
                  <a:lnTo>
                    <a:pt x="2553778" y="3350816"/>
                  </a:lnTo>
                  <a:lnTo>
                    <a:pt x="2511508" y="3367775"/>
                  </a:lnTo>
                  <a:lnTo>
                    <a:pt x="2468912" y="3383530"/>
                  </a:lnTo>
                  <a:lnTo>
                    <a:pt x="2426017" y="3398084"/>
                  </a:lnTo>
                  <a:lnTo>
                    <a:pt x="2382845" y="3411439"/>
                  </a:lnTo>
                  <a:lnTo>
                    <a:pt x="2339424" y="3423598"/>
                  </a:lnTo>
                  <a:lnTo>
                    <a:pt x="2295777" y="3434561"/>
                  </a:lnTo>
                  <a:lnTo>
                    <a:pt x="2251930" y="3444332"/>
                  </a:lnTo>
                  <a:lnTo>
                    <a:pt x="2207908" y="3452913"/>
                  </a:lnTo>
                  <a:lnTo>
                    <a:pt x="2163735" y="3460305"/>
                  </a:lnTo>
                  <a:lnTo>
                    <a:pt x="2119437" y="3466511"/>
                  </a:lnTo>
                  <a:lnTo>
                    <a:pt x="2075039" y="3471533"/>
                  </a:lnTo>
                  <a:lnTo>
                    <a:pt x="2030565" y="3475373"/>
                  </a:lnTo>
                  <a:lnTo>
                    <a:pt x="1986042" y="3478033"/>
                  </a:lnTo>
                  <a:lnTo>
                    <a:pt x="1941492" y="3479516"/>
                  </a:lnTo>
                  <a:lnTo>
                    <a:pt x="1896943" y="3479823"/>
                  </a:lnTo>
                  <a:lnTo>
                    <a:pt x="1852418" y="3478957"/>
                  </a:lnTo>
                  <a:lnTo>
                    <a:pt x="1807943" y="3476919"/>
                  </a:lnTo>
                  <a:lnTo>
                    <a:pt x="1763543" y="3473713"/>
                  </a:lnTo>
                  <a:lnTo>
                    <a:pt x="1719242" y="3469340"/>
                  </a:lnTo>
                  <a:lnTo>
                    <a:pt x="1675066" y="3463801"/>
                  </a:lnTo>
                  <a:lnTo>
                    <a:pt x="1631040" y="3457101"/>
                  </a:lnTo>
                  <a:lnTo>
                    <a:pt x="1587189" y="3449239"/>
                  </a:lnTo>
                  <a:lnTo>
                    <a:pt x="1543537" y="3440219"/>
                  </a:lnTo>
                  <a:lnTo>
                    <a:pt x="1500110" y="3430043"/>
                  </a:lnTo>
                  <a:lnTo>
                    <a:pt x="1456933" y="3418713"/>
                  </a:lnTo>
                  <a:lnTo>
                    <a:pt x="1414030" y="3406231"/>
                  </a:lnTo>
                  <a:lnTo>
                    <a:pt x="1371427" y="3392599"/>
                  </a:lnTo>
                  <a:lnTo>
                    <a:pt x="1329149" y="3377819"/>
                  </a:lnTo>
                  <a:lnTo>
                    <a:pt x="1287221" y="3361894"/>
                  </a:lnTo>
                  <a:lnTo>
                    <a:pt x="1245667" y="3344825"/>
                  </a:lnTo>
                  <a:lnTo>
                    <a:pt x="1204513" y="3326615"/>
                  </a:lnTo>
                  <a:lnTo>
                    <a:pt x="1163784" y="3307266"/>
                  </a:lnTo>
                  <a:lnTo>
                    <a:pt x="1123505" y="3286780"/>
                  </a:lnTo>
                  <a:lnTo>
                    <a:pt x="1083700" y="3265159"/>
                  </a:lnTo>
                  <a:lnTo>
                    <a:pt x="1044395" y="3242405"/>
                  </a:lnTo>
                  <a:lnTo>
                    <a:pt x="1005615" y="3218520"/>
                  </a:lnTo>
                  <a:lnTo>
                    <a:pt x="967384" y="3193507"/>
                  </a:lnTo>
                  <a:lnTo>
                    <a:pt x="929728" y="3167368"/>
                  </a:lnTo>
                  <a:lnTo>
                    <a:pt x="892672" y="3140105"/>
                  </a:lnTo>
                  <a:lnTo>
                    <a:pt x="856241" y="3111719"/>
                  </a:lnTo>
                  <a:lnTo>
                    <a:pt x="820460" y="3082214"/>
                  </a:lnTo>
                  <a:lnTo>
                    <a:pt x="785353" y="3051590"/>
                  </a:lnTo>
                  <a:lnTo>
                    <a:pt x="750946" y="3019851"/>
                  </a:lnTo>
                  <a:lnTo>
                    <a:pt x="717264" y="2986999"/>
                  </a:lnTo>
                  <a:lnTo>
                    <a:pt x="684332" y="2953035"/>
                  </a:lnTo>
                  <a:lnTo>
                    <a:pt x="652174" y="2917962"/>
                  </a:lnTo>
                  <a:lnTo>
                    <a:pt x="620816" y="2881782"/>
                  </a:lnTo>
                  <a:lnTo>
                    <a:pt x="590481" y="2844740"/>
                  </a:lnTo>
                  <a:lnTo>
                    <a:pt x="561373" y="2807099"/>
                  </a:lnTo>
                  <a:lnTo>
                    <a:pt x="533489" y="2768881"/>
                  </a:lnTo>
                  <a:lnTo>
                    <a:pt x="506828" y="2730114"/>
                  </a:lnTo>
                  <a:lnTo>
                    <a:pt x="481387" y="2690821"/>
                  </a:lnTo>
                  <a:lnTo>
                    <a:pt x="457165" y="2651028"/>
                  </a:lnTo>
                  <a:lnTo>
                    <a:pt x="434158" y="2610759"/>
                  </a:lnTo>
                  <a:lnTo>
                    <a:pt x="412365" y="2570040"/>
                  </a:lnTo>
                  <a:lnTo>
                    <a:pt x="391785" y="2528896"/>
                  </a:lnTo>
                  <a:lnTo>
                    <a:pt x="372413" y="2487352"/>
                  </a:lnTo>
                  <a:lnTo>
                    <a:pt x="354250" y="2445432"/>
                  </a:lnTo>
                  <a:lnTo>
                    <a:pt x="337291" y="2403162"/>
                  </a:lnTo>
                  <a:lnTo>
                    <a:pt x="321536" y="2360566"/>
                  </a:lnTo>
                  <a:lnTo>
                    <a:pt x="306982" y="2317671"/>
                  </a:lnTo>
                  <a:lnTo>
                    <a:pt x="293627" y="2274500"/>
                  </a:lnTo>
                  <a:lnTo>
                    <a:pt x="281469" y="2231078"/>
                  </a:lnTo>
                  <a:lnTo>
                    <a:pt x="270506" y="2187432"/>
                  </a:lnTo>
                  <a:lnTo>
                    <a:pt x="260735" y="2143585"/>
                  </a:lnTo>
                  <a:lnTo>
                    <a:pt x="252154" y="2099562"/>
                  </a:lnTo>
                  <a:lnTo>
                    <a:pt x="244762" y="2055390"/>
                  </a:lnTo>
                  <a:lnTo>
                    <a:pt x="238556" y="2011092"/>
                  </a:lnTo>
                  <a:lnTo>
                    <a:pt x="233534" y="1966694"/>
                  </a:lnTo>
                  <a:lnTo>
                    <a:pt x="229694" y="1922220"/>
                  </a:lnTo>
                  <a:lnTo>
                    <a:pt x="227033" y="1877696"/>
                  </a:lnTo>
                  <a:lnTo>
                    <a:pt x="225551" y="1833147"/>
                  </a:lnTo>
                  <a:lnTo>
                    <a:pt x="225243" y="1788598"/>
                  </a:lnTo>
                  <a:lnTo>
                    <a:pt x="226109" y="1744074"/>
                  </a:lnTo>
                  <a:lnTo>
                    <a:pt x="228147" y="1699599"/>
                  </a:lnTo>
                  <a:lnTo>
                    <a:pt x="231353" y="1655198"/>
                  </a:lnTo>
                  <a:lnTo>
                    <a:pt x="235726" y="1610898"/>
                  </a:lnTo>
                  <a:lnTo>
                    <a:pt x="241264" y="1566722"/>
                  </a:lnTo>
                  <a:lnTo>
                    <a:pt x="247965" y="1522696"/>
                  </a:lnTo>
                  <a:lnTo>
                    <a:pt x="255826" y="1478845"/>
                  </a:lnTo>
                  <a:lnTo>
                    <a:pt x="264846" y="1435193"/>
                  </a:lnTo>
                  <a:lnTo>
                    <a:pt x="275022" y="1391767"/>
                  </a:lnTo>
                  <a:lnTo>
                    <a:pt x="286352" y="1348590"/>
                  </a:lnTo>
                  <a:lnTo>
                    <a:pt x="298834" y="1305687"/>
                  </a:lnTo>
                  <a:lnTo>
                    <a:pt x="312465" y="1263085"/>
                  </a:lnTo>
                  <a:lnTo>
                    <a:pt x="327245" y="1220807"/>
                  </a:lnTo>
                  <a:lnTo>
                    <a:pt x="343170" y="1178879"/>
                  </a:lnTo>
                  <a:lnTo>
                    <a:pt x="360238" y="1137325"/>
                  </a:lnTo>
                  <a:lnTo>
                    <a:pt x="378448" y="1096172"/>
                  </a:lnTo>
                  <a:lnTo>
                    <a:pt x="397797" y="1055443"/>
                  </a:lnTo>
                  <a:lnTo>
                    <a:pt x="418283" y="1015164"/>
                  </a:lnTo>
                  <a:lnTo>
                    <a:pt x="439904" y="975360"/>
                  </a:lnTo>
                  <a:lnTo>
                    <a:pt x="462658" y="936055"/>
                  </a:lnTo>
                  <a:lnTo>
                    <a:pt x="486542" y="897275"/>
                  </a:lnTo>
                  <a:lnTo>
                    <a:pt x="511555" y="859045"/>
                  </a:lnTo>
                  <a:lnTo>
                    <a:pt x="537694" y="821390"/>
                  </a:lnTo>
                  <a:lnTo>
                    <a:pt x="564957" y="784335"/>
                  </a:lnTo>
                  <a:lnTo>
                    <a:pt x="593343" y="747904"/>
                  </a:lnTo>
                  <a:lnTo>
                    <a:pt x="622848" y="712123"/>
                  </a:lnTo>
                  <a:lnTo>
                    <a:pt x="653471" y="677017"/>
                  </a:lnTo>
                  <a:lnTo>
                    <a:pt x="685210" y="642610"/>
                  </a:lnTo>
                  <a:lnTo>
                    <a:pt x="718062" y="608929"/>
                  </a:lnTo>
                  <a:lnTo>
                    <a:pt x="752026" y="575997"/>
                  </a:lnTo>
                  <a:lnTo>
                    <a:pt x="787099" y="543840"/>
                  </a:lnTo>
                  <a:lnTo>
                    <a:pt x="823279" y="512483"/>
                  </a:lnTo>
                  <a:lnTo>
                    <a:pt x="891059" y="612076"/>
                  </a:lnTo>
                  <a:lnTo>
                    <a:pt x="897511" y="315315"/>
                  </a:lnTo>
                  <a:lnTo>
                    <a:pt x="628423" y="226123"/>
                  </a:lnTo>
                  <a:lnTo>
                    <a:pt x="696229" y="325767"/>
                  </a:lnTo>
                  <a:lnTo>
                    <a:pt x="658242" y="357832"/>
                  </a:lnTo>
                  <a:lnTo>
                    <a:pt x="621165" y="390823"/>
                  </a:lnTo>
                  <a:lnTo>
                    <a:pt x="585010" y="424717"/>
                  </a:lnTo>
                  <a:lnTo>
                    <a:pt x="549792" y="459496"/>
                  </a:lnTo>
                  <a:lnTo>
                    <a:pt x="515526" y="495139"/>
                  </a:lnTo>
                  <a:lnTo>
                    <a:pt x="482225" y="531625"/>
                  </a:lnTo>
                  <a:lnTo>
                    <a:pt x="449905" y="568933"/>
                  </a:lnTo>
                  <a:lnTo>
                    <a:pt x="418579" y="607044"/>
                  </a:lnTo>
                  <a:lnTo>
                    <a:pt x="388262" y="645937"/>
                  </a:lnTo>
                  <a:lnTo>
                    <a:pt x="358967" y="685591"/>
                  </a:lnTo>
                  <a:lnTo>
                    <a:pt x="330711" y="725986"/>
                  </a:lnTo>
                  <a:lnTo>
                    <a:pt x="303505" y="767102"/>
                  </a:lnTo>
                  <a:lnTo>
                    <a:pt x="277366" y="808917"/>
                  </a:lnTo>
                  <a:lnTo>
                    <a:pt x="252307" y="851413"/>
                  </a:lnTo>
                  <a:lnTo>
                    <a:pt x="228343" y="894567"/>
                  </a:lnTo>
                  <a:lnTo>
                    <a:pt x="205487" y="938360"/>
                  </a:lnTo>
                  <a:lnTo>
                    <a:pt x="183755" y="982771"/>
                  </a:lnTo>
                  <a:lnTo>
                    <a:pt x="163161" y="1027780"/>
                  </a:lnTo>
                  <a:lnTo>
                    <a:pt x="143718" y="1073367"/>
                  </a:lnTo>
                  <a:lnTo>
                    <a:pt x="125442" y="1119510"/>
                  </a:lnTo>
                  <a:lnTo>
                    <a:pt x="108346" y="1166190"/>
                  </a:lnTo>
                  <a:lnTo>
                    <a:pt x="92848" y="1212094"/>
                  </a:lnTo>
                  <a:lnTo>
                    <a:pt x="78579" y="1258116"/>
                  </a:lnTo>
                  <a:lnTo>
                    <a:pt x="65530" y="1304235"/>
                  </a:lnTo>
                  <a:lnTo>
                    <a:pt x="53693" y="1350435"/>
                  </a:lnTo>
                  <a:lnTo>
                    <a:pt x="43057" y="1396697"/>
                  </a:lnTo>
                  <a:lnTo>
                    <a:pt x="33615" y="1443003"/>
                  </a:lnTo>
                  <a:lnTo>
                    <a:pt x="25358" y="1489334"/>
                  </a:lnTo>
                  <a:lnTo>
                    <a:pt x="18277" y="1535672"/>
                  </a:lnTo>
                  <a:lnTo>
                    <a:pt x="12363" y="1582000"/>
                  </a:lnTo>
                  <a:lnTo>
                    <a:pt x="7608" y="1628299"/>
                  </a:lnTo>
                  <a:lnTo>
                    <a:pt x="4003" y="1674550"/>
                  </a:lnTo>
                  <a:lnTo>
                    <a:pt x="1539" y="1720736"/>
                  </a:lnTo>
                  <a:lnTo>
                    <a:pt x="207" y="1766838"/>
                  </a:lnTo>
                  <a:lnTo>
                    <a:pt x="0" y="1812838"/>
                  </a:lnTo>
                  <a:lnTo>
                    <a:pt x="906" y="1858717"/>
                  </a:lnTo>
                  <a:lnTo>
                    <a:pt x="2919" y="1904459"/>
                  </a:lnTo>
                  <a:lnTo>
                    <a:pt x="6030" y="1950043"/>
                  </a:lnTo>
                  <a:lnTo>
                    <a:pt x="10229" y="1995453"/>
                  </a:lnTo>
                  <a:lnTo>
                    <a:pt x="15508" y="2040670"/>
                  </a:lnTo>
                  <a:lnTo>
                    <a:pt x="21858" y="2085675"/>
                  </a:lnTo>
                  <a:lnTo>
                    <a:pt x="29271" y="2130451"/>
                  </a:lnTo>
                  <a:lnTo>
                    <a:pt x="37738" y="2174979"/>
                  </a:lnTo>
                  <a:lnTo>
                    <a:pt x="47249" y="2219241"/>
                  </a:lnTo>
                  <a:lnTo>
                    <a:pt x="57797" y="2263218"/>
                  </a:lnTo>
                  <a:lnTo>
                    <a:pt x="69372" y="2306894"/>
                  </a:lnTo>
                  <a:lnTo>
                    <a:pt x="81965" y="2350248"/>
                  </a:lnTo>
                  <a:lnTo>
                    <a:pt x="95569" y="2393264"/>
                  </a:lnTo>
                  <a:lnTo>
                    <a:pt x="110174" y="2435923"/>
                  </a:lnTo>
                  <a:lnTo>
                    <a:pt x="125772" y="2478206"/>
                  </a:lnTo>
                  <a:lnTo>
                    <a:pt x="142353" y="2520096"/>
                  </a:lnTo>
                  <a:lnTo>
                    <a:pt x="159909" y="2561574"/>
                  </a:lnTo>
                  <a:lnTo>
                    <a:pt x="178431" y="2602623"/>
                  </a:lnTo>
                  <a:lnTo>
                    <a:pt x="197911" y="2643223"/>
                  </a:lnTo>
                  <a:lnTo>
                    <a:pt x="218340" y="2683356"/>
                  </a:lnTo>
                  <a:lnTo>
                    <a:pt x="239709" y="2723005"/>
                  </a:lnTo>
                  <a:lnTo>
                    <a:pt x="262009" y="2762151"/>
                  </a:lnTo>
                  <a:lnTo>
                    <a:pt x="285232" y="2800776"/>
                  </a:lnTo>
                  <a:lnTo>
                    <a:pt x="309368" y="2838861"/>
                  </a:lnTo>
                  <a:lnTo>
                    <a:pt x="334410" y="2876389"/>
                  </a:lnTo>
                  <a:lnTo>
                    <a:pt x="360348" y="2913342"/>
                  </a:lnTo>
                  <a:lnTo>
                    <a:pt x="387173" y="2949700"/>
                  </a:lnTo>
                  <a:lnTo>
                    <a:pt x="414877" y="2985446"/>
                  </a:lnTo>
                  <a:lnTo>
                    <a:pt x="443452" y="3020562"/>
                  </a:lnTo>
                  <a:lnTo>
                    <a:pt x="472887" y="3055029"/>
                  </a:lnTo>
                  <a:lnTo>
                    <a:pt x="503176" y="3088829"/>
                  </a:lnTo>
                  <a:lnTo>
                    <a:pt x="534308" y="3121944"/>
                  </a:lnTo>
                  <a:lnTo>
                    <a:pt x="566275" y="3154356"/>
                  </a:lnTo>
                  <a:lnTo>
                    <a:pt x="599069" y="3186046"/>
                  </a:lnTo>
                  <a:lnTo>
                    <a:pt x="632680" y="3216996"/>
                  </a:lnTo>
                  <a:lnTo>
                    <a:pt x="667100" y="3247189"/>
                  </a:lnTo>
                  <a:lnTo>
                    <a:pt x="702321" y="3276605"/>
                  </a:lnTo>
                  <a:lnTo>
                    <a:pt x="738332" y="3305227"/>
                  </a:lnTo>
                  <a:lnTo>
                    <a:pt x="775127" y="3333036"/>
                  </a:lnTo>
                  <a:lnTo>
                    <a:pt x="812695" y="3360015"/>
                  </a:lnTo>
                  <a:lnTo>
                    <a:pt x="851028" y="3386144"/>
                  </a:lnTo>
                  <a:lnTo>
                    <a:pt x="890118" y="3411406"/>
                  </a:lnTo>
                  <a:lnTo>
                    <a:pt x="929956" y="3435782"/>
                  </a:lnTo>
                  <a:lnTo>
                    <a:pt x="970532" y="3459255"/>
                  </a:lnTo>
                  <a:lnTo>
                    <a:pt x="1011839" y="3481806"/>
                  </a:lnTo>
                  <a:lnTo>
                    <a:pt x="1053867" y="3503416"/>
                  </a:lnTo>
                  <a:lnTo>
                    <a:pt x="1096608" y="3524068"/>
                  </a:lnTo>
                  <a:lnTo>
                    <a:pt x="1140052" y="3543744"/>
                  </a:lnTo>
                  <a:lnTo>
                    <a:pt x="1184192" y="3562425"/>
                  </a:lnTo>
                  <a:lnTo>
                    <a:pt x="1229019" y="3580092"/>
                  </a:lnTo>
                  <a:lnTo>
                    <a:pt x="1274523" y="3596728"/>
                  </a:lnTo>
                  <a:lnTo>
                    <a:pt x="1320428" y="3612225"/>
                  </a:lnTo>
                  <a:lnTo>
                    <a:pt x="1366450" y="3626493"/>
                  </a:lnTo>
                  <a:lnTo>
                    <a:pt x="1412570" y="3639542"/>
                  </a:lnTo>
                  <a:lnTo>
                    <a:pt x="1458771" y="3651379"/>
                  </a:lnTo>
                  <a:lnTo>
                    <a:pt x="1505033" y="3662014"/>
                  </a:lnTo>
                  <a:lnTo>
                    <a:pt x="1551339" y="3671456"/>
                  </a:lnTo>
                  <a:lnTo>
                    <a:pt x="1597671" y="3679713"/>
                  </a:lnTo>
                  <a:lnTo>
                    <a:pt x="1644010" y="3686793"/>
                  </a:lnTo>
                  <a:lnTo>
                    <a:pt x="1690338" y="3692707"/>
                  </a:lnTo>
                  <a:lnTo>
                    <a:pt x="1736637" y="3697461"/>
                  </a:lnTo>
                  <a:lnTo>
                    <a:pt x="1782889" y="3701066"/>
                  </a:lnTo>
                  <a:lnTo>
                    <a:pt x="1829075" y="3703530"/>
                  </a:lnTo>
                  <a:lnTo>
                    <a:pt x="1875177" y="3704861"/>
                  </a:lnTo>
                  <a:lnTo>
                    <a:pt x="1921177" y="3705069"/>
                  </a:lnTo>
                  <a:lnTo>
                    <a:pt x="1967058" y="3704162"/>
                  </a:lnTo>
                  <a:lnTo>
                    <a:pt x="2012799" y="3702149"/>
                  </a:lnTo>
                  <a:lnTo>
                    <a:pt x="2058384" y="3699038"/>
                  </a:lnTo>
                  <a:lnTo>
                    <a:pt x="2103794" y="3694839"/>
                  </a:lnTo>
                  <a:lnTo>
                    <a:pt x="2149011" y="3689560"/>
                  </a:lnTo>
                  <a:lnTo>
                    <a:pt x="2194017" y="3683209"/>
                  </a:lnTo>
                  <a:lnTo>
                    <a:pt x="2238793" y="3675797"/>
                  </a:lnTo>
                  <a:lnTo>
                    <a:pt x="2283321" y="3667330"/>
                  </a:lnTo>
                  <a:lnTo>
                    <a:pt x="2327583" y="3657819"/>
                  </a:lnTo>
                  <a:lnTo>
                    <a:pt x="2371561" y="3647271"/>
                  </a:lnTo>
                  <a:lnTo>
                    <a:pt x="2415237" y="3635696"/>
                  </a:lnTo>
                  <a:lnTo>
                    <a:pt x="2458592" y="3623102"/>
                  </a:lnTo>
                  <a:lnTo>
                    <a:pt x="2501608" y="3609499"/>
                  </a:lnTo>
                  <a:lnTo>
                    <a:pt x="2544267" y="3594894"/>
                  </a:lnTo>
                  <a:lnTo>
                    <a:pt x="2586550" y="3579296"/>
                  </a:lnTo>
                  <a:lnTo>
                    <a:pt x="2628440" y="3562715"/>
                  </a:lnTo>
                  <a:lnTo>
                    <a:pt x="2669919" y="3545159"/>
                  </a:lnTo>
                  <a:lnTo>
                    <a:pt x="2710967" y="3526636"/>
                  </a:lnTo>
                  <a:lnTo>
                    <a:pt x="2751567" y="3507156"/>
                  </a:lnTo>
                  <a:lnTo>
                    <a:pt x="2791701" y="3486727"/>
                  </a:lnTo>
                  <a:lnTo>
                    <a:pt x="2831350" y="3465358"/>
                  </a:lnTo>
                  <a:lnTo>
                    <a:pt x="2870496" y="3443058"/>
                  </a:lnTo>
                  <a:lnTo>
                    <a:pt x="2909121" y="3419836"/>
                  </a:lnTo>
                  <a:lnTo>
                    <a:pt x="2947206" y="3395699"/>
                  </a:lnTo>
                  <a:lnTo>
                    <a:pt x="2984735" y="3370658"/>
                  </a:lnTo>
                  <a:lnTo>
                    <a:pt x="3021687" y="3344720"/>
                  </a:lnTo>
                  <a:lnTo>
                    <a:pt x="3058045" y="3317894"/>
                  </a:lnTo>
                  <a:lnTo>
                    <a:pt x="3093791" y="3290190"/>
                  </a:lnTo>
                  <a:lnTo>
                    <a:pt x="3128907" y="3261616"/>
                  </a:lnTo>
                  <a:lnTo>
                    <a:pt x="3163374" y="3232180"/>
                  </a:lnTo>
                  <a:lnTo>
                    <a:pt x="3197174" y="3201891"/>
                  </a:lnTo>
                  <a:lnTo>
                    <a:pt x="3230290" y="3170759"/>
                  </a:lnTo>
                  <a:lnTo>
                    <a:pt x="3262701" y="3138792"/>
                  </a:lnTo>
                  <a:lnTo>
                    <a:pt x="3294392" y="3105998"/>
                  </a:lnTo>
                  <a:lnTo>
                    <a:pt x="3325342" y="3072387"/>
                  </a:lnTo>
                  <a:lnTo>
                    <a:pt x="3355535" y="3037966"/>
                  </a:lnTo>
                  <a:lnTo>
                    <a:pt x="3384951" y="3002746"/>
                  </a:lnTo>
                  <a:lnTo>
                    <a:pt x="3413573" y="2966734"/>
                  </a:lnTo>
                  <a:lnTo>
                    <a:pt x="3441382" y="2929939"/>
                  </a:lnTo>
                  <a:lnTo>
                    <a:pt x="3468361" y="2892371"/>
                  </a:lnTo>
                  <a:lnTo>
                    <a:pt x="3494490" y="2854037"/>
                  </a:lnTo>
                  <a:lnTo>
                    <a:pt x="3519752" y="2814947"/>
                  </a:lnTo>
                  <a:lnTo>
                    <a:pt x="3544128" y="2775109"/>
                  </a:lnTo>
                  <a:lnTo>
                    <a:pt x="3567601" y="2734533"/>
                  </a:lnTo>
                  <a:lnTo>
                    <a:pt x="3590152" y="2693225"/>
                  </a:lnTo>
                  <a:lnTo>
                    <a:pt x="3611762" y="2651197"/>
                  </a:lnTo>
                  <a:lnTo>
                    <a:pt x="3632414" y="2608456"/>
                  </a:lnTo>
                  <a:lnTo>
                    <a:pt x="3652090" y="2565010"/>
                  </a:lnTo>
                  <a:lnTo>
                    <a:pt x="3670771" y="2520870"/>
                  </a:lnTo>
                  <a:lnTo>
                    <a:pt x="3688438" y="2476043"/>
                  </a:lnTo>
                  <a:lnTo>
                    <a:pt x="3705074" y="2430538"/>
                  </a:lnTo>
                  <a:lnTo>
                    <a:pt x="3720571" y="2384634"/>
                  </a:lnTo>
                  <a:lnTo>
                    <a:pt x="3734839" y="2338612"/>
                  </a:lnTo>
                  <a:lnTo>
                    <a:pt x="3747888" y="2292493"/>
                  </a:lnTo>
                  <a:lnTo>
                    <a:pt x="3759725" y="2246293"/>
                  </a:lnTo>
                  <a:lnTo>
                    <a:pt x="3770360" y="2200031"/>
                  </a:lnTo>
                  <a:lnTo>
                    <a:pt x="3779802" y="2153725"/>
                  </a:lnTo>
                  <a:lnTo>
                    <a:pt x="3788058" y="2107394"/>
                  </a:lnTo>
                  <a:lnTo>
                    <a:pt x="3795139" y="2061055"/>
                  </a:lnTo>
                  <a:lnTo>
                    <a:pt x="3801052" y="2014728"/>
                  </a:lnTo>
                  <a:lnTo>
                    <a:pt x="3805807" y="1968429"/>
                  </a:lnTo>
                  <a:lnTo>
                    <a:pt x="3809411" y="1922178"/>
                  </a:lnTo>
                  <a:lnTo>
                    <a:pt x="3811875" y="1875992"/>
                  </a:lnTo>
                  <a:lnTo>
                    <a:pt x="3813206" y="1829890"/>
                  </a:lnTo>
                  <a:lnTo>
                    <a:pt x="3813414" y="1783890"/>
                  </a:lnTo>
                  <a:lnTo>
                    <a:pt x="3812507" y="1738011"/>
                  </a:lnTo>
                  <a:lnTo>
                    <a:pt x="3810493" y="1692269"/>
                  </a:lnTo>
                  <a:lnTo>
                    <a:pt x="3807382" y="1646685"/>
                  </a:lnTo>
                  <a:lnTo>
                    <a:pt x="3803183" y="1601275"/>
                  </a:lnTo>
                  <a:lnTo>
                    <a:pt x="3797904" y="1556058"/>
                  </a:lnTo>
                  <a:lnTo>
                    <a:pt x="3791553" y="1511053"/>
                  </a:lnTo>
                  <a:lnTo>
                    <a:pt x="3784140" y="1466277"/>
                  </a:lnTo>
                  <a:lnTo>
                    <a:pt x="3775673" y="1421749"/>
                  </a:lnTo>
                  <a:lnTo>
                    <a:pt x="3766162" y="1377487"/>
                  </a:lnTo>
                  <a:lnTo>
                    <a:pt x="3755614" y="1333509"/>
                  </a:lnTo>
                  <a:lnTo>
                    <a:pt x="3744039" y="1289834"/>
                  </a:lnTo>
                  <a:lnTo>
                    <a:pt x="3731445" y="1246479"/>
                  </a:lnTo>
                  <a:lnTo>
                    <a:pt x="3717841" y="1203464"/>
                  </a:lnTo>
                  <a:lnTo>
                    <a:pt x="3703236" y="1160805"/>
                  </a:lnTo>
                  <a:lnTo>
                    <a:pt x="3687638" y="1118521"/>
                  </a:lnTo>
                  <a:lnTo>
                    <a:pt x="3671057" y="1076632"/>
                  </a:lnTo>
                  <a:lnTo>
                    <a:pt x="3653500" y="1035153"/>
                  </a:lnTo>
                  <a:lnTo>
                    <a:pt x="3634977" y="994105"/>
                  </a:lnTo>
                  <a:lnTo>
                    <a:pt x="3615497" y="953505"/>
                  </a:lnTo>
                  <a:lnTo>
                    <a:pt x="3595068" y="913372"/>
                  </a:lnTo>
                  <a:lnTo>
                    <a:pt x="3573699" y="873723"/>
                  </a:lnTo>
                  <a:lnTo>
                    <a:pt x="3551399" y="834577"/>
                  </a:lnTo>
                  <a:lnTo>
                    <a:pt x="3528176" y="795952"/>
                  </a:lnTo>
                  <a:lnTo>
                    <a:pt x="3504040" y="757867"/>
                  </a:lnTo>
                  <a:lnTo>
                    <a:pt x="3478998" y="720339"/>
                  </a:lnTo>
                  <a:lnTo>
                    <a:pt x="3453060" y="683386"/>
                  </a:lnTo>
                  <a:lnTo>
                    <a:pt x="3426235" y="647028"/>
                  </a:lnTo>
                  <a:lnTo>
                    <a:pt x="3398530" y="611282"/>
                  </a:lnTo>
                  <a:lnTo>
                    <a:pt x="3369956" y="576166"/>
                  </a:lnTo>
                  <a:lnTo>
                    <a:pt x="3340520" y="541699"/>
                  </a:lnTo>
                  <a:lnTo>
                    <a:pt x="3310232" y="507899"/>
                  </a:lnTo>
                  <a:lnTo>
                    <a:pt x="3279100" y="474784"/>
                  </a:lnTo>
                  <a:lnTo>
                    <a:pt x="3247132" y="442372"/>
                  </a:lnTo>
                  <a:lnTo>
                    <a:pt x="3214339" y="410682"/>
                  </a:lnTo>
                  <a:lnTo>
                    <a:pt x="3180727" y="379732"/>
                  </a:lnTo>
                  <a:lnTo>
                    <a:pt x="3146307" y="349539"/>
                  </a:lnTo>
                  <a:lnTo>
                    <a:pt x="3111087" y="320123"/>
                  </a:lnTo>
                  <a:lnTo>
                    <a:pt x="3075075" y="291501"/>
                  </a:lnTo>
                  <a:lnTo>
                    <a:pt x="3038281" y="263692"/>
                  </a:lnTo>
                  <a:lnTo>
                    <a:pt x="3000713" y="236713"/>
                  </a:lnTo>
                  <a:lnTo>
                    <a:pt x="2962379" y="210584"/>
                  </a:lnTo>
                  <a:lnTo>
                    <a:pt x="2923289" y="185322"/>
                  </a:lnTo>
                  <a:lnTo>
                    <a:pt x="2883452" y="160946"/>
                  </a:lnTo>
                  <a:lnTo>
                    <a:pt x="2842875" y="137473"/>
                  </a:lnTo>
                  <a:lnTo>
                    <a:pt x="2801569" y="114922"/>
                  </a:lnTo>
                  <a:lnTo>
                    <a:pt x="2759541" y="93312"/>
                  </a:lnTo>
                  <a:lnTo>
                    <a:pt x="2716800" y="72659"/>
                  </a:lnTo>
                  <a:lnTo>
                    <a:pt x="2673355" y="52984"/>
                  </a:lnTo>
                  <a:lnTo>
                    <a:pt x="2629215" y="34303"/>
                  </a:lnTo>
                  <a:lnTo>
                    <a:pt x="2584388" y="16636"/>
                  </a:lnTo>
                  <a:lnTo>
                    <a:pt x="2538884" y="0"/>
                  </a:lnTo>
                  <a:close/>
                </a:path>
              </a:pathLst>
            </a:custGeom>
            <a:solidFill>
              <a:srgbClr val="DADADA"/>
            </a:solidFill>
          </p:spPr>
          <p:txBody>
            <a:bodyPr wrap="square" lIns="0" tIns="0" rIns="0" bIns="0" rtlCol="0"/>
            <a:lstStyle/>
            <a:p>
              <a:endParaRPr/>
            </a:p>
          </p:txBody>
        </p:sp>
        <p:sp>
          <p:nvSpPr>
            <p:cNvPr id="7" name="object 6">
              <a:extLst>
                <a:ext uri="{FF2B5EF4-FFF2-40B4-BE49-F238E27FC236}">
                  <a16:creationId xmlns:a16="http://schemas.microsoft.com/office/drawing/2014/main" id="{187F4D1D-CF27-0787-093D-F0C915EC8B85}"/>
                </a:ext>
              </a:extLst>
            </p:cNvPr>
            <p:cNvSpPr/>
            <p:nvPr/>
          </p:nvSpPr>
          <p:spPr>
            <a:xfrm>
              <a:off x="3701910" y="1387464"/>
              <a:ext cx="1866900" cy="933450"/>
            </a:xfrm>
            <a:custGeom>
              <a:avLst/>
              <a:gdLst/>
              <a:ahLst/>
              <a:cxnLst/>
              <a:rect l="l" t="t" r="r" b="b"/>
              <a:pathLst>
                <a:path w="1866900" h="933450">
                  <a:moveTo>
                    <a:pt x="1710778" y="0"/>
                  </a:moveTo>
                  <a:lnTo>
                    <a:pt x="155524" y="0"/>
                  </a:lnTo>
                  <a:lnTo>
                    <a:pt x="106367" y="7929"/>
                  </a:lnTo>
                  <a:lnTo>
                    <a:pt x="63675" y="30008"/>
                  </a:lnTo>
                  <a:lnTo>
                    <a:pt x="30008" y="63675"/>
                  </a:lnTo>
                  <a:lnTo>
                    <a:pt x="7929" y="106367"/>
                  </a:lnTo>
                  <a:lnTo>
                    <a:pt x="0" y="155524"/>
                  </a:lnTo>
                  <a:lnTo>
                    <a:pt x="0" y="777620"/>
                  </a:lnTo>
                  <a:lnTo>
                    <a:pt x="7929" y="826777"/>
                  </a:lnTo>
                  <a:lnTo>
                    <a:pt x="30008" y="869470"/>
                  </a:lnTo>
                  <a:lnTo>
                    <a:pt x="63675" y="903137"/>
                  </a:lnTo>
                  <a:lnTo>
                    <a:pt x="106367" y="925216"/>
                  </a:lnTo>
                  <a:lnTo>
                    <a:pt x="155524" y="933145"/>
                  </a:lnTo>
                  <a:lnTo>
                    <a:pt x="1710778" y="933145"/>
                  </a:lnTo>
                  <a:lnTo>
                    <a:pt x="1759935" y="925216"/>
                  </a:lnTo>
                  <a:lnTo>
                    <a:pt x="1802627" y="903137"/>
                  </a:lnTo>
                  <a:lnTo>
                    <a:pt x="1836294" y="869470"/>
                  </a:lnTo>
                  <a:lnTo>
                    <a:pt x="1858374" y="826777"/>
                  </a:lnTo>
                  <a:lnTo>
                    <a:pt x="1866303" y="777620"/>
                  </a:lnTo>
                  <a:lnTo>
                    <a:pt x="1866303" y="155524"/>
                  </a:lnTo>
                  <a:lnTo>
                    <a:pt x="1858374" y="106367"/>
                  </a:lnTo>
                  <a:lnTo>
                    <a:pt x="1836294" y="63675"/>
                  </a:lnTo>
                  <a:lnTo>
                    <a:pt x="1802627" y="30008"/>
                  </a:lnTo>
                  <a:lnTo>
                    <a:pt x="1759935" y="7929"/>
                  </a:lnTo>
                  <a:lnTo>
                    <a:pt x="1710778" y="0"/>
                  </a:lnTo>
                  <a:close/>
                </a:path>
              </a:pathLst>
            </a:custGeom>
            <a:solidFill>
              <a:srgbClr val="DE553A"/>
            </a:solidFill>
          </p:spPr>
          <p:txBody>
            <a:bodyPr wrap="square" lIns="0" tIns="0" rIns="0" bIns="0" rtlCol="0"/>
            <a:lstStyle/>
            <a:p>
              <a:endParaRPr/>
            </a:p>
          </p:txBody>
        </p:sp>
        <p:sp>
          <p:nvSpPr>
            <p:cNvPr id="8" name="object 7">
              <a:extLst>
                <a:ext uri="{FF2B5EF4-FFF2-40B4-BE49-F238E27FC236}">
                  <a16:creationId xmlns:a16="http://schemas.microsoft.com/office/drawing/2014/main" id="{682892C1-411F-49D6-D379-0683ABADF17B}"/>
                </a:ext>
              </a:extLst>
            </p:cNvPr>
            <p:cNvSpPr/>
            <p:nvPr/>
          </p:nvSpPr>
          <p:spPr>
            <a:xfrm>
              <a:off x="3701910" y="1387464"/>
              <a:ext cx="1866900" cy="933450"/>
            </a:xfrm>
            <a:custGeom>
              <a:avLst/>
              <a:gdLst/>
              <a:ahLst/>
              <a:cxnLst/>
              <a:rect l="l" t="t" r="r" b="b"/>
              <a:pathLst>
                <a:path w="1866900" h="933450">
                  <a:moveTo>
                    <a:pt x="0" y="155524"/>
                  </a:moveTo>
                  <a:lnTo>
                    <a:pt x="7929" y="106367"/>
                  </a:lnTo>
                  <a:lnTo>
                    <a:pt x="30008" y="63675"/>
                  </a:lnTo>
                  <a:lnTo>
                    <a:pt x="63675" y="30008"/>
                  </a:lnTo>
                  <a:lnTo>
                    <a:pt x="106367" y="7929"/>
                  </a:lnTo>
                  <a:lnTo>
                    <a:pt x="155524" y="0"/>
                  </a:lnTo>
                  <a:lnTo>
                    <a:pt x="1710778" y="0"/>
                  </a:lnTo>
                  <a:lnTo>
                    <a:pt x="1759935" y="7929"/>
                  </a:lnTo>
                  <a:lnTo>
                    <a:pt x="1802627" y="30008"/>
                  </a:lnTo>
                  <a:lnTo>
                    <a:pt x="1836294" y="63675"/>
                  </a:lnTo>
                  <a:lnTo>
                    <a:pt x="1858374" y="106367"/>
                  </a:lnTo>
                  <a:lnTo>
                    <a:pt x="1866303" y="155524"/>
                  </a:lnTo>
                  <a:lnTo>
                    <a:pt x="1866303" y="777620"/>
                  </a:lnTo>
                  <a:lnTo>
                    <a:pt x="1858374" y="826777"/>
                  </a:lnTo>
                  <a:lnTo>
                    <a:pt x="1836294" y="869470"/>
                  </a:lnTo>
                  <a:lnTo>
                    <a:pt x="1802627" y="903137"/>
                  </a:lnTo>
                  <a:lnTo>
                    <a:pt x="1759935" y="925216"/>
                  </a:lnTo>
                  <a:lnTo>
                    <a:pt x="1710778" y="933145"/>
                  </a:lnTo>
                  <a:lnTo>
                    <a:pt x="155524" y="933145"/>
                  </a:lnTo>
                  <a:lnTo>
                    <a:pt x="106367" y="925216"/>
                  </a:lnTo>
                  <a:lnTo>
                    <a:pt x="63675" y="903137"/>
                  </a:lnTo>
                  <a:lnTo>
                    <a:pt x="30008" y="869470"/>
                  </a:lnTo>
                  <a:lnTo>
                    <a:pt x="7929" y="826777"/>
                  </a:lnTo>
                  <a:lnTo>
                    <a:pt x="0" y="777620"/>
                  </a:lnTo>
                  <a:lnTo>
                    <a:pt x="0" y="155524"/>
                  </a:lnTo>
                  <a:close/>
                </a:path>
              </a:pathLst>
            </a:custGeom>
            <a:ln w="25400">
              <a:solidFill>
                <a:srgbClr val="FFFFFF"/>
              </a:solidFill>
            </a:ln>
          </p:spPr>
          <p:txBody>
            <a:bodyPr wrap="square" lIns="0" tIns="0" rIns="0" bIns="0" rtlCol="0"/>
            <a:lstStyle/>
            <a:p>
              <a:endParaRPr/>
            </a:p>
          </p:txBody>
        </p:sp>
      </p:grpSp>
      <p:sp>
        <p:nvSpPr>
          <p:cNvPr id="9" name="object 8">
            <a:extLst>
              <a:ext uri="{FF2B5EF4-FFF2-40B4-BE49-F238E27FC236}">
                <a16:creationId xmlns:a16="http://schemas.microsoft.com/office/drawing/2014/main" id="{3494BF82-0B2B-2A11-7C25-6199BD907ACD}"/>
              </a:ext>
            </a:extLst>
          </p:cNvPr>
          <p:cNvSpPr txBox="1"/>
          <p:nvPr/>
        </p:nvSpPr>
        <p:spPr>
          <a:xfrm>
            <a:off x="3977127" y="2099306"/>
            <a:ext cx="1463040" cy="462915"/>
          </a:xfrm>
          <a:prstGeom prst="rect">
            <a:avLst/>
          </a:prstGeom>
        </p:spPr>
        <p:txBody>
          <a:bodyPr vert="horz" wrap="square" lIns="0" tIns="36195" rIns="0" bIns="0" rtlCol="0">
            <a:spAutoFit/>
          </a:bodyPr>
          <a:lstStyle/>
          <a:p>
            <a:pPr marL="12700" marR="5080" indent="177800">
              <a:lnSpc>
                <a:spcPts val="1639"/>
              </a:lnSpc>
              <a:spcBef>
                <a:spcPts val="285"/>
              </a:spcBef>
            </a:pPr>
            <a:r>
              <a:rPr sz="1500" b="1" spc="-5" dirty="0">
                <a:solidFill>
                  <a:srgbClr val="FFFFFF"/>
                </a:solidFill>
                <a:latin typeface="Calibri"/>
                <a:cs typeface="Calibri"/>
              </a:rPr>
              <a:t>1. Health Risk </a:t>
            </a:r>
            <a:r>
              <a:rPr sz="1500" b="1" dirty="0">
                <a:solidFill>
                  <a:srgbClr val="FFFFFF"/>
                </a:solidFill>
                <a:latin typeface="Calibri"/>
                <a:cs typeface="Calibri"/>
              </a:rPr>
              <a:t> </a:t>
            </a:r>
            <a:r>
              <a:rPr sz="1500" b="1" spc="-5" dirty="0">
                <a:solidFill>
                  <a:srgbClr val="FFFFFF"/>
                </a:solidFill>
                <a:latin typeface="Calibri"/>
                <a:cs typeface="Calibri"/>
              </a:rPr>
              <a:t>Assessment</a:t>
            </a:r>
            <a:r>
              <a:rPr sz="1500" b="1" spc="-65" dirty="0">
                <a:solidFill>
                  <a:srgbClr val="FFFFFF"/>
                </a:solidFill>
                <a:latin typeface="Calibri"/>
                <a:cs typeface="Calibri"/>
              </a:rPr>
              <a:t> </a:t>
            </a:r>
            <a:r>
              <a:rPr sz="1500" b="1" spc="-5" dirty="0">
                <a:solidFill>
                  <a:srgbClr val="FFFFFF"/>
                </a:solidFill>
                <a:latin typeface="Calibri"/>
                <a:cs typeface="Calibri"/>
              </a:rPr>
              <a:t>(HRA)</a:t>
            </a:r>
            <a:endParaRPr sz="1500" dirty="0">
              <a:latin typeface="Calibri"/>
              <a:cs typeface="Calibri"/>
            </a:endParaRPr>
          </a:p>
        </p:txBody>
      </p:sp>
      <p:grpSp>
        <p:nvGrpSpPr>
          <p:cNvPr id="10" name="object 9">
            <a:extLst>
              <a:ext uri="{FF2B5EF4-FFF2-40B4-BE49-F238E27FC236}">
                <a16:creationId xmlns:a16="http://schemas.microsoft.com/office/drawing/2014/main" id="{51BC1956-E2AC-FF71-BA96-DF067404ED78}"/>
              </a:ext>
            </a:extLst>
          </p:cNvPr>
          <p:cNvGrpSpPr/>
          <p:nvPr/>
        </p:nvGrpSpPr>
        <p:grpSpPr>
          <a:xfrm>
            <a:off x="5407694" y="3068752"/>
            <a:ext cx="1892300" cy="958850"/>
            <a:chOff x="5333602" y="2569484"/>
            <a:chExt cx="1892300" cy="958850"/>
          </a:xfrm>
        </p:grpSpPr>
        <p:sp>
          <p:nvSpPr>
            <p:cNvPr id="11" name="object 10">
              <a:extLst>
                <a:ext uri="{FF2B5EF4-FFF2-40B4-BE49-F238E27FC236}">
                  <a16:creationId xmlns:a16="http://schemas.microsoft.com/office/drawing/2014/main" id="{5096225C-936B-8D21-88DF-26FF77728CC1}"/>
                </a:ext>
              </a:extLst>
            </p:cNvPr>
            <p:cNvSpPr/>
            <p:nvPr/>
          </p:nvSpPr>
          <p:spPr>
            <a:xfrm>
              <a:off x="5346302" y="2582184"/>
              <a:ext cx="1866900" cy="933450"/>
            </a:xfrm>
            <a:custGeom>
              <a:avLst/>
              <a:gdLst/>
              <a:ahLst/>
              <a:cxnLst/>
              <a:rect l="l" t="t" r="r" b="b"/>
              <a:pathLst>
                <a:path w="1866900" h="933450">
                  <a:moveTo>
                    <a:pt x="1710778" y="0"/>
                  </a:moveTo>
                  <a:lnTo>
                    <a:pt x="155524" y="0"/>
                  </a:lnTo>
                  <a:lnTo>
                    <a:pt x="106367" y="7929"/>
                  </a:lnTo>
                  <a:lnTo>
                    <a:pt x="63675" y="30008"/>
                  </a:lnTo>
                  <a:lnTo>
                    <a:pt x="30008" y="63675"/>
                  </a:lnTo>
                  <a:lnTo>
                    <a:pt x="7929" y="106367"/>
                  </a:lnTo>
                  <a:lnTo>
                    <a:pt x="0" y="155524"/>
                  </a:lnTo>
                  <a:lnTo>
                    <a:pt x="0" y="777620"/>
                  </a:lnTo>
                  <a:lnTo>
                    <a:pt x="7929" y="826777"/>
                  </a:lnTo>
                  <a:lnTo>
                    <a:pt x="30008" y="869470"/>
                  </a:lnTo>
                  <a:lnTo>
                    <a:pt x="63675" y="903137"/>
                  </a:lnTo>
                  <a:lnTo>
                    <a:pt x="106367" y="925216"/>
                  </a:lnTo>
                  <a:lnTo>
                    <a:pt x="155524" y="933145"/>
                  </a:lnTo>
                  <a:lnTo>
                    <a:pt x="1710778" y="933145"/>
                  </a:lnTo>
                  <a:lnTo>
                    <a:pt x="1759935" y="925216"/>
                  </a:lnTo>
                  <a:lnTo>
                    <a:pt x="1802627" y="903137"/>
                  </a:lnTo>
                  <a:lnTo>
                    <a:pt x="1836294" y="869470"/>
                  </a:lnTo>
                  <a:lnTo>
                    <a:pt x="1858374" y="826777"/>
                  </a:lnTo>
                  <a:lnTo>
                    <a:pt x="1866303" y="777620"/>
                  </a:lnTo>
                  <a:lnTo>
                    <a:pt x="1866303" y="155524"/>
                  </a:lnTo>
                  <a:lnTo>
                    <a:pt x="1858374" y="106367"/>
                  </a:lnTo>
                  <a:lnTo>
                    <a:pt x="1836294" y="63675"/>
                  </a:lnTo>
                  <a:lnTo>
                    <a:pt x="1802627" y="30008"/>
                  </a:lnTo>
                  <a:lnTo>
                    <a:pt x="1759935" y="7929"/>
                  </a:lnTo>
                  <a:lnTo>
                    <a:pt x="1710778" y="0"/>
                  </a:lnTo>
                  <a:close/>
                </a:path>
              </a:pathLst>
            </a:custGeom>
            <a:solidFill>
              <a:srgbClr val="A6D147"/>
            </a:solidFill>
          </p:spPr>
          <p:txBody>
            <a:bodyPr wrap="square" lIns="0" tIns="0" rIns="0" bIns="0" rtlCol="0"/>
            <a:lstStyle/>
            <a:p>
              <a:endParaRPr/>
            </a:p>
          </p:txBody>
        </p:sp>
        <p:sp>
          <p:nvSpPr>
            <p:cNvPr id="12" name="object 11">
              <a:extLst>
                <a:ext uri="{FF2B5EF4-FFF2-40B4-BE49-F238E27FC236}">
                  <a16:creationId xmlns:a16="http://schemas.microsoft.com/office/drawing/2014/main" id="{EBF81320-87A0-B976-F8D6-C56292306A31}"/>
                </a:ext>
              </a:extLst>
            </p:cNvPr>
            <p:cNvSpPr/>
            <p:nvPr/>
          </p:nvSpPr>
          <p:spPr>
            <a:xfrm>
              <a:off x="5346302" y="2582184"/>
              <a:ext cx="1866900" cy="933450"/>
            </a:xfrm>
            <a:custGeom>
              <a:avLst/>
              <a:gdLst/>
              <a:ahLst/>
              <a:cxnLst/>
              <a:rect l="l" t="t" r="r" b="b"/>
              <a:pathLst>
                <a:path w="1866900" h="933450">
                  <a:moveTo>
                    <a:pt x="0" y="155524"/>
                  </a:moveTo>
                  <a:lnTo>
                    <a:pt x="7929" y="106367"/>
                  </a:lnTo>
                  <a:lnTo>
                    <a:pt x="30008" y="63675"/>
                  </a:lnTo>
                  <a:lnTo>
                    <a:pt x="63675" y="30008"/>
                  </a:lnTo>
                  <a:lnTo>
                    <a:pt x="106367" y="7929"/>
                  </a:lnTo>
                  <a:lnTo>
                    <a:pt x="155524" y="0"/>
                  </a:lnTo>
                  <a:lnTo>
                    <a:pt x="1710778" y="0"/>
                  </a:lnTo>
                  <a:lnTo>
                    <a:pt x="1759935" y="7929"/>
                  </a:lnTo>
                  <a:lnTo>
                    <a:pt x="1802627" y="30008"/>
                  </a:lnTo>
                  <a:lnTo>
                    <a:pt x="1836294" y="63675"/>
                  </a:lnTo>
                  <a:lnTo>
                    <a:pt x="1858374" y="106367"/>
                  </a:lnTo>
                  <a:lnTo>
                    <a:pt x="1866303" y="155524"/>
                  </a:lnTo>
                  <a:lnTo>
                    <a:pt x="1866303" y="777620"/>
                  </a:lnTo>
                  <a:lnTo>
                    <a:pt x="1858374" y="826777"/>
                  </a:lnTo>
                  <a:lnTo>
                    <a:pt x="1836294" y="869470"/>
                  </a:lnTo>
                  <a:lnTo>
                    <a:pt x="1802627" y="903137"/>
                  </a:lnTo>
                  <a:lnTo>
                    <a:pt x="1759935" y="925216"/>
                  </a:lnTo>
                  <a:lnTo>
                    <a:pt x="1710778" y="933145"/>
                  </a:lnTo>
                  <a:lnTo>
                    <a:pt x="155524" y="933145"/>
                  </a:lnTo>
                  <a:lnTo>
                    <a:pt x="106367" y="925216"/>
                  </a:lnTo>
                  <a:lnTo>
                    <a:pt x="63675" y="903137"/>
                  </a:lnTo>
                  <a:lnTo>
                    <a:pt x="30008" y="869470"/>
                  </a:lnTo>
                  <a:lnTo>
                    <a:pt x="7929" y="826777"/>
                  </a:lnTo>
                  <a:lnTo>
                    <a:pt x="0" y="777620"/>
                  </a:lnTo>
                  <a:lnTo>
                    <a:pt x="0" y="155524"/>
                  </a:lnTo>
                  <a:close/>
                </a:path>
              </a:pathLst>
            </a:custGeom>
            <a:ln w="25400">
              <a:solidFill>
                <a:srgbClr val="FFFFFF"/>
              </a:solidFill>
            </a:ln>
          </p:spPr>
          <p:txBody>
            <a:bodyPr wrap="square" lIns="0" tIns="0" rIns="0" bIns="0" rtlCol="0"/>
            <a:lstStyle/>
            <a:p>
              <a:endParaRPr/>
            </a:p>
          </p:txBody>
        </p:sp>
      </p:grpSp>
      <p:sp>
        <p:nvSpPr>
          <p:cNvPr id="13" name="object 16">
            <a:extLst>
              <a:ext uri="{FF2B5EF4-FFF2-40B4-BE49-F238E27FC236}">
                <a16:creationId xmlns:a16="http://schemas.microsoft.com/office/drawing/2014/main" id="{CFA7EDAB-151B-9048-B792-76F57F6948DF}"/>
              </a:ext>
            </a:extLst>
          </p:cNvPr>
          <p:cNvSpPr txBox="1"/>
          <p:nvPr/>
        </p:nvSpPr>
        <p:spPr>
          <a:xfrm>
            <a:off x="5065044" y="5227123"/>
            <a:ext cx="1319530" cy="462915"/>
          </a:xfrm>
          <a:prstGeom prst="rect">
            <a:avLst/>
          </a:prstGeom>
        </p:spPr>
        <p:txBody>
          <a:bodyPr vert="horz" wrap="square" lIns="0" tIns="36195" rIns="0" bIns="0" rtlCol="0">
            <a:spAutoFit/>
          </a:bodyPr>
          <a:lstStyle/>
          <a:p>
            <a:pPr marL="80645" marR="5080" indent="-68580">
              <a:lnSpc>
                <a:spcPts val="1639"/>
              </a:lnSpc>
              <a:spcBef>
                <a:spcPts val="285"/>
              </a:spcBef>
            </a:pPr>
            <a:r>
              <a:rPr sz="1500" b="1" spc="-5" dirty="0">
                <a:solidFill>
                  <a:srgbClr val="FFFFFF"/>
                </a:solidFill>
                <a:latin typeface="Calibri"/>
                <a:cs typeface="Calibri"/>
              </a:rPr>
              <a:t>3.</a:t>
            </a:r>
            <a:r>
              <a:rPr sz="1500" b="1" spc="-70" dirty="0">
                <a:solidFill>
                  <a:srgbClr val="FFFFFF"/>
                </a:solidFill>
                <a:latin typeface="Calibri"/>
                <a:cs typeface="Calibri"/>
              </a:rPr>
              <a:t> </a:t>
            </a:r>
            <a:r>
              <a:rPr sz="1500" b="1" spc="-5" dirty="0">
                <a:solidFill>
                  <a:srgbClr val="FFFFFF"/>
                </a:solidFill>
                <a:latin typeface="Calibri"/>
                <a:cs typeface="Calibri"/>
              </a:rPr>
              <a:t>Individualized </a:t>
            </a:r>
            <a:r>
              <a:rPr sz="1500" b="1" spc="-325" dirty="0">
                <a:solidFill>
                  <a:srgbClr val="FFFFFF"/>
                </a:solidFill>
                <a:latin typeface="Calibri"/>
                <a:cs typeface="Calibri"/>
              </a:rPr>
              <a:t> </a:t>
            </a:r>
            <a:r>
              <a:rPr sz="1500" b="1" spc="-10" dirty="0">
                <a:solidFill>
                  <a:srgbClr val="FFFFFF"/>
                </a:solidFill>
                <a:latin typeface="Calibri"/>
                <a:cs typeface="Calibri"/>
              </a:rPr>
              <a:t>Care</a:t>
            </a:r>
            <a:r>
              <a:rPr sz="1500" b="1" spc="-25" dirty="0">
                <a:solidFill>
                  <a:srgbClr val="FFFFFF"/>
                </a:solidFill>
                <a:latin typeface="Calibri"/>
                <a:cs typeface="Calibri"/>
              </a:rPr>
              <a:t> </a:t>
            </a:r>
            <a:r>
              <a:rPr sz="1500" b="1" dirty="0">
                <a:solidFill>
                  <a:srgbClr val="FFFFFF"/>
                </a:solidFill>
                <a:latin typeface="Calibri"/>
                <a:cs typeface="Calibri"/>
              </a:rPr>
              <a:t>Plan</a:t>
            </a:r>
            <a:r>
              <a:rPr sz="1500" b="1" spc="-35" dirty="0">
                <a:solidFill>
                  <a:srgbClr val="FFFFFF"/>
                </a:solidFill>
                <a:latin typeface="Calibri"/>
                <a:cs typeface="Calibri"/>
              </a:rPr>
              <a:t> </a:t>
            </a:r>
            <a:r>
              <a:rPr sz="1500" b="1" spc="-5" dirty="0">
                <a:solidFill>
                  <a:srgbClr val="FFFFFF"/>
                </a:solidFill>
                <a:latin typeface="Calibri"/>
                <a:cs typeface="Calibri"/>
              </a:rPr>
              <a:t>(ICP)</a:t>
            </a:r>
            <a:endParaRPr sz="1500" dirty="0">
              <a:latin typeface="Calibri"/>
              <a:cs typeface="Calibri"/>
            </a:endParaRPr>
          </a:p>
        </p:txBody>
      </p:sp>
      <p:grpSp>
        <p:nvGrpSpPr>
          <p:cNvPr id="14" name="object 17">
            <a:extLst>
              <a:ext uri="{FF2B5EF4-FFF2-40B4-BE49-F238E27FC236}">
                <a16:creationId xmlns:a16="http://schemas.microsoft.com/office/drawing/2014/main" id="{26E170C7-0990-0161-E6E5-4CD27864F5F2}"/>
              </a:ext>
            </a:extLst>
          </p:cNvPr>
          <p:cNvGrpSpPr/>
          <p:nvPr/>
        </p:nvGrpSpPr>
        <p:grpSpPr>
          <a:xfrm>
            <a:off x="2747013" y="5001849"/>
            <a:ext cx="1892300" cy="958850"/>
            <a:chOff x="2672921" y="4502581"/>
            <a:chExt cx="1892300" cy="958850"/>
          </a:xfrm>
        </p:grpSpPr>
        <p:sp>
          <p:nvSpPr>
            <p:cNvPr id="15" name="object 18">
              <a:extLst>
                <a:ext uri="{FF2B5EF4-FFF2-40B4-BE49-F238E27FC236}">
                  <a16:creationId xmlns:a16="http://schemas.microsoft.com/office/drawing/2014/main" id="{9CF51DD9-8659-10CF-912F-26ACBF1497B4}"/>
                </a:ext>
              </a:extLst>
            </p:cNvPr>
            <p:cNvSpPr/>
            <p:nvPr/>
          </p:nvSpPr>
          <p:spPr>
            <a:xfrm>
              <a:off x="2685621" y="4515281"/>
              <a:ext cx="1866900" cy="933450"/>
            </a:xfrm>
            <a:custGeom>
              <a:avLst/>
              <a:gdLst/>
              <a:ahLst/>
              <a:cxnLst/>
              <a:rect l="l" t="t" r="r" b="b"/>
              <a:pathLst>
                <a:path w="1866900" h="933450">
                  <a:moveTo>
                    <a:pt x="1710778" y="0"/>
                  </a:moveTo>
                  <a:lnTo>
                    <a:pt x="155524" y="0"/>
                  </a:lnTo>
                  <a:lnTo>
                    <a:pt x="106367" y="7929"/>
                  </a:lnTo>
                  <a:lnTo>
                    <a:pt x="63675" y="30008"/>
                  </a:lnTo>
                  <a:lnTo>
                    <a:pt x="30008" y="63675"/>
                  </a:lnTo>
                  <a:lnTo>
                    <a:pt x="7929" y="106367"/>
                  </a:lnTo>
                  <a:lnTo>
                    <a:pt x="0" y="155524"/>
                  </a:lnTo>
                  <a:lnTo>
                    <a:pt x="0" y="777621"/>
                  </a:lnTo>
                  <a:lnTo>
                    <a:pt x="7929" y="826777"/>
                  </a:lnTo>
                  <a:lnTo>
                    <a:pt x="30008" y="869470"/>
                  </a:lnTo>
                  <a:lnTo>
                    <a:pt x="63675" y="903137"/>
                  </a:lnTo>
                  <a:lnTo>
                    <a:pt x="106367" y="925216"/>
                  </a:lnTo>
                  <a:lnTo>
                    <a:pt x="155524" y="933145"/>
                  </a:lnTo>
                  <a:lnTo>
                    <a:pt x="1710778" y="933145"/>
                  </a:lnTo>
                  <a:lnTo>
                    <a:pt x="1759935" y="925216"/>
                  </a:lnTo>
                  <a:lnTo>
                    <a:pt x="1802627" y="903137"/>
                  </a:lnTo>
                  <a:lnTo>
                    <a:pt x="1836294" y="869470"/>
                  </a:lnTo>
                  <a:lnTo>
                    <a:pt x="1858374" y="826777"/>
                  </a:lnTo>
                  <a:lnTo>
                    <a:pt x="1866303" y="777621"/>
                  </a:lnTo>
                  <a:lnTo>
                    <a:pt x="1866303" y="155524"/>
                  </a:lnTo>
                  <a:lnTo>
                    <a:pt x="1858374" y="106367"/>
                  </a:lnTo>
                  <a:lnTo>
                    <a:pt x="1836294" y="63675"/>
                  </a:lnTo>
                  <a:lnTo>
                    <a:pt x="1802627" y="30008"/>
                  </a:lnTo>
                  <a:lnTo>
                    <a:pt x="1759935" y="7929"/>
                  </a:lnTo>
                  <a:lnTo>
                    <a:pt x="1710778" y="0"/>
                  </a:lnTo>
                  <a:close/>
                </a:path>
              </a:pathLst>
            </a:custGeom>
            <a:solidFill>
              <a:srgbClr val="3CBEDC"/>
            </a:solidFill>
          </p:spPr>
          <p:txBody>
            <a:bodyPr wrap="square" lIns="0" tIns="0" rIns="0" bIns="0" rtlCol="0"/>
            <a:lstStyle/>
            <a:p>
              <a:endParaRPr/>
            </a:p>
          </p:txBody>
        </p:sp>
        <p:sp>
          <p:nvSpPr>
            <p:cNvPr id="16" name="object 19">
              <a:extLst>
                <a:ext uri="{FF2B5EF4-FFF2-40B4-BE49-F238E27FC236}">
                  <a16:creationId xmlns:a16="http://schemas.microsoft.com/office/drawing/2014/main" id="{DFFB4908-1F23-66B6-9227-C56D42FFDA93}"/>
                </a:ext>
              </a:extLst>
            </p:cNvPr>
            <p:cNvSpPr/>
            <p:nvPr/>
          </p:nvSpPr>
          <p:spPr>
            <a:xfrm>
              <a:off x="2685621" y="4515281"/>
              <a:ext cx="1866900" cy="933450"/>
            </a:xfrm>
            <a:custGeom>
              <a:avLst/>
              <a:gdLst/>
              <a:ahLst/>
              <a:cxnLst/>
              <a:rect l="l" t="t" r="r" b="b"/>
              <a:pathLst>
                <a:path w="1866900" h="933450">
                  <a:moveTo>
                    <a:pt x="0" y="155524"/>
                  </a:moveTo>
                  <a:lnTo>
                    <a:pt x="7929" y="106367"/>
                  </a:lnTo>
                  <a:lnTo>
                    <a:pt x="30008" y="63675"/>
                  </a:lnTo>
                  <a:lnTo>
                    <a:pt x="63675" y="30008"/>
                  </a:lnTo>
                  <a:lnTo>
                    <a:pt x="106367" y="7929"/>
                  </a:lnTo>
                  <a:lnTo>
                    <a:pt x="155524" y="0"/>
                  </a:lnTo>
                  <a:lnTo>
                    <a:pt x="1710778" y="0"/>
                  </a:lnTo>
                  <a:lnTo>
                    <a:pt x="1759935" y="7929"/>
                  </a:lnTo>
                  <a:lnTo>
                    <a:pt x="1802627" y="30008"/>
                  </a:lnTo>
                  <a:lnTo>
                    <a:pt x="1836294" y="63675"/>
                  </a:lnTo>
                  <a:lnTo>
                    <a:pt x="1858374" y="106367"/>
                  </a:lnTo>
                  <a:lnTo>
                    <a:pt x="1866303" y="155524"/>
                  </a:lnTo>
                  <a:lnTo>
                    <a:pt x="1866303" y="777621"/>
                  </a:lnTo>
                  <a:lnTo>
                    <a:pt x="1858374" y="826777"/>
                  </a:lnTo>
                  <a:lnTo>
                    <a:pt x="1836294" y="869470"/>
                  </a:lnTo>
                  <a:lnTo>
                    <a:pt x="1802627" y="903137"/>
                  </a:lnTo>
                  <a:lnTo>
                    <a:pt x="1759935" y="925216"/>
                  </a:lnTo>
                  <a:lnTo>
                    <a:pt x="1710778" y="933145"/>
                  </a:lnTo>
                  <a:lnTo>
                    <a:pt x="155524" y="933145"/>
                  </a:lnTo>
                  <a:lnTo>
                    <a:pt x="106367" y="925216"/>
                  </a:lnTo>
                  <a:lnTo>
                    <a:pt x="63675" y="903137"/>
                  </a:lnTo>
                  <a:lnTo>
                    <a:pt x="30008" y="869470"/>
                  </a:lnTo>
                  <a:lnTo>
                    <a:pt x="7929" y="826777"/>
                  </a:lnTo>
                  <a:lnTo>
                    <a:pt x="0" y="777621"/>
                  </a:lnTo>
                  <a:lnTo>
                    <a:pt x="0" y="155524"/>
                  </a:lnTo>
                  <a:close/>
                </a:path>
              </a:pathLst>
            </a:custGeom>
            <a:ln w="25400">
              <a:solidFill>
                <a:srgbClr val="FFFFFF"/>
              </a:solidFill>
            </a:ln>
          </p:spPr>
          <p:txBody>
            <a:bodyPr wrap="square" lIns="0" tIns="0" rIns="0" bIns="0" rtlCol="0"/>
            <a:lstStyle/>
            <a:p>
              <a:endParaRPr/>
            </a:p>
          </p:txBody>
        </p:sp>
      </p:grpSp>
      <p:sp>
        <p:nvSpPr>
          <p:cNvPr id="17" name="object 24">
            <a:extLst>
              <a:ext uri="{FF2B5EF4-FFF2-40B4-BE49-F238E27FC236}">
                <a16:creationId xmlns:a16="http://schemas.microsoft.com/office/drawing/2014/main" id="{2176FD04-BEFC-ADC5-F9CB-DFF9FAC3F1D5}"/>
              </a:ext>
            </a:extLst>
          </p:cNvPr>
          <p:cNvSpPr txBox="1"/>
          <p:nvPr/>
        </p:nvSpPr>
        <p:spPr>
          <a:xfrm>
            <a:off x="2364771" y="3148673"/>
            <a:ext cx="1400810" cy="754380"/>
          </a:xfrm>
          <a:prstGeom prst="rect">
            <a:avLst/>
          </a:prstGeom>
        </p:spPr>
        <p:txBody>
          <a:bodyPr vert="horz" wrap="square" lIns="0" tIns="36195" rIns="0" bIns="0" rtlCol="0">
            <a:spAutoFit/>
          </a:bodyPr>
          <a:lstStyle/>
          <a:p>
            <a:pPr marL="330835" marR="5080" indent="-318770">
              <a:lnSpc>
                <a:spcPts val="1639"/>
              </a:lnSpc>
              <a:spcBef>
                <a:spcPts val="285"/>
              </a:spcBef>
            </a:pPr>
            <a:r>
              <a:rPr sz="1500" b="1" spc="-5" dirty="0">
                <a:solidFill>
                  <a:srgbClr val="FFFFFF"/>
                </a:solidFill>
                <a:latin typeface="Calibri"/>
                <a:cs typeface="Calibri"/>
              </a:rPr>
              <a:t>5. </a:t>
            </a:r>
            <a:r>
              <a:rPr sz="1500" b="1" spc="-10" dirty="0">
                <a:solidFill>
                  <a:srgbClr val="FFFFFF"/>
                </a:solidFill>
                <a:latin typeface="Calibri"/>
                <a:cs typeface="Calibri"/>
              </a:rPr>
              <a:t>Care </a:t>
            </a:r>
            <a:r>
              <a:rPr sz="1500" b="1" spc="-15" dirty="0">
                <a:solidFill>
                  <a:srgbClr val="FFFFFF"/>
                </a:solidFill>
                <a:latin typeface="Calibri"/>
                <a:cs typeface="Calibri"/>
              </a:rPr>
              <a:t>Transition </a:t>
            </a:r>
            <a:r>
              <a:rPr sz="1500" b="1" spc="-330" dirty="0">
                <a:solidFill>
                  <a:srgbClr val="FFFFFF"/>
                </a:solidFill>
                <a:latin typeface="Calibri"/>
                <a:cs typeface="Calibri"/>
              </a:rPr>
              <a:t> </a:t>
            </a:r>
            <a:r>
              <a:rPr sz="1500" b="1" spc="-10" dirty="0">
                <a:solidFill>
                  <a:srgbClr val="FFFFFF"/>
                </a:solidFill>
                <a:latin typeface="Calibri"/>
                <a:cs typeface="Calibri"/>
              </a:rPr>
              <a:t>Protocols</a:t>
            </a:r>
            <a:endParaRPr sz="1500" dirty="0">
              <a:latin typeface="Calibri"/>
              <a:cs typeface="Calibri"/>
            </a:endParaRPr>
          </a:p>
          <a:p>
            <a:pPr marL="157480">
              <a:spcBef>
                <a:spcPts val="470"/>
              </a:spcBef>
            </a:pPr>
            <a:r>
              <a:rPr sz="1500" b="1" spc="-5" dirty="0">
                <a:solidFill>
                  <a:srgbClr val="FFFFFF"/>
                </a:solidFill>
                <a:latin typeface="Calibri"/>
                <a:cs typeface="Calibri"/>
              </a:rPr>
              <a:t>(If</a:t>
            </a:r>
            <a:r>
              <a:rPr sz="1500" b="1" spc="-30" dirty="0">
                <a:solidFill>
                  <a:srgbClr val="FFFFFF"/>
                </a:solidFill>
                <a:latin typeface="Calibri"/>
                <a:cs typeface="Calibri"/>
              </a:rPr>
              <a:t> </a:t>
            </a:r>
            <a:r>
              <a:rPr sz="1500" b="1" spc="-5" dirty="0">
                <a:solidFill>
                  <a:srgbClr val="FFFFFF"/>
                </a:solidFill>
                <a:latin typeface="Calibri"/>
                <a:cs typeface="Calibri"/>
              </a:rPr>
              <a:t>applicable)</a:t>
            </a:r>
            <a:endParaRPr sz="1500" dirty="0">
              <a:latin typeface="Calibri"/>
              <a:cs typeface="Calibri"/>
            </a:endParaRPr>
          </a:p>
        </p:txBody>
      </p:sp>
      <p:sp>
        <p:nvSpPr>
          <p:cNvPr id="18" name="object 26">
            <a:extLst>
              <a:ext uri="{FF2B5EF4-FFF2-40B4-BE49-F238E27FC236}">
                <a16:creationId xmlns:a16="http://schemas.microsoft.com/office/drawing/2014/main" id="{364E4BC1-081C-869F-FA08-0826270B8B34}"/>
              </a:ext>
            </a:extLst>
          </p:cNvPr>
          <p:cNvSpPr txBox="1"/>
          <p:nvPr/>
        </p:nvSpPr>
        <p:spPr>
          <a:xfrm>
            <a:off x="7397750" y="3126315"/>
            <a:ext cx="1746250" cy="566822"/>
          </a:xfrm>
          <a:prstGeom prst="rect">
            <a:avLst/>
          </a:prstGeom>
        </p:spPr>
        <p:txBody>
          <a:bodyPr vert="horz" wrap="square" lIns="0" tIns="12700" rIns="0" bIns="0" rtlCol="0">
            <a:spAutoFit/>
          </a:bodyPr>
          <a:lstStyle/>
          <a:p>
            <a:pPr marL="12700" marR="5080">
              <a:spcBef>
                <a:spcPts val="100"/>
              </a:spcBef>
            </a:pPr>
            <a:r>
              <a:rPr sz="1200" spc="-5" dirty="0">
                <a:latin typeface="Arial"/>
                <a:cs typeface="Arial"/>
              </a:rPr>
              <a:t>HRA results and other </a:t>
            </a:r>
            <a:r>
              <a:rPr sz="1200" dirty="0">
                <a:latin typeface="Arial"/>
                <a:cs typeface="Arial"/>
              </a:rPr>
              <a:t> </a:t>
            </a:r>
            <a:r>
              <a:rPr sz="1200" spc="-5" dirty="0">
                <a:latin typeface="Arial"/>
                <a:cs typeface="Arial"/>
              </a:rPr>
              <a:t>data is used </a:t>
            </a:r>
            <a:r>
              <a:rPr sz="1200" dirty="0">
                <a:latin typeface="Arial"/>
                <a:cs typeface="Arial"/>
              </a:rPr>
              <a:t>to stratify </a:t>
            </a:r>
            <a:r>
              <a:rPr sz="1200" spc="-5" dirty="0">
                <a:latin typeface="Arial"/>
                <a:cs typeface="Arial"/>
              </a:rPr>
              <a:t>and</a:t>
            </a:r>
            <a:r>
              <a:rPr sz="1200" spc="-50" dirty="0">
                <a:latin typeface="Arial"/>
                <a:cs typeface="Arial"/>
              </a:rPr>
              <a:t> </a:t>
            </a:r>
            <a:r>
              <a:rPr sz="1200" spc="-5" dirty="0">
                <a:latin typeface="Arial"/>
                <a:cs typeface="Arial"/>
              </a:rPr>
              <a:t>determine risk.</a:t>
            </a:r>
            <a:endParaRPr sz="1200" dirty="0">
              <a:latin typeface="Arial"/>
              <a:cs typeface="Arial"/>
            </a:endParaRPr>
          </a:p>
        </p:txBody>
      </p:sp>
      <p:sp>
        <p:nvSpPr>
          <p:cNvPr id="19" name="object 27">
            <a:extLst>
              <a:ext uri="{FF2B5EF4-FFF2-40B4-BE49-F238E27FC236}">
                <a16:creationId xmlns:a16="http://schemas.microsoft.com/office/drawing/2014/main" id="{D2AA8BF0-EFF1-4816-4F2B-C5BF9B01E0A6}"/>
              </a:ext>
            </a:extLst>
          </p:cNvPr>
          <p:cNvSpPr txBox="1"/>
          <p:nvPr/>
        </p:nvSpPr>
        <p:spPr>
          <a:xfrm>
            <a:off x="6787084" y="4962125"/>
            <a:ext cx="2064385" cy="939800"/>
          </a:xfrm>
          <a:prstGeom prst="rect">
            <a:avLst/>
          </a:prstGeom>
        </p:spPr>
        <p:txBody>
          <a:bodyPr vert="horz" wrap="square" lIns="0" tIns="12700" rIns="0" bIns="0" rtlCol="0">
            <a:spAutoFit/>
          </a:bodyPr>
          <a:lstStyle/>
          <a:p>
            <a:pPr marL="12700" marR="5080">
              <a:spcBef>
                <a:spcPts val="100"/>
              </a:spcBef>
            </a:pPr>
            <a:r>
              <a:rPr sz="1200" spc="-5" dirty="0">
                <a:latin typeface="Arial"/>
                <a:cs typeface="Arial"/>
              </a:rPr>
              <a:t>E</a:t>
            </a:r>
            <a:r>
              <a:rPr lang="en-US" sz="1200" spc="-5" dirty="0">
                <a:latin typeface="Arial"/>
                <a:cs typeface="Arial"/>
              </a:rPr>
              <a:t>ach</a:t>
            </a:r>
            <a:r>
              <a:rPr sz="1200" spc="-5" dirty="0">
                <a:latin typeface="Arial"/>
                <a:cs typeface="Arial"/>
              </a:rPr>
              <a:t> SNP </a:t>
            </a:r>
            <a:r>
              <a:rPr lang="en-US" sz="1200" spc="-5" dirty="0">
                <a:latin typeface="Arial"/>
                <a:cs typeface="Arial"/>
              </a:rPr>
              <a:t>member</a:t>
            </a:r>
            <a:r>
              <a:rPr sz="1200" dirty="0">
                <a:latin typeface="Arial"/>
                <a:cs typeface="Arial"/>
              </a:rPr>
              <a:t> </a:t>
            </a:r>
            <a:r>
              <a:rPr sz="1200" spc="-10" dirty="0">
                <a:latin typeface="Arial"/>
                <a:cs typeface="Arial"/>
              </a:rPr>
              <a:t>will </a:t>
            </a:r>
            <a:r>
              <a:rPr sz="1200" spc="-5" dirty="0">
                <a:latin typeface="Arial"/>
                <a:cs typeface="Arial"/>
              </a:rPr>
              <a:t>have </a:t>
            </a:r>
            <a:r>
              <a:rPr sz="1200" spc="-325" dirty="0">
                <a:latin typeface="Arial"/>
                <a:cs typeface="Arial"/>
              </a:rPr>
              <a:t> </a:t>
            </a:r>
            <a:r>
              <a:rPr sz="1200" spc="-5" dirty="0">
                <a:latin typeface="Arial"/>
                <a:cs typeface="Arial"/>
              </a:rPr>
              <a:t>an ICP </a:t>
            </a:r>
            <a:r>
              <a:rPr sz="1200" dirty="0">
                <a:latin typeface="Arial"/>
                <a:cs typeface="Arial"/>
              </a:rPr>
              <a:t>to </a:t>
            </a:r>
            <a:r>
              <a:rPr sz="1200" spc="-5" dirty="0">
                <a:latin typeface="Arial"/>
                <a:cs typeface="Arial"/>
              </a:rPr>
              <a:t>facilitate their </a:t>
            </a:r>
            <a:r>
              <a:rPr sz="1200" dirty="0">
                <a:latin typeface="Arial"/>
                <a:cs typeface="Arial"/>
              </a:rPr>
              <a:t> </a:t>
            </a:r>
            <a:r>
              <a:rPr sz="1200" spc="-5" dirty="0">
                <a:latin typeface="Arial"/>
                <a:cs typeface="Arial"/>
              </a:rPr>
              <a:t>coordination </a:t>
            </a:r>
            <a:r>
              <a:rPr sz="1200" dirty="0">
                <a:latin typeface="Arial"/>
                <a:cs typeface="Arial"/>
              </a:rPr>
              <a:t>of </a:t>
            </a:r>
            <a:r>
              <a:rPr sz="1200" spc="-5" dirty="0">
                <a:latin typeface="Arial"/>
                <a:cs typeface="Arial"/>
              </a:rPr>
              <a:t>care. ICPs are </a:t>
            </a:r>
            <a:r>
              <a:rPr sz="1200" spc="-320" dirty="0">
                <a:latin typeface="Arial"/>
                <a:cs typeface="Arial"/>
              </a:rPr>
              <a:t> </a:t>
            </a:r>
            <a:r>
              <a:rPr sz="1200" spc="-5" dirty="0">
                <a:latin typeface="Arial"/>
                <a:cs typeface="Arial"/>
              </a:rPr>
              <a:t>revised </a:t>
            </a:r>
            <a:r>
              <a:rPr sz="1200" spc="-10" dirty="0">
                <a:latin typeface="Arial"/>
                <a:cs typeface="Arial"/>
              </a:rPr>
              <a:t>with </a:t>
            </a:r>
            <a:r>
              <a:rPr sz="1200" spc="-5" dirty="0">
                <a:latin typeface="Arial"/>
                <a:cs typeface="Arial"/>
              </a:rPr>
              <a:t>changes in health </a:t>
            </a:r>
            <a:r>
              <a:rPr sz="1200" spc="-320" dirty="0">
                <a:latin typeface="Arial"/>
                <a:cs typeface="Arial"/>
              </a:rPr>
              <a:t> </a:t>
            </a:r>
            <a:r>
              <a:rPr sz="1200" dirty="0">
                <a:latin typeface="Arial"/>
                <a:cs typeface="Arial"/>
              </a:rPr>
              <a:t>status.</a:t>
            </a:r>
          </a:p>
        </p:txBody>
      </p:sp>
      <p:sp>
        <p:nvSpPr>
          <p:cNvPr id="20" name="object 28">
            <a:extLst>
              <a:ext uri="{FF2B5EF4-FFF2-40B4-BE49-F238E27FC236}">
                <a16:creationId xmlns:a16="http://schemas.microsoft.com/office/drawing/2014/main" id="{5DC179AA-3E52-7C1F-5352-AE165D9EA812}"/>
              </a:ext>
            </a:extLst>
          </p:cNvPr>
          <p:cNvSpPr txBox="1"/>
          <p:nvPr/>
        </p:nvSpPr>
        <p:spPr>
          <a:xfrm>
            <a:off x="271679" y="5129155"/>
            <a:ext cx="2238375" cy="751488"/>
          </a:xfrm>
          <a:prstGeom prst="rect">
            <a:avLst/>
          </a:prstGeom>
        </p:spPr>
        <p:txBody>
          <a:bodyPr vert="horz" wrap="square" lIns="0" tIns="12700" rIns="0" bIns="0" rtlCol="0">
            <a:spAutoFit/>
          </a:bodyPr>
          <a:lstStyle/>
          <a:p>
            <a:pPr marL="12700" marR="5080">
              <a:spcBef>
                <a:spcPts val="100"/>
              </a:spcBef>
            </a:pPr>
            <a:r>
              <a:rPr sz="1200" spc="-5" dirty="0">
                <a:latin typeface="Arial"/>
                <a:cs typeface="Arial"/>
              </a:rPr>
              <a:t>Every SNP </a:t>
            </a:r>
            <a:r>
              <a:rPr lang="en-US" sz="1200" spc="-5" dirty="0">
                <a:latin typeface="Arial"/>
                <a:cs typeface="Arial"/>
              </a:rPr>
              <a:t>member</a:t>
            </a:r>
            <a:r>
              <a:rPr sz="1200" dirty="0">
                <a:latin typeface="Arial"/>
                <a:cs typeface="Arial"/>
              </a:rPr>
              <a:t> </a:t>
            </a:r>
            <a:r>
              <a:rPr sz="1200" spc="-10" dirty="0">
                <a:latin typeface="Arial"/>
                <a:cs typeface="Arial"/>
              </a:rPr>
              <a:t>will </a:t>
            </a:r>
            <a:r>
              <a:rPr sz="1200" spc="-5" dirty="0">
                <a:latin typeface="Arial"/>
                <a:cs typeface="Arial"/>
              </a:rPr>
              <a:t>have </a:t>
            </a:r>
            <a:r>
              <a:rPr sz="1200" dirty="0">
                <a:latin typeface="Arial"/>
                <a:cs typeface="Arial"/>
              </a:rPr>
              <a:t> </a:t>
            </a:r>
            <a:r>
              <a:rPr sz="1200" spc="-5" dirty="0">
                <a:latin typeface="Arial"/>
                <a:cs typeface="Arial"/>
              </a:rPr>
              <a:t>access </a:t>
            </a:r>
            <a:r>
              <a:rPr sz="1200" dirty="0">
                <a:latin typeface="Arial"/>
                <a:cs typeface="Arial"/>
              </a:rPr>
              <a:t>to </a:t>
            </a:r>
            <a:r>
              <a:rPr sz="1200" spc="-5" dirty="0">
                <a:latin typeface="Arial"/>
                <a:cs typeface="Arial"/>
              </a:rPr>
              <a:t>a care </a:t>
            </a:r>
            <a:r>
              <a:rPr sz="1200" dirty="0">
                <a:latin typeface="Arial"/>
                <a:cs typeface="Arial"/>
              </a:rPr>
              <a:t>team</a:t>
            </a:r>
            <a:r>
              <a:rPr lang="en-US" sz="1200" dirty="0">
                <a:latin typeface="Arial"/>
                <a:cs typeface="Arial"/>
              </a:rPr>
              <a:t> (ICT)</a:t>
            </a:r>
            <a:r>
              <a:rPr sz="1200" dirty="0">
                <a:latin typeface="Arial"/>
                <a:cs typeface="Arial"/>
              </a:rPr>
              <a:t> to </a:t>
            </a:r>
            <a:r>
              <a:rPr sz="1200" spc="-5" dirty="0">
                <a:latin typeface="Arial"/>
                <a:cs typeface="Arial"/>
              </a:rPr>
              <a:t>support </a:t>
            </a:r>
            <a:r>
              <a:rPr sz="1200" spc="-320" dirty="0">
                <a:latin typeface="Arial"/>
                <a:cs typeface="Arial"/>
              </a:rPr>
              <a:t> </a:t>
            </a:r>
            <a:r>
              <a:rPr sz="1200" spc="-5" dirty="0">
                <a:latin typeface="Arial"/>
                <a:cs typeface="Arial"/>
              </a:rPr>
              <a:t>the</a:t>
            </a:r>
            <a:r>
              <a:rPr lang="en-US" sz="1200" spc="-5" dirty="0">
                <a:latin typeface="Arial"/>
                <a:cs typeface="Arial"/>
              </a:rPr>
              <a:t>ir ICP</a:t>
            </a:r>
            <a:r>
              <a:rPr sz="1200" spc="-5" dirty="0">
                <a:latin typeface="Arial"/>
                <a:cs typeface="Arial"/>
              </a:rPr>
              <a:t> development and maintenance</a:t>
            </a:r>
            <a:r>
              <a:rPr sz="1200" spc="-50" dirty="0">
                <a:latin typeface="Arial"/>
                <a:cs typeface="Arial"/>
              </a:rPr>
              <a:t> </a:t>
            </a:r>
            <a:r>
              <a:rPr sz="1200" spc="-5" dirty="0">
                <a:latin typeface="Arial"/>
                <a:cs typeface="Arial"/>
              </a:rPr>
              <a:t>process.</a:t>
            </a:r>
            <a:endParaRPr sz="1200" dirty="0">
              <a:latin typeface="Arial"/>
              <a:cs typeface="Arial"/>
            </a:endParaRPr>
          </a:p>
        </p:txBody>
      </p:sp>
      <p:sp>
        <p:nvSpPr>
          <p:cNvPr id="21" name="object 29">
            <a:extLst>
              <a:ext uri="{FF2B5EF4-FFF2-40B4-BE49-F238E27FC236}">
                <a16:creationId xmlns:a16="http://schemas.microsoft.com/office/drawing/2014/main" id="{0B2A170D-4F3D-8741-641B-67B8B0DEDF96}"/>
              </a:ext>
            </a:extLst>
          </p:cNvPr>
          <p:cNvSpPr txBox="1"/>
          <p:nvPr/>
        </p:nvSpPr>
        <p:spPr>
          <a:xfrm>
            <a:off x="2104085" y="1585691"/>
            <a:ext cx="6867195" cy="1089401"/>
          </a:xfrm>
          <a:prstGeom prst="rect">
            <a:avLst/>
          </a:prstGeom>
        </p:spPr>
        <p:txBody>
          <a:bodyPr vert="horz" wrap="square" lIns="0" tIns="12065" rIns="0" bIns="0" rtlCol="0">
            <a:spAutoFit/>
          </a:bodyPr>
          <a:lstStyle/>
          <a:p>
            <a:pPr marL="3945254" marR="5080">
              <a:spcBef>
                <a:spcPts val="1210"/>
              </a:spcBef>
            </a:pPr>
            <a:r>
              <a:rPr lang="en-US" sz="1200" spc="-5" dirty="0">
                <a:latin typeface="Arial"/>
                <a:cs typeface="Arial"/>
              </a:rPr>
              <a:t>Initial </a:t>
            </a:r>
            <a:r>
              <a:rPr sz="1200" spc="-5" dirty="0">
                <a:latin typeface="Arial"/>
                <a:cs typeface="Arial"/>
              </a:rPr>
              <a:t>HRA</a:t>
            </a:r>
            <a:r>
              <a:rPr lang="en-US" sz="1200" spc="-5" dirty="0">
                <a:latin typeface="Arial"/>
                <a:cs typeface="Arial"/>
              </a:rPr>
              <a:t>s</a:t>
            </a:r>
            <a:r>
              <a:rPr sz="1200" spc="-5" dirty="0">
                <a:latin typeface="Arial"/>
                <a:cs typeface="Arial"/>
              </a:rPr>
              <a:t> </a:t>
            </a:r>
            <a:r>
              <a:rPr sz="1200" dirty="0">
                <a:latin typeface="Arial"/>
                <a:cs typeface="Arial"/>
              </a:rPr>
              <a:t>must</a:t>
            </a:r>
            <a:r>
              <a:rPr lang="en-US" sz="1200" dirty="0">
                <a:latin typeface="Arial"/>
                <a:cs typeface="Arial"/>
              </a:rPr>
              <a:t> </a:t>
            </a:r>
            <a:r>
              <a:rPr sz="1200" spc="-5" dirty="0">
                <a:latin typeface="Arial"/>
                <a:cs typeface="Arial"/>
              </a:rPr>
              <a:t>be completed within 90 days </a:t>
            </a:r>
            <a:r>
              <a:rPr sz="1200" dirty="0">
                <a:latin typeface="Arial"/>
                <a:cs typeface="Arial"/>
              </a:rPr>
              <a:t>of </a:t>
            </a:r>
            <a:r>
              <a:rPr sz="1200" spc="-5" dirty="0">
                <a:latin typeface="Arial"/>
                <a:cs typeface="Arial"/>
              </a:rPr>
              <a:t>enrollment.</a:t>
            </a:r>
            <a:r>
              <a:rPr sz="1200" spc="-20" dirty="0">
                <a:latin typeface="Arial"/>
                <a:cs typeface="Arial"/>
              </a:rPr>
              <a:t> </a:t>
            </a:r>
            <a:r>
              <a:rPr lang="en-US" sz="1200" spc="-5" dirty="0">
                <a:latin typeface="Arial"/>
                <a:cs typeface="Arial"/>
              </a:rPr>
              <a:t>Annual HRAs</a:t>
            </a:r>
            <a:r>
              <a:rPr lang="en-US" sz="1200" spc="-75" dirty="0">
                <a:latin typeface="Arial"/>
                <a:cs typeface="Arial"/>
              </a:rPr>
              <a:t> </a:t>
            </a:r>
            <a:r>
              <a:rPr lang="en-US" sz="1200" dirty="0">
                <a:latin typeface="Arial"/>
                <a:cs typeface="Arial"/>
              </a:rPr>
              <a:t>must</a:t>
            </a:r>
            <a:r>
              <a:rPr lang="en-US" sz="1200" spc="-15" dirty="0">
                <a:latin typeface="Arial"/>
                <a:cs typeface="Arial"/>
              </a:rPr>
              <a:t> </a:t>
            </a:r>
            <a:r>
              <a:rPr lang="en-US" sz="1200" spc="-5" dirty="0">
                <a:latin typeface="Arial"/>
                <a:cs typeface="Arial"/>
              </a:rPr>
              <a:t>be</a:t>
            </a:r>
            <a:r>
              <a:rPr lang="en-US" sz="1200" spc="-10" dirty="0">
                <a:latin typeface="Arial"/>
                <a:cs typeface="Arial"/>
              </a:rPr>
              <a:t> </a:t>
            </a:r>
            <a:r>
              <a:rPr lang="en-US" sz="1200" spc="-5" dirty="0">
                <a:latin typeface="Arial"/>
                <a:cs typeface="Arial"/>
              </a:rPr>
              <a:t>completed </a:t>
            </a:r>
            <a:r>
              <a:rPr lang="en-US" sz="1200" spc="-320" dirty="0">
                <a:latin typeface="Arial"/>
                <a:cs typeface="Arial"/>
              </a:rPr>
              <a:t> </a:t>
            </a:r>
            <a:r>
              <a:rPr lang="en-US" sz="1200" spc="-5" dirty="0">
                <a:latin typeface="Arial"/>
                <a:cs typeface="Arial"/>
              </a:rPr>
              <a:t>within</a:t>
            </a:r>
            <a:r>
              <a:rPr lang="en-US" sz="1200" spc="-10" dirty="0">
                <a:latin typeface="Arial"/>
                <a:cs typeface="Arial"/>
              </a:rPr>
              <a:t> </a:t>
            </a:r>
            <a:r>
              <a:rPr lang="en-US" sz="1200" spc="-5" dirty="0">
                <a:latin typeface="Arial"/>
                <a:cs typeface="Arial"/>
              </a:rPr>
              <a:t>365</a:t>
            </a:r>
            <a:r>
              <a:rPr lang="en-US" sz="1200" spc="-20" dirty="0">
                <a:latin typeface="Arial"/>
                <a:cs typeface="Arial"/>
              </a:rPr>
              <a:t> </a:t>
            </a:r>
            <a:r>
              <a:rPr lang="en-US" sz="1200" spc="-5" dirty="0">
                <a:latin typeface="Arial"/>
                <a:cs typeface="Arial"/>
              </a:rPr>
              <a:t>days </a:t>
            </a:r>
            <a:r>
              <a:rPr lang="en-US" sz="1200" dirty="0">
                <a:latin typeface="Arial"/>
                <a:cs typeface="Arial"/>
              </a:rPr>
              <a:t>of</a:t>
            </a:r>
            <a:r>
              <a:rPr lang="en-US" sz="1200" spc="-10" dirty="0">
                <a:latin typeface="Arial"/>
                <a:cs typeface="Arial"/>
              </a:rPr>
              <a:t> </a:t>
            </a:r>
            <a:r>
              <a:rPr lang="en-US" sz="1200" spc="-5" dirty="0">
                <a:latin typeface="Arial"/>
                <a:cs typeface="Arial"/>
              </a:rPr>
              <a:t>the prior</a:t>
            </a:r>
            <a:r>
              <a:rPr lang="en-US" sz="1200" spc="-15" dirty="0">
                <a:latin typeface="Arial"/>
                <a:cs typeface="Arial"/>
              </a:rPr>
              <a:t> </a:t>
            </a:r>
            <a:r>
              <a:rPr lang="en-US" sz="1200" spc="-5" dirty="0">
                <a:latin typeface="Arial"/>
                <a:cs typeface="Arial"/>
              </a:rPr>
              <a:t>HRA or attempt.</a:t>
            </a:r>
            <a:endParaRPr lang="en-US" sz="1200" dirty="0">
              <a:latin typeface="Arial"/>
              <a:cs typeface="Arial"/>
            </a:endParaRPr>
          </a:p>
          <a:p>
            <a:pPr marL="3945254" marR="5080">
              <a:spcBef>
                <a:spcPts val="1210"/>
              </a:spcBef>
            </a:pPr>
            <a:endParaRPr sz="1200" dirty="0">
              <a:latin typeface="Arial"/>
              <a:cs typeface="Arial"/>
            </a:endParaRPr>
          </a:p>
        </p:txBody>
      </p:sp>
      <p:sp>
        <p:nvSpPr>
          <p:cNvPr id="22" name="object 30">
            <a:extLst>
              <a:ext uri="{FF2B5EF4-FFF2-40B4-BE49-F238E27FC236}">
                <a16:creationId xmlns:a16="http://schemas.microsoft.com/office/drawing/2014/main" id="{DC8B47BC-7394-C8E9-EEAD-B5DCD9ED3E85}"/>
              </a:ext>
            </a:extLst>
          </p:cNvPr>
          <p:cNvSpPr txBox="1"/>
          <p:nvPr/>
        </p:nvSpPr>
        <p:spPr>
          <a:xfrm>
            <a:off x="271679" y="3126467"/>
            <a:ext cx="1712595" cy="751488"/>
          </a:xfrm>
          <a:prstGeom prst="rect">
            <a:avLst/>
          </a:prstGeom>
        </p:spPr>
        <p:txBody>
          <a:bodyPr vert="horz" wrap="square" lIns="0" tIns="12700" rIns="0" bIns="0" rtlCol="0">
            <a:spAutoFit/>
          </a:bodyPr>
          <a:lstStyle/>
          <a:p>
            <a:pPr marL="12700" marR="5080">
              <a:spcBef>
                <a:spcPts val="100"/>
              </a:spcBef>
            </a:pPr>
            <a:r>
              <a:rPr lang="en-US" sz="1200" spc="-5" dirty="0">
                <a:latin typeface="Arial"/>
                <a:cs typeface="Arial"/>
              </a:rPr>
              <a:t>The HRA &amp; ICP are updated by the ICT with TOC and </a:t>
            </a:r>
            <a:r>
              <a:rPr sz="1200" spc="-5" dirty="0">
                <a:latin typeface="Arial"/>
                <a:cs typeface="Arial"/>
              </a:rPr>
              <a:t>change in </a:t>
            </a:r>
            <a:r>
              <a:rPr sz="1200" dirty="0">
                <a:latin typeface="Arial"/>
                <a:cs typeface="Arial"/>
              </a:rPr>
              <a:t>status</a:t>
            </a:r>
            <a:r>
              <a:rPr sz="1200" spc="-5" dirty="0">
                <a:latin typeface="Arial"/>
                <a:cs typeface="Arial"/>
              </a:rPr>
              <a:t>.</a:t>
            </a:r>
            <a:endParaRPr sz="1200" dirty="0">
              <a:latin typeface="Arial"/>
              <a:cs typeface="Arial"/>
            </a:endParaRPr>
          </a:p>
        </p:txBody>
      </p:sp>
      <p:grpSp>
        <p:nvGrpSpPr>
          <p:cNvPr id="23" name="object 21">
            <a:extLst>
              <a:ext uri="{FF2B5EF4-FFF2-40B4-BE49-F238E27FC236}">
                <a16:creationId xmlns:a16="http://schemas.microsoft.com/office/drawing/2014/main" id="{BE134A98-A1F8-845D-B39D-519F8C08FAB6}"/>
              </a:ext>
            </a:extLst>
          </p:cNvPr>
          <p:cNvGrpSpPr/>
          <p:nvPr/>
        </p:nvGrpSpPr>
        <p:grpSpPr>
          <a:xfrm>
            <a:off x="2172857" y="3098679"/>
            <a:ext cx="1892300" cy="958850"/>
            <a:chOff x="2044819" y="2569484"/>
            <a:chExt cx="1892300" cy="958850"/>
          </a:xfrm>
        </p:grpSpPr>
        <p:sp>
          <p:nvSpPr>
            <p:cNvPr id="24" name="object 22">
              <a:extLst>
                <a:ext uri="{FF2B5EF4-FFF2-40B4-BE49-F238E27FC236}">
                  <a16:creationId xmlns:a16="http://schemas.microsoft.com/office/drawing/2014/main" id="{FB6CF431-3467-6988-D19C-5A8EE20690EF}"/>
                </a:ext>
              </a:extLst>
            </p:cNvPr>
            <p:cNvSpPr/>
            <p:nvPr/>
          </p:nvSpPr>
          <p:spPr>
            <a:xfrm>
              <a:off x="2057519" y="2582184"/>
              <a:ext cx="1866900" cy="933450"/>
            </a:xfrm>
            <a:custGeom>
              <a:avLst/>
              <a:gdLst/>
              <a:ahLst/>
              <a:cxnLst/>
              <a:rect l="l" t="t" r="r" b="b"/>
              <a:pathLst>
                <a:path w="1866900" h="933450">
                  <a:moveTo>
                    <a:pt x="1710778" y="0"/>
                  </a:moveTo>
                  <a:lnTo>
                    <a:pt x="155524" y="0"/>
                  </a:lnTo>
                  <a:lnTo>
                    <a:pt x="106367" y="7929"/>
                  </a:lnTo>
                  <a:lnTo>
                    <a:pt x="63675" y="30008"/>
                  </a:lnTo>
                  <a:lnTo>
                    <a:pt x="30008" y="63675"/>
                  </a:lnTo>
                  <a:lnTo>
                    <a:pt x="7929" y="106367"/>
                  </a:lnTo>
                  <a:lnTo>
                    <a:pt x="0" y="155524"/>
                  </a:lnTo>
                  <a:lnTo>
                    <a:pt x="0" y="777620"/>
                  </a:lnTo>
                  <a:lnTo>
                    <a:pt x="7929" y="826777"/>
                  </a:lnTo>
                  <a:lnTo>
                    <a:pt x="30008" y="869470"/>
                  </a:lnTo>
                  <a:lnTo>
                    <a:pt x="63675" y="903137"/>
                  </a:lnTo>
                  <a:lnTo>
                    <a:pt x="106367" y="925216"/>
                  </a:lnTo>
                  <a:lnTo>
                    <a:pt x="155524" y="933145"/>
                  </a:lnTo>
                  <a:lnTo>
                    <a:pt x="1710778" y="933145"/>
                  </a:lnTo>
                  <a:lnTo>
                    <a:pt x="1759935" y="925216"/>
                  </a:lnTo>
                  <a:lnTo>
                    <a:pt x="1802627" y="903137"/>
                  </a:lnTo>
                  <a:lnTo>
                    <a:pt x="1836294" y="869470"/>
                  </a:lnTo>
                  <a:lnTo>
                    <a:pt x="1858374" y="826777"/>
                  </a:lnTo>
                  <a:lnTo>
                    <a:pt x="1866303" y="777620"/>
                  </a:lnTo>
                  <a:lnTo>
                    <a:pt x="1866303" y="155524"/>
                  </a:lnTo>
                  <a:lnTo>
                    <a:pt x="1858374" y="106367"/>
                  </a:lnTo>
                  <a:lnTo>
                    <a:pt x="1836294" y="63675"/>
                  </a:lnTo>
                  <a:lnTo>
                    <a:pt x="1802627" y="30008"/>
                  </a:lnTo>
                  <a:lnTo>
                    <a:pt x="1759935" y="7929"/>
                  </a:lnTo>
                  <a:lnTo>
                    <a:pt x="1710778" y="0"/>
                  </a:lnTo>
                  <a:close/>
                </a:path>
              </a:pathLst>
            </a:custGeom>
            <a:solidFill>
              <a:srgbClr val="4BACC6"/>
            </a:solidFill>
          </p:spPr>
          <p:txBody>
            <a:bodyPr wrap="square" lIns="0" tIns="0" rIns="0" bIns="0" rtlCol="0"/>
            <a:lstStyle/>
            <a:p>
              <a:endParaRPr/>
            </a:p>
          </p:txBody>
        </p:sp>
        <p:sp>
          <p:nvSpPr>
            <p:cNvPr id="25" name="object 23">
              <a:extLst>
                <a:ext uri="{FF2B5EF4-FFF2-40B4-BE49-F238E27FC236}">
                  <a16:creationId xmlns:a16="http://schemas.microsoft.com/office/drawing/2014/main" id="{B393DAF6-E745-259B-AD97-B698084680B5}"/>
                </a:ext>
              </a:extLst>
            </p:cNvPr>
            <p:cNvSpPr/>
            <p:nvPr/>
          </p:nvSpPr>
          <p:spPr>
            <a:xfrm>
              <a:off x="2057519" y="2582184"/>
              <a:ext cx="1866900" cy="933450"/>
            </a:xfrm>
            <a:custGeom>
              <a:avLst/>
              <a:gdLst/>
              <a:ahLst/>
              <a:cxnLst/>
              <a:rect l="l" t="t" r="r" b="b"/>
              <a:pathLst>
                <a:path w="1866900" h="933450">
                  <a:moveTo>
                    <a:pt x="0" y="155524"/>
                  </a:moveTo>
                  <a:lnTo>
                    <a:pt x="7929" y="106367"/>
                  </a:lnTo>
                  <a:lnTo>
                    <a:pt x="30008" y="63675"/>
                  </a:lnTo>
                  <a:lnTo>
                    <a:pt x="63675" y="30008"/>
                  </a:lnTo>
                  <a:lnTo>
                    <a:pt x="106367" y="7929"/>
                  </a:lnTo>
                  <a:lnTo>
                    <a:pt x="155524" y="0"/>
                  </a:lnTo>
                  <a:lnTo>
                    <a:pt x="1710778" y="0"/>
                  </a:lnTo>
                  <a:lnTo>
                    <a:pt x="1759935" y="7929"/>
                  </a:lnTo>
                  <a:lnTo>
                    <a:pt x="1802627" y="30008"/>
                  </a:lnTo>
                  <a:lnTo>
                    <a:pt x="1836294" y="63675"/>
                  </a:lnTo>
                  <a:lnTo>
                    <a:pt x="1858374" y="106367"/>
                  </a:lnTo>
                  <a:lnTo>
                    <a:pt x="1866303" y="155524"/>
                  </a:lnTo>
                  <a:lnTo>
                    <a:pt x="1866303" y="777620"/>
                  </a:lnTo>
                  <a:lnTo>
                    <a:pt x="1858374" y="826777"/>
                  </a:lnTo>
                  <a:lnTo>
                    <a:pt x="1836294" y="869470"/>
                  </a:lnTo>
                  <a:lnTo>
                    <a:pt x="1802627" y="903137"/>
                  </a:lnTo>
                  <a:lnTo>
                    <a:pt x="1759935" y="925216"/>
                  </a:lnTo>
                  <a:lnTo>
                    <a:pt x="1710778" y="933145"/>
                  </a:lnTo>
                  <a:lnTo>
                    <a:pt x="155524" y="933145"/>
                  </a:lnTo>
                  <a:lnTo>
                    <a:pt x="106367" y="925216"/>
                  </a:lnTo>
                  <a:lnTo>
                    <a:pt x="63675" y="903137"/>
                  </a:lnTo>
                  <a:lnTo>
                    <a:pt x="30008" y="869470"/>
                  </a:lnTo>
                  <a:lnTo>
                    <a:pt x="7929" y="826777"/>
                  </a:lnTo>
                  <a:lnTo>
                    <a:pt x="0" y="777620"/>
                  </a:lnTo>
                  <a:lnTo>
                    <a:pt x="0" y="155524"/>
                  </a:lnTo>
                  <a:close/>
                </a:path>
              </a:pathLst>
            </a:custGeom>
            <a:ln w="25400">
              <a:solidFill>
                <a:srgbClr val="FFFFFF"/>
              </a:solidFill>
            </a:ln>
          </p:spPr>
          <p:txBody>
            <a:bodyPr wrap="square" lIns="0" tIns="0" rIns="0" bIns="0" rtlCol="0"/>
            <a:lstStyle/>
            <a:p>
              <a:endParaRPr/>
            </a:p>
          </p:txBody>
        </p:sp>
      </p:grpSp>
      <p:pic>
        <p:nvPicPr>
          <p:cNvPr id="26" name="Picture 25">
            <a:extLst>
              <a:ext uri="{FF2B5EF4-FFF2-40B4-BE49-F238E27FC236}">
                <a16:creationId xmlns:a16="http://schemas.microsoft.com/office/drawing/2014/main" id="{85DC8428-6366-CB5B-B4DE-F6A9BB055175}"/>
              </a:ext>
            </a:extLst>
          </p:cNvPr>
          <p:cNvPicPr>
            <a:picLocks noChangeAspect="1"/>
          </p:cNvPicPr>
          <p:nvPr/>
        </p:nvPicPr>
        <p:blipFill>
          <a:blip r:embed="rId3"/>
          <a:stretch>
            <a:fillRect/>
          </a:stretch>
        </p:blipFill>
        <p:spPr>
          <a:xfrm>
            <a:off x="4811748" y="5004913"/>
            <a:ext cx="1889924" cy="957155"/>
          </a:xfrm>
          <a:prstGeom prst="rect">
            <a:avLst/>
          </a:prstGeom>
        </p:spPr>
      </p:pic>
      <p:sp>
        <p:nvSpPr>
          <p:cNvPr id="31" name="TextBox 30">
            <a:extLst>
              <a:ext uri="{FF2B5EF4-FFF2-40B4-BE49-F238E27FC236}">
                <a16:creationId xmlns:a16="http://schemas.microsoft.com/office/drawing/2014/main" id="{5DFD8D6F-7342-7946-9384-A06D2AC385BC}"/>
              </a:ext>
            </a:extLst>
          </p:cNvPr>
          <p:cNvSpPr txBox="1"/>
          <p:nvPr/>
        </p:nvSpPr>
        <p:spPr>
          <a:xfrm>
            <a:off x="-5712" y="6594646"/>
            <a:ext cx="7397749" cy="276999"/>
          </a:xfrm>
          <a:prstGeom prst="rect">
            <a:avLst/>
          </a:prstGeom>
          <a:noFill/>
        </p:spPr>
        <p:txBody>
          <a:bodyPr wrap="square">
            <a:spAutoFit/>
          </a:bodyPr>
          <a:lstStyle/>
          <a:p>
            <a:pPr marL="1801495" marR="5080" indent="-1789430">
              <a:spcBef>
                <a:spcPts val="95"/>
              </a:spcBef>
            </a:pPr>
            <a:r>
              <a:rPr lang="en-US" sz="12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SNP MOC is continuous based on change in health status and  applies to all SNP customers.</a:t>
            </a:r>
          </a:p>
        </p:txBody>
      </p:sp>
      <p:sp>
        <p:nvSpPr>
          <p:cNvPr id="35" name="TextBox 34">
            <a:extLst>
              <a:ext uri="{FF2B5EF4-FFF2-40B4-BE49-F238E27FC236}">
                <a16:creationId xmlns:a16="http://schemas.microsoft.com/office/drawing/2014/main" id="{2886DA37-EA5B-D755-48C4-5D832459E0A4}"/>
              </a:ext>
            </a:extLst>
          </p:cNvPr>
          <p:cNvSpPr txBox="1"/>
          <p:nvPr/>
        </p:nvSpPr>
        <p:spPr>
          <a:xfrm>
            <a:off x="2163985" y="3209043"/>
            <a:ext cx="1888472" cy="784830"/>
          </a:xfrm>
          <a:prstGeom prst="rect">
            <a:avLst/>
          </a:prstGeom>
          <a:noFill/>
        </p:spPr>
        <p:txBody>
          <a:bodyPr wrap="square">
            <a:spAutoFit/>
          </a:bodyPr>
          <a:lstStyle/>
          <a:p>
            <a:pPr marL="317500" marR="5080" indent="-317500" algn="ctr" defTabSz="744538">
              <a:lnSpc>
                <a:spcPts val="1639"/>
              </a:lnSpc>
              <a:spcBef>
                <a:spcPts val="285"/>
              </a:spcBef>
            </a:pPr>
            <a:r>
              <a:rPr lang="en-US" sz="1500" b="1" spc="-5" dirty="0">
                <a:solidFill>
                  <a:srgbClr val="FFFFFF"/>
                </a:solidFill>
                <a:latin typeface="Calibri"/>
                <a:cs typeface="Calibri"/>
              </a:rPr>
              <a:t>5. </a:t>
            </a:r>
            <a:r>
              <a:rPr lang="en-US" sz="1500" b="1" spc="-15" dirty="0">
                <a:solidFill>
                  <a:srgbClr val="FFFFFF"/>
                </a:solidFill>
                <a:latin typeface="Calibri"/>
                <a:cs typeface="Calibri"/>
              </a:rPr>
              <a:t>Transition of  Care</a:t>
            </a:r>
          </a:p>
          <a:p>
            <a:pPr marL="317500" marR="5080" indent="-317500" algn="ctr" defTabSz="744538">
              <a:lnSpc>
                <a:spcPts val="1639"/>
              </a:lnSpc>
              <a:spcBef>
                <a:spcPts val="285"/>
              </a:spcBef>
            </a:pPr>
            <a:r>
              <a:rPr lang="en-US" sz="1500" b="1" spc="-15" dirty="0">
                <a:solidFill>
                  <a:srgbClr val="FFFFFF"/>
                </a:solidFill>
                <a:latin typeface="Calibri"/>
                <a:cs typeface="Calibri"/>
              </a:rPr>
              <a:t> (TOC) </a:t>
            </a:r>
            <a:r>
              <a:rPr lang="en-US" sz="1500" b="1" spc="-330" dirty="0">
                <a:solidFill>
                  <a:srgbClr val="FFFFFF"/>
                </a:solidFill>
                <a:latin typeface="Calibri"/>
                <a:cs typeface="Calibri"/>
              </a:rPr>
              <a:t> </a:t>
            </a:r>
            <a:r>
              <a:rPr lang="en-US" sz="1500" b="1" spc="-10" dirty="0">
                <a:solidFill>
                  <a:srgbClr val="FFFFFF"/>
                </a:solidFill>
                <a:latin typeface="Calibri"/>
                <a:cs typeface="Calibri"/>
              </a:rPr>
              <a:t>Protocols,</a:t>
            </a:r>
          </a:p>
          <a:p>
            <a:pPr marL="317500" marR="5080" indent="-317500" algn="ctr" defTabSz="744538">
              <a:lnSpc>
                <a:spcPts val="1639"/>
              </a:lnSpc>
              <a:spcBef>
                <a:spcPts val="285"/>
              </a:spcBef>
            </a:pPr>
            <a:r>
              <a:rPr lang="en-US" sz="1500" b="1" spc="-10" dirty="0">
                <a:solidFill>
                  <a:srgbClr val="FFFFFF"/>
                </a:solidFill>
                <a:latin typeface="Calibri"/>
                <a:cs typeface="Calibri"/>
              </a:rPr>
              <a:t> when </a:t>
            </a:r>
            <a:r>
              <a:rPr lang="en-US" sz="1500" b="1" spc="-5" dirty="0">
                <a:solidFill>
                  <a:srgbClr val="FFFFFF"/>
                </a:solidFill>
                <a:latin typeface="Calibri"/>
                <a:cs typeface="Calibri"/>
              </a:rPr>
              <a:t>applicable</a:t>
            </a:r>
            <a:endParaRPr lang="en-US" sz="1500" dirty="0">
              <a:latin typeface="Calibri"/>
              <a:cs typeface="Calibri"/>
            </a:endParaRPr>
          </a:p>
        </p:txBody>
      </p:sp>
      <p:sp>
        <p:nvSpPr>
          <p:cNvPr id="37" name="TextBox 36">
            <a:extLst>
              <a:ext uri="{FF2B5EF4-FFF2-40B4-BE49-F238E27FC236}">
                <a16:creationId xmlns:a16="http://schemas.microsoft.com/office/drawing/2014/main" id="{13D67C21-F91B-6F07-5869-2B0CE26EB042}"/>
              </a:ext>
            </a:extLst>
          </p:cNvPr>
          <p:cNvSpPr txBox="1"/>
          <p:nvPr/>
        </p:nvSpPr>
        <p:spPr>
          <a:xfrm>
            <a:off x="5475622" y="3372603"/>
            <a:ext cx="1866900" cy="323165"/>
          </a:xfrm>
          <a:prstGeom prst="rect">
            <a:avLst/>
          </a:prstGeom>
          <a:noFill/>
        </p:spPr>
        <p:txBody>
          <a:bodyPr wrap="square">
            <a:spAutoFit/>
          </a:bodyPr>
          <a:lstStyle/>
          <a:p>
            <a:pPr marL="12700">
              <a:spcBef>
                <a:spcPts val="100"/>
              </a:spcBef>
            </a:pPr>
            <a:r>
              <a:rPr lang="en-US" sz="1500" b="1" spc="-5">
                <a:solidFill>
                  <a:srgbClr val="FFFFFF"/>
                </a:solidFill>
                <a:latin typeface="Calibri"/>
                <a:cs typeface="Calibri"/>
              </a:rPr>
              <a:t>2.</a:t>
            </a:r>
            <a:r>
              <a:rPr lang="en-US" sz="1500" b="1" spc="-20">
                <a:solidFill>
                  <a:srgbClr val="FFFFFF"/>
                </a:solidFill>
                <a:latin typeface="Calibri"/>
                <a:cs typeface="Calibri"/>
              </a:rPr>
              <a:t> </a:t>
            </a:r>
            <a:r>
              <a:rPr lang="en-US" sz="1500" b="1" spc="-5">
                <a:solidFill>
                  <a:srgbClr val="FFFFFF"/>
                </a:solidFill>
                <a:latin typeface="Calibri"/>
                <a:cs typeface="Calibri"/>
              </a:rPr>
              <a:t>Risk</a:t>
            </a:r>
            <a:r>
              <a:rPr lang="en-US" sz="1500" b="1" spc="-20">
                <a:solidFill>
                  <a:srgbClr val="FFFFFF"/>
                </a:solidFill>
                <a:latin typeface="Calibri"/>
                <a:cs typeface="Calibri"/>
              </a:rPr>
              <a:t> </a:t>
            </a:r>
            <a:r>
              <a:rPr lang="en-US" sz="1500" b="1" spc="-10">
                <a:solidFill>
                  <a:srgbClr val="FFFFFF"/>
                </a:solidFill>
                <a:latin typeface="Calibri"/>
                <a:cs typeface="Calibri"/>
              </a:rPr>
              <a:t>Stratification</a:t>
            </a:r>
            <a:endParaRPr lang="en-US" sz="1500" dirty="0">
              <a:latin typeface="Calibri"/>
              <a:cs typeface="Calibri"/>
            </a:endParaRPr>
          </a:p>
        </p:txBody>
      </p:sp>
      <p:sp>
        <p:nvSpPr>
          <p:cNvPr id="39" name="TextBox 38">
            <a:extLst>
              <a:ext uri="{FF2B5EF4-FFF2-40B4-BE49-F238E27FC236}">
                <a16:creationId xmlns:a16="http://schemas.microsoft.com/office/drawing/2014/main" id="{8BE3559C-07B7-7CC0-A157-3DC4C8407075}"/>
              </a:ext>
            </a:extLst>
          </p:cNvPr>
          <p:cNvSpPr txBox="1"/>
          <p:nvPr/>
        </p:nvSpPr>
        <p:spPr>
          <a:xfrm>
            <a:off x="4982573" y="5265120"/>
            <a:ext cx="1804511" cy="512320"/>
          </a:xfrm>
          <a:prstGeom prst="rect">
            <a:avLst/>
          </a:prstGeom>
          <a:noFill/>
        </p:spPr>
        <p:txBody>
          <a:bodyPr wrap="square">
            <a:spAutoFit/>
          </a:bodyPr>
          <a:lstStyle/>
          <a:p>
            <a:pPr marL="80645" marR="5080" indent="-68580">
              <a:lnSpc>
                <a:spcPts val="1639"/>
              </a:lnSpc>
              <a:spcBef>
                <a:spcPts val="285"/>
              </a:spcBef>
            </a:pPr>
            <a:r>
              <a:rPr lang="en-US" sz="1500" b="1" spc="-5" dirty="0">
                <a:solidFill>
                  <a:srgbClr val="FFFFFF"/>
                </a:solidFill>
                <a:latin typeface="Calibri"/>
                <a:cs typeface="Calibri"/>
              </a:rPr>
              <a:t>3.</a:t>
            </a:r>
            <a:r>
              <a:rPr lang="en-US" sz="1500" b="1" spc="-70" dirty="0">
                <a:solidFill>
                  <a:srgbClr val="FFFFFF"/>
                </a:solidFill>
                <a:latin typeface="Calibri"/>
                <a:cs typeface="Calibri"/>
              </a:rPr>
              <a:t> </a:t>
            </a:r>
            <a:r>
              <a:rPr lang="en-US" sz="1500" b="1" spc="-5" dirty="0">
                <a:solidFill>
                  <a:srgbClr val="FFFFFF"/>
                </a:solidFill>
                <a:latin typeface="Calibri"/>
                <a:cs typeface="Calibri"/>
              </a:rPr>
              <a:t>Individualized </a:t>
            </a:r>
            <a:r>
              <a:rPr lang="en-US" sz="1500" b="1" spc="-325" dirty="0">
                <a:solidFill>
                  <a:srgbClr val="FFFFFF"/>
                </a:solidFill>
                <a:latin typeface="Calibri"/>
                <a:cs typeface="Calibri"/>
              </a:rPr>
              <a:t> </a:t>
            </a:r>
            <a:r>
              <a:rPr lang="en-US" sz="1500" b="1" spc="-10" dirty="0">
                <a:solidFill>
                  <a:srgbClr val="FFFFFF"/>
                </a:solidFill>
                <a:latin typeface="Calibri"/>
                <a:cs typeface="Calibri"/>
              </a:rPr>
              <a:t>Care</a:t>
            </a:r>
            <a:r>
              <a:rPr lang="en-US" sz="1500" b="1" spc="-25" dirty="0">
                <a:solidFill>
                  <a:srgbClr val="FFFFFF"/>
                </a:solidFill>
                <a:latin typeface="Calibri"/>
                <a:cs typeface="Calibri"/>
              </a:rPr>
              <a:t> </a:t>
            </a:r>
            <a:r>
              <a:rPr lang="en-US" sz="1500" b="1" dirty="0">
                <a:solidFill>
                  <a:srgbClr val="FFFFFF"/>
                </a:solidFill>
                <a:latin typeface="Calibri"/>
                <a:cs typeface="Calibri"/>
              </a:rPr>
              <a:t>Plan</a:t>
            </a:r>
            <a:r>
              <a:rPr lang="en-US" sz="1500" b="1" spc="-35" dirty="0">
                <a:solidFill>
                  <a:srgbClr val="FFFFFF"/>
                </a:solidFill>
                <a:latin typeface="Calibri"/>
                <a:cs typeface="Calibri"/>
              </a:rPr>
              <a:t> </a:t>
            </a:r>
            <a:r>
              <a:rPr lang="en-US" sz="1500" b="1" spc="-5" dirty="0">
                <a:solidFill>
                  <a:srgbClr val="FFFFFF"/>
                </a:solidFill>
                <a:latin typeface="Calibri"/>
                <a:cs typeface="Calibri"/>
              </a:rPr>
              <a:t>(ICP)</a:t>
            </a:r>
            <a:endParaRPr lang="en-US" sz="1500" dirty="0">
              <a:latin typeface="Calibri"/>
              <a:cs typeface="Calibri"/>
            </a:endParaRPr>
          </a:p>
        </p:txBody>
      </p:sp>
      <p:sp>
        <p:nvSpPr>
          <p:cNvPr id="41" name="TextBox 40">
            <a:extLst>
              <a:ext uri="{FF2B5EF4-FFF2-40B4-BE49-F238E27FC236}">
                <a16:creationId xmlns:a16="http://schemas.microsoft.com/office/drawing/2014/main" id="{36F71163-3B41-5B89-FB35-CEBE8292B47C}"/>
              </a:ext>
            </a:extLst>
          </p:cNvPr>
          <p:cNvSpPr txBox="1"/>
          <p:nvPr/>
        </p:nvSpPr>
        <p:spPr>
          <a:xfrm>
            <a:off x="2867735" y="5258967"/>
            <a:ext cx="1994989" cy="512320"/>
          </a:xfrm>
          <a:prstGeom prst="rect">
            <a:avLst/>
          </a:prstGeom>
          <a:noFill/>
        </p:spPr>
        <p:txBody>
          <a:bodyPr wrap="square">
            <a:spAutoFit/>
          </a:bodyPr>
          <a:lstStyle/>
          <a:p>
            <a:pPr marL="131445" marR="5080" indent="-119380">
              <a:lnSpc>
                <a:spcPts val="1639"/>
              </a:lnSpc>
              <a:spcBef>
                <a:spcPts val="285"/>
              </a:spcBef>
            </a:pPr>
            <a:r>
              <a:rPr lang="en-US" sz="1500" b="1" spc="-5" dirty="0">
                <a:solidFill>
                  <a:srgbClr val="FFFFFF"/>
                </a:solidFill>
                <a:latin typeface="Calibri"/>
                <a:cs typeface="Calibri"/>
              </a:rPr>
              <a:t>4. </a:t>
            </a:r>
            <a:r>
              <a:rPr lang="en-US" sz="1500" b="1" spc="-10" dirty="0">
                <a:solidFill>
                  <a:srgbClr val="FFFFFF"/>
                </a:solidFill>
                <a:latin typeface="Calibri"/>
                <a:cs typeface="Calibri"/>
              </a:rPr>
              <a:t>Interdisciplinary </a:t>
            </a:r>
            <a:r>
              <a:rPr lang="en-US" sz="1500" b="1" spc="-325" dirty="0">
                <a:solidFill>
                  <a:srgbClr val="FFFFFF"/>
                </a:solidFill>
                <a:latin typeface="Calibri"/>
                <a:cs typeface="Calibri"/>
              </a:rPr>
              <a:t> </a:t>
            </a:r>
            <a:r>
              <a:rPr lang="en-US" sz="1500" b="1" spc="-10" dirty="0">
                <a:solidFill>
                  <a:srgbClr val="FFFFFF"/>
                </a:solidFill>
                <a:latin typeface="Calibri"/>
                <a:cs typeface="Calibri"/>
              </a:rPr>
              <a:t>Care</a:t>
            </a:r>
            <a:r>
              <a:rPr lang="en-US" sz="1500" b="1" spc="-25" dirty="0">
                <a:solidFill>
                  <a:srgbClr val="FFFFFF"/>
                </a:solidFill>
                <a:latin typeface="Calibri"/>
                <a:cs typeface="Calibri"/>
              </a:rPr>
              <a:t> </a:t>
            </a:r>
            <a:r>
              <a:rPr lang="en-US" sz="1500" b="1" spc="-35" dirty="0">
                <a:solidFill>
                  <a:srgbClr val="FFFFFF"/>
                </a:solidFill>
                <a:latin typeface="Calibri"/>
                <a:cs typeface="Calibri"/>
              </a:rPr>
              <a:t>Team</a:t>
            </a:r>
            <a:r>
              <a:rPr lang="en-US" sz="1500" b="1" spc="-15" dirty="0">
                <a:solidFill>
                  <a:srgbClr val="FFFFFF"/>
                </a:solidFill>
                <a:latin typeface="Calibri"/>
                <a:cs typeface="Calibri"/>
              </a:rPr>
              <a:t> </a:t>
            </a:r>
            <a:r>
              <a:rPr lang="en-US" sz="1500" b="1" dirty="0">
                <a:solidFill>
                  <a:srgbClr val="FFFFFF"/>
                </a:solidFill>
                <a:latin typeface="Calibri"/>
                <a:cs typeface="Calibri"/>
              </a:rPr>
              <a:t>(ICT)</a:t>
            </a:r>
            <a:endParaRPr lang="en-US" sz="1500" dirty="0">
              <a:latin typeface="Calibri"/>
              <a:cs typeface="Calibri"/>
            </a:endParaRPr>
          </a:p>
        </p:txBody>
      </p:sp>
      <p:sp>
        <p:nvSpPr>
          <p:cNvPr id="27" name="Footer Placeholder 26">
            <a:extLst>
              <a:ext uri="{FF2B5EF4-FFF2-40B4-BE49-F238E27FC236}">
                <a16:creationId xmlns:a16="http://schemas.microsoft.com/office/drawing/2014/main" id="{1819608D-E698-5BE3-F2CD-DE5F24D04FAF}"/>
              </a:ext>
            </a:extLst>
          </p:cNvPr>
          <p:cNvSpPr>
            <a:spLocks noGrp="1"/>
          </p:cNvSpPr>
          <p:nvPr>
            <p:ph type="ftr" sz="quarter" idx="11"/>
          </p:nvPr>
        </p:nvSpPr>
        <p:spPr>
          <a:xfrm>
            <a:off x="6787084" y="6514822"/>
            <a:ext cx="2499361" cy="412416"/>
          </a:xfrm>
        </p:spPr>
        <p:txBody>
          <a:bodyPr/>
          <a:lstStyle/>
          <a:p>
            <a:r>
              <a:rPr lang="pt-BR" sz="900" dirty="0"/>
              <a:t>H7607_24_CM1552_C  02202024 Quality</a:t>
            </a:r>
            <a:endParaRPr lang="en-US" sz="900" dirty="0"/>
          </a:p>
        </p:txBody>
      </p:sp>
    </p:spTree>
    <p:extLst>
      <p:ext uri="{BB962C8B-B14F-4D97-AF65-F5344CB8AC3E}">
        <p14:creationId xmlns:p14="http://schemas.microsoft.com/office/powerpoint/2010/main" val="1271120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EFB40-369D-42D5-9ABE-05DE1A2EC214}"/>
              </a:ext>
            </a:extLst>
          </p:cNvPr>
          <p:cNvSpPr>
            <a:spLocks noGrp="1"/>
          </p:cNvSpPr>
          <p:nvPr>
            <p:ph type="title"/>
          </p:nvPr>
        </p:nvSpPr>
        <p:spPr>
          <a:xfrm>
            <a:off x="1024620" y="4376508"/>
            <a:ext cx="7217553" cy="1257202"/>
          </a:xfrm>
        </p:spPr>
        <p:txBody>
          <a:bodyPr vert="horz" lIns="91440" tIns="45720" rIns="91440" bIns="45720" rtlCol="0" anchor="b">
            <a:normAutofit/>
          </a:bodyPr>
          <a:lstStyle/>
          <a:p>
            <a:r>
              <a:rPr lang="en-US" sz="5700" kern="1200" spc="-8" dirty="0">
                <a:solidFill>
                  <a:srgbClr val="194F90"/>
                </a:solidFill>
                <a:latin typeface="+mj-lt"/>
                <a:ea typeface="+mj-ea"/>
                <a:cs typeface="+mj-cs"/>
              </a:rPr>
              <a:t>MOC 3</a:t>
            </a:r>
            <a:endParaRPr lang="en-US" sz="5700" kern="1200" dirty="0">
              <a:solidFill>
                <a:srgbClr val="194F90"/>
              </a:solidFill>
              <a:latin typeface="+mj-lt"/>
              <a:ea typeface="+mj-ea"/>
              <a:cs typeface="+mj-cs"/>
            </a:endParaRPr>
          </a:p>
        </p:txBody>
      </p:sp>
      <p:sp>
        <p:nvSpPr>
          <p:cNvPr id="3" name="Text Placeholder 2">
            <a:extLst>
              <a:ext uri="{FF2B5EF4-FFF2-40B4-BE49-F238E27FC236}">
                <a16:creationId xmlns:a16="http://schemas.microsoft.com/office/drawing/2014/main" id="{16131C82-0906-4304-863E-2848695C5D8D}"/>
              </a:ext>
            </a:extLst>
          </p:cNvPr>
          <p:cNvSpPr>
            <a:spLocks noGrp="1"/>
          </p:cNvSpPr>
          <p:nvPr>
            <p:ph type="body" idx="1"/>
          </p:nvPr>
        </p:nvSpPr>
        <p:spPr>
          <a:xfrm>
            <a:off x="1024619" y="5633710"/>
            <a:ext cx="7217553" cy="417227"/>
          </a:xfrm>
        </p:spPr>
        <p:txBody>
          <a:bodyPr vert="horz" lIns="91440" tIns="45720" rIns="91440" bIns="45720" rtlCol="0">
            <a:normAutofit/>
          </a:bodyPr>
          <a:lstStyle/>
          <a:p>
            <a:r>
              <a:rPr lang="en-US" sz="2200" kern="1200" dirty="0">
                <a:solidFill>
                  <a:srgbClr val="45C2B1"/>
                </a:solidFill>
                <a:latin typeface="+mn-lt"/>
                <a:ea typeface="+mn-ea"/>
                <a:cs typeface="+mn-cs"/>
              </a:rPr>
              <a:t>Provider Network</a:t>
            </a:r>
          </a:p>
          <a:p>
            <a:endParaRPr lang="en-US" sz="2200" kern="12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A2555B16-BE1D-4C33-A27C-FF0671B6C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6AFFB5AD-BE3B-43FF-ADD3-18C10F5D7C70}"/>
              </a:ext>
            </a:extLst>
          </p:cNvPr>
          <p:cNvPicPr>
            <a:picLocks noChangeAspect="1"/>
          </p:cNvPicPr>
          <p:nvPr/>
        </p:nvPicPr>
        <p:blipFill>
          <a:blip r:embed="rId2"/>
          <a:stretch>
            <a:fillRect/>
          </a:stretch>
        </p:blipFill>
        <p:spPr>
          <a:xfrm>
            <a:off x="1024391" y="1345308"/>
            <a:ext cx="7450954" cy="2309797"/>
          </a:xfrm>
          <a:prstGeom prst="rect">
            <a:avLst/>
          </a:prstGeom>
          <a:effectLst>
            <a:outerShdw blurRad="406400" dist="317500" dir="5400000" sx="89000" sy="89000" rotWithShape="0">
              <a:prstClr val="black">
                <a:alpha val="15000"/>
              </a:prstClr>
            </a:outerShdw>
          </a:effectLst>
        </p:spPr>
      </p:pic>
      <p:sp>
        <p:nvSpPr>
          <p:cNvPr id="5" name="Footer Placeholder 4">
            <a:extLst>
              <a:ext uri="{FF2B5EF4-FFF2-40B4-BE49-F238E27FC236}">
                <a16:creationId xmlns:a16="http://schemas.microsoft.com/office/drawing/2014/main" id="{BF362CD9-A6B5-F3A1-BE6A-4C6E2AC9F615}"/>
              </a:ext>
            </a:extLst>
          </p:cNvPr>
          <p:cNvSpPr>
            <a:spLocks noGrp="1"/>
          </p:cNvSpPr>
          <p:nvPr>
            <p:ph type="ftr" sz="quarter" idx="11"/>
          </p:nvPr>
        </p:nvSpPr>
        <p:spPr>
          <a:xfrm>
            <a:off x="6057900" y="6492875"/>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3047315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23AB30D-F521-41DB-891F-E2D44FB86BD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1" cy="6858000"/>
          </a:xfrm>
          <a:prstGeom prst="rect">
            <a:avLst/>
          </a:prstGeom>
        </p:spPr>
      </p:pic>
      <p:sp>
        <p:nvSpPr>
          <p:cNvPr id="4" name="Title 1">
            <a:extLst>
              <a:ext uri="{FF2B5EF4-FFF2-40B4-BE49-F238E27FC236}">
                <a16:creationId xmlns:a16="http://schemas.microsoft.com/office/drawing/2014/main" id="{6F18DAD7-88AC-4FDB-BA1F-B80964A3AAF9}"/>
              </a:ext>
            </a:extLst>
          </p:cNvPr>
          <p:cNvSpPr txBox="1">
            <a:spLocks/>
          </p:cNvSpPr>
          <p:nvPr/>
        </p:nvSpPr>
        <p:spPr>
          <a:xfrm>
            <a:off x="4234877" y="149383"/>
            <a:ext cx="4137598"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chemeClr val="bg1"/>
                </a:solidFill>
                <a:latin typeface="Comfortaa" pitchFamily="2" charset="0"/>
              </a:rPr>
              <a:t>Specialized Network</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126986" y="925670"/>
            <a:ext cx="4941600" cy="56448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20000"/>
              </a:lnSpc>
              <a:buFont typeface="Arial" panose="020B0604020202020204" pitchFamily="34" charset="0"/>
              <a:buChar char="•"/>
            </a:pPr>
            <a:r>
              <a:rPr lang="en-US" sz="1800" dirty="0">
                <a:solidFill>
                  <a:schemeClr val="bg1"/>
                </a:solidFill>
                <a:latin typeface="Open Sans" panose="020B0606030504020204" pitchFamily="34" charset="0"/>
                <a:ea typeface="Open Sans" panose="020B0606030504020204" pitchFamily="34" charset="0"/>
                <a:cs typeface="Open Sans" panose="020B0606030504020204" pitchFamily="34" charset="0"/>
              </a:rPr>
              <a:t>Code of Federal Regulations (42 CFR§422.152(g)(2)(vi)) require SNPs to demonstrate that the provider network  has specialized clinical expertise in delivery of care to beneficiaries.</a:t>
            </a:r>
          </a:p>
          <a:p>
            <a:pPr marL="285750" indent="-285750" algn="l">
              <a:lnSpc>
                <a:spcPct val="120000"/>
              </a:lnSpc>
              <a:buFont typeface="Arial" panose="020B0604020202020204" pitchFamily="34" charset="0"/>
              <a:buChar char="•"/>
            </a:pPr>
            <a:r>
              <a:rPr lang="en-US" sz="18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Clever Care provider network is comprised of specialized expertise corresponding to the target  population.</a:t>
            </a:r>
          </a:p>
          <a:p>
            <a:pPr marL="742950" lvl="1" indent="-285750" algn="l">
              <a:lnSpc>
                <a:spcPct val="120000"/>
              </a:lnSpc>
              <a:buFont typeface="Arial" panose="020B0604020202020204" pitchFamily="34" charset="0"/>
              <a:buChar char="•"/>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Clever Care oversees the provider network and facilities while ensuring its providers are competent and have active  licenses</a:t>
            </a:r>
          </a:p>
          <a:p>
            <a:pPr marL="742950" lvl="1" indent="-285750" algn="l">
              <a:lnSpc>
                <a:spcPct val="120000"/>
              </a:lnSpc>
              <a:buFont typeface="Arial" panose="020B0604020202020204" pitchFamily="34" charset="0"/>
              <a:buChar char="•"/>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the SNP documents, updates and maintains accurate provider information</a:t>
            </a:r>
          </a:p>
          <a:p>
            <a:pPr marL="742950" lvl="1" indent="-285750" algn="l">
              <a:lnSpc>
                <a:spcPct val="120000"/>
              </a:lnSpc>
              <a:buFont typeface="Arial" panose="020B0604020202020204" pitchFamily="34" charset="0"/>
              <a:buChar char="•"/>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providers collaborate with the ICT and contribute to a beneficiary’s ICP to provide necessary specialized services</a:t>
            </a:r>
          </a:p>
        </p:txBody>
      </p:sp>
      <p:sp>
        <p:nvSpPr>
          <p:cNvPr id="2" name="Footer Placeholder 1">
            <a:extLst>
              <a:ext uri="{FF2B5EF4-FFF2-40B4-BE49-F238E27FC236}">
                <a16:creationId xmlns:a16="http://schemas.microsoft.com/office/drawing/2014/main" id="{89845253-0542-89AD-8986-F33E8201DE54}"/>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9496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a:rPr>
              <a:t>Use of Clinical Practice Guidelines (CPGs) and Care Transition Protocols (CTPs)</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grpSp>
        <p:nvGrpSpPr>
          <p:cNvPr id="2" name="Group 1">
            <a:extLst>
              <a:ext uri="{FF2B5EF4-FFF2-40B4-BE49-F238E27FC236}">
                <a16:creationId xmlns:a16="http://schemas.microsoft.com/office/drawing/2014/main" id="{08375251-101A-3672-332A-A785423F9D79}"/>
              </a:ext>
            </a:extLst>
          </p:cNvPr>
          <p:cNvGrpSpPr/>
          <p:nvPr/>
        </p:nvGrpSpPr>
        <p:grpSpPr>
          <a:xfrm>
            <a:off x="3520438" y="1440904"/>
            <a:ext cx="5258273" cy="1884518"/>
            <a:chOff x="4206239" y="531"/>
            <a:chExt cx="6309361" cy="2071559"/>
          </a:xfrm>
        </p:grpSpPr>
        <p:sp>
          <p:nvSpPr>
            <p:cNvPr id="15" name="Arrow: Right 14">
              <a:extLst>
                <a:ext uri="{FF2B5EF4-FFF2-40B4-BE49-F238E27FC236}">
                  <a16:creationId xmlns:a16="http://schemas.microsoft.com/office/drawing/2014/main" id="{3C570E41-89F9-E583-11F7-C4D62F61B401}"/>
                </a:ext>
              </a:extLst>
            </p:cNvPr>
            <p:cNvSpPr/>
            <p:nvPr/>
          </p:nvSpPr>
          <p:spPr>
            <a:xfrm>
              <a:off x="4206240" y="531"/>
              <a:ext cx="6309360" cy="2071559"/>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Arrow: Right 4">
              <a:extLst>
                <a:ext uri="{FF2B5EF4-FFF2-40B4-BE49-F238E27FC236}">
                  <a16:creationId xmlns:a16="http://schemas.microsoft.com/office/drawing/2014/main" id="{47C18CB5-A999-5931-4F71-C8FEE14FDED3}"/>
                </a:ext>
              </a:extLst>
            </p:cNvPr>
            <p:cNvSpPr txBox="1"/>
            <p:nvPr/>
          </p:nvSpPr>
          <p:spPr>
            <a:xfrm>
              <a:off x="4206239" y="343824"/>
              <a:ext cx="5532525" cy="155366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7145" rIns="17145" bIns="17145" numCol="1" spcCol="1270" anchor="t" anchorCtr="0">
              <a:noAutofit/>
            </a:bodyPr>
            <a:lstStyle/>
            <a:p>
              <a:pPr marL="0" lvl="1" algn="l" defTabSz="1200150">
                <a:lnSpc>
                  <a:spcPct val="90000"/>
                </a:lnSpc>
                <a:spcBef>
                  <a:spcPct val="0"/>
                </a:spcBef>
                <a:spcAft>
                  <a:spcPct val="15000"/>
                </a:spcAft>
              </a:pPr>
              <a:r>
                <a:rPr lang="en-US" sz="2400" kern="1200" dirty="0">
                  <a:solidFill>
                    <a:schemeClr val="tx1"/>
                  </a:solidFill>
                </a:rPr>
                <a:t>Monitor network providers to ensure they are using nationally recognized clinical practice guidelines when available </a:t>
              </a:r>
            </a:p>
          </p:txBody>
        </p:sp>
      </p:grpSp>
      <p:grpSp>
        <p:nvGrpSpPr>
          <p:cNvPr id="3" name="Group 2">
            <a:extLst>
              <a:ext uri="{FF2B5EF4-FFF2-40B4-BE49-F238E27FC236}">
                <a16:creationId xmlns:a16="http://schemas.microsoft.com/office/drawing/2014/main" id="{FD8213D3-3DDA-C0F4-DE3E-51F1D0A09C04}"/>
              </a:ext>
            </a:extLst>
          </p:cNvPr>
          <p:cNvGrpSpPr/>
          <p:nvPr/>
        </p:nvGrpSpPr>
        <p:grpSpPr>
          <a:xfrm>
            <a:off x="84636" y="1440904"/>
            <a:ext cx="3435804" cy="1884518"/>
            <a:chOff x="0" y="531"/>
            <a:chExt cx="4206240" cy="2071559"/>
          </a:xfrm>
        </p:grpSpPr>
        <p:sp>
          <p:nvSpPr>
            <p:cNvPr id="13" name="Rectangle: Rounded Corners 12">
              <a:extLst>
                <a:ext uri="{FF2B5EF4-FFF2-40B4-BE49-F238E27FC236}">
                  <a16:creationId xmlns:a16="http://schemas.microsoft.com/office/drawing/2014/main" id="{1FA5D830-F379-B99D-34D9-DB5BC1045E2C}"/>
                </a:ext>
              </a:extLst>
            </p:cNvPr>
            <p:cNvSpPr/>
            <p:nvPr/>
          </p:nvSpPr>
          <p:spPr>
            <a:xfrm>
              <a:off x="0" y="531"/>
              <a:ext cx="4206240" cy="207155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 name="Rectangle: Rounded Corners 6">
              <a:extLst>
                <a:ext uri="{FF2B5EF4-FFF2-40B4-BE49-F238E27FC236}">
                  <a16:creationId xmlns:a16="http://schemas.microsoft.com/office/drawing/2014/main" id="{3AAE3F31-950B-D57A-79D4-2A5AA3E05ABA}"/>
                </a:ext>
              </a:extLst>
            </p:cNvPr>
            <p:cNvSpPr txBox="1"/>
            <p:nvPr/>
          </p:nvSpPr>
          <p:spPr>
            <a:xfrm>
              <a:off x="101125" y="101656"/>
              <a:ext cx="4003990" cy="18693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i="1" kern="1200" spc="-45" dirty="0">
                  <a:solidFill>
                    <a:schemeClr val="bg1"/>
                  </a:solidFill>
                  <a:latin typeface="Calibri Light"/>
                  <a:cs typeface="Calibri Light"/>
                </a:rPr>
                <a:t>CPGs</a:t>
              </a:r>
              <a:endParaRPr lang="en-US" sz="6500" kern="1200" dirty="0">
                <a:solidFill>
                  <a:schemeClr val="bg1"/>
                </a:solidFill>
              </a:endParaRPr>
            </a:p>
          </p:txBody>
        </p:sp>
      </p:grpSp>
      <p:grpSp>
        <p:nvGrpSpPr>
          <p:cNvPr id="7" name="Group 6">
            <a:extLst>
              <a:ext uri="{FF2B5EF4-FFF2-40B4-BE49-F238E27FC236}">
                <a16:creationId xmlns:a16="http://schemas.microsoft.com/office/drawing/2014/main" id="{D394AD79-4779-BE20-7C42-9B150BB8F95B}"/>
              </a:ext>
            </a:extLst>
          </p:cNvPr>
          <p:cNvGrpSpPr/>
          <p:nvPr/>
        </p:nvGrpSpPr>
        <p:grpSpPr>
          <a:xfrm>
            <a:off x="3520440" y="3478886"/>
            <a:ext cx="5538924" cy="2125251"/>
            <a:chOff x="4206240" y="2279246"/>
            <a:chExt cx="6309360" cy="2071559"/>
          </a:xfrm>
        </p:grpSpPr>
        <p:sp>
          <p:nvSpPr>
            <p:cNvPr id="11" name="Arrow: Right 10">
              <a:extLst>
                <a:ext uri="{FF2B5EF4-FFF2-40B4-BE49-F238E27FC236}">
                  <a16:creationId xmlns:a16="http://schemas.microsoft.com/office/drawing/2014/main" id="{6F32FAE2-0BE3-5485-49CA-6EF7A329300E}"/>
                </a:ext>
              </a:extLst>
            </p:cNvPr>
            <p:cNvSpPr/>
            <p:nvPr/>
          </p:nvSpPr>
          <p:spPr>
            <a:xfrm>
              <a:off x="4206240" y="2279246"/>
              <a:ext cx="6309360" cy="2071559"/>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Arrow: Right 8">
              <a:extLst>
                <a:ext uri="{FF2B5EF4-FFF2-40B4-BE49-F238E27FC236}">
                  <a16:creationId xmlns:a16="http://schemas.microsoft.com/office/drawing/2014/main" id="{2EA17062-53A2-D35C-64E8-2056AB61DBB8}"/>
                </a:ext>
              </a:extLst>
            </p:cNvPr>
            <p:cNvSpPr txBox="1"/>
            <p:nvPr/>
          </p:nvSpPr>
          <p:spPr>
            <a:xfrm>
              <a:off x="4206240" y="2538191"/>
              <a:ext cx="5532525" cy="155366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7145" rIns="17145" bIns="17145" numCol="1" spcCol="1270" anchor="t" anchorCtr="0">
              <a:noAutofit/>
            </a:bodyPr>
            <a:lstStyle/>
            <a:p>
              <a:pPr marL="0" lvl="1" algn="l" defTabSz="1200150">
                <a:lnSpc>
                  <a:spcPct val="90000"/>
                </a:lnSpc>
                <a:spcBef>
                  <a:spcPct val="0"/>
                </a:spcBef>
                <a:spcAft>
                  <a:spcPct val="15000"/>
                </a:spcAft>
              </a:pPr>
              <a:r>
                <a:rPr lang="en-US" sz="2400" kern="1200" dirty="0">
                  <a:solidFill>
                    <a:schemeClr val="tx1"/>
                  </a:solidFill>
                </a:rPr>
                <a:t>Monitor providers to ensure continuity of care when using the care transition protocols</a:t>
              </a:r>
            </a:p>
          </p:txBody>
        </p:sp>
      </p:grpSp>
      <p:grpSp>
        <p:nvGrpSpPr>
          <p:cNvPr id="8" name="Group 7">
            <a:extLst>
              <a:ext uri="{FF2B5EF4-FFF2-40B4-BE49-F238E27FC236}">
                <a16:creationId xmlns:a16="http://schemas.microsoft.com/office/drawing/2014/main" id="{CA41E90E-B9F2-EC7A-A52E-589681E13E31}"/>
              </a:ext>
            </a:extLst>
          </p:cNvPr>
          <p:cNvGrpSpPr/>
          <p:nvPr/>
        </p:nvGrpSpPr>
        <p:grpSpPr>
          <a:xfrm>
            <a:off x="84636" y="3584367"/>
            <a:ext cx="3435803" cy="2019770"/>
            <a:chOff x="0" y="2279246"/>
            <a:chExt cx="4206240" cy="2071559"/>
          </a:xfrm>
        </p:grpSpPr>
        <p:sp>
          <p:nvSpPr>
            <p:cNvPr id="9" name="Rectangle: Rounded Corners 8">
              <a:extLst>
                <a:ext uri="{FF2B5EF4-FFF2-40B4-BE49-F238E27FC236}">
                  <a16:creationId xmlns:a16="http://schemas.microsoft.com/office/drawing/2014/main" id="{0AE659F8-33CD-E0B1-D787-EC0F709AB89D}"/>
                </a:ext>
              </a:extLst>
            </p:cNvPr>
            <p:cNvSpPr/>
            <p:nvPr/>
          </p:nvSpPr>
          <p:spPr>
            <a:xfrm>
              <a:off x="0" y="2279246"/>
              <a:ext cx="4206240" cy="207155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10">
              <a:extLst>
                <a:ext uri="{FF2B5EF4-FFF2-40B4-BE49-F238E27FC236}">
                  <a16:creationId xmlns:a16="http://schemas.microsoft.com/office/drawing/2014/main" id="{12CAEC0F-3AA1-F0FC-E937-B75843B1D166}"/>
                </a:ext>
              </a:extLst>
            </p:cNvPr>
            <p:cNvSpPr txBox="1"/>
            <p:nvPr/>
          </p:nvSpPr>
          <p:spPr>
            <a:xfrm>
              <a:off x="101125" y="2380371"/>
              <a:ext cx="4003990" cy="18693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i="1" spc="-45">
                  <a:solidFill>
                    <a:schemeClr val="bg1"/>
                  </a:solidFill>
                  <a:latin typeface="Calibri Light"/>
                  <a:cs typeface="Calibri Light"/>
                </a:rPr>
                <a:t>CTPs</a:t>
              </a:r>
              <a:endParaRPr lang="en-US" sz="6500" kern="1200" dirty="0">
                <a:solidFill>
                  <a:schemeClr val="bg1"/>
                </a:solidFill>
              </a:endParaRPr>
            </a:p>
          </p:txBody>
        </p:sp>
      </p:grpSp>
      <p:sp>
        <p:nvSpPr>
          <p:cNvPr id="5" name="Footer Placeholder 4">
            <a:extLst>
              <a:ext uri="{FF2B5EF4-FFF2-40B4-BE49-F238E27FC236}">
                <a16:creationId xmlns:a16="http://schemas.microsoft.com/office/drawing/2014/main" id="{BFBC7B7E-A861-58CB-AE80-4B481D539D63}"/>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4237377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54008C-4D74-40E0-8BD3-6F2AB366D35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4820" y="1458214"/>
            <a:ext cx="2933222" cy="4487828"/>
          </a:xfrm>
          <a:prstGeom prst="rect">
            <a:avLst/>
          </a:prstGeom>
        </p:spPr>
      </p:pic>
      <p:sp>
        <p:nvSpPr>
          <p:cNvPr id="5" name="TextBox 4">
            <a:extLst>
              <a:ext uri="{FF2B5EF4-FFF2-40B4-BE49-F238E27FC236}">
                <a16:creationId xmlns:a16="http://schemas.microsoft.com/office/drawing/2014/main" id="{D593F50D-050C-4723-9044-004049E2EFEE}"/>
              </a:ext>
            </a:extLst>
          </p:cNvPr>
          <p:cNvSpPr txBox="1"/>
          <p:nvPr/>
        </p:nvSpPr>
        <p:spPr>
          <a:xfrm>
            <a:off x="325791" y="473921"/>
            <a:ext cx="8224319" cy="568379"/>
          </a:xfrm>
          <a:prstGeom prst="rect">
            <a:avLst/>
          </a:prstGeom>
        </p:spPr>
        <p:txBody>
          <a:bodyPr vert="horz" lIns="68580" tIns="34290" rIns="68580" bIns="34290" rtlCol="0" anchor="b">
            <a:noAutofit/>
          </a:bodyPr>
          <a:lstStyle/>
          <a:p>
            <a:pPr>
              <a:lnSpc>
                <a:spcPct val="90000"/>
              </a:lnSpc>
              <a:spcBef>
                <a:spcPct val="0"/>
              </a:spcBef>
              <a:spcAft>
                <a:spcPts val="450"/>
              </a:spcAft>
            </a:pPr>
            <a:r>
              <a:rPr lang="en-US" sz="3600" dirty="0">
                <a:solidFill>
                  <a:srgbClr val="45C2B1"/>
                </a:solidFill>
                <a:latin typeface="Comfortaa" pitchFamily="2" charset="0"/>
                <a:ea typeface="+mj-ea"/>
                <a:cs typeface="+mj-cs"/>
              </a:rPr>
              <a:t>MOC Training for the Provider Network</a:t>
            </a:r>
          </a:p>
        </p:txBody>
      </p:sp>
      <p:sp>
        <p:nvSpPr>
          <p:cNvPr id="11" name="TextBox 10">
            <a:extLst>
              <a:ext uri="{FF2B5EF4-FFF2-40B4-BE49-F238E27FC236}">
                <a16:creationId xmlns:a16="http://schemas.microsoft.com/office/drawing/2014/main" id="{9DADF6E5-BFA8-4A5A-B0BF-8AD0066ADC74}"/>
              </a:ext>
            </a:extLst>
          </p:cNvPr>
          <p:cNvSpPr txBox="1"/>
          <p:nvPr/>
        </p:nvSpPr>
        <p:spPr>
          <a:xfrm>
            <a:off x="3551450" y="938605"/>
            <a:ext cx="4835202" cy="5319405"/>
          </a:xfrm>
          <a:prstGeom prst="rect">
            <a:avLst/>
          </a:prstGeom>
          <a:noFill/>
        </p:spPr>
        <p:txBody>
          <a:bodyPr wrap="square" rtlCol="0">
            <a:spAutoFit/>
          </a:bodyPr>
          <a:lstStyle/>
          <a:p>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 conducts initial and annual training regarding the Clever Care C-SNP MOC for employed and contracted staff.</a:t>
            </a:r>
          </a:p>
          <a:p>
            <a:endParaRPr lang="en-US" sz="1400" b="1"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r>
              <a:rPr lang="en-US" sz="1400" b="1" dirty="0">
                <a:solidFill>
                  <a:srgbClr val="194F90"/>
                </a:solidFill>
                <a:latin typeface="Open Sans" panose="020B0606030504020204" pitchFamily="34" charset="0"/>
                <a:ea typeface="Open Sans" panose="020B0606030504020204" pitchFamily="34" charset="0"/>
                <a:cs typeface="Open Sans" panose="020B0606030504020204" pitchFamily="34" charset="0"/>
              </a:rPr>
              <a:t>Training Standards &amp; Requirements</a:t>
            </a:r>
          </a:p>
          <a:p>
            <a:r>
              <a:rPr lang="en-US" sz="1400" spc="-5" dirty="0">
                <a:latin typeface="Calibri"/>
                <a:cs typeface="Calibri"/>
              </a:rPr>
              <a:t>Initial training to be completed within 30 days from hire and each calendar year thereafter.</a:t>
            </a:r>
          </a:p>
          <a:p>
            <a:pPr marL="214313" indent="-214313">
              <a:spcBef>
                <a:spcPts val="600"/>
              </a:spcBef>
              <a:buFont typeface="Arial" panose="020B0604020202020204" pitchFamily="34" charset="0"/>
              <a:buChar char="•"/>
            </a:pPr>
            <a:r>
              <a:rPr lang="en-US" sz="1400" spc="-5" dirty="0">
                <a:latin typeface="Calibri"/>
                <a:cs typeface="Calibri"/>
              </a:rPr>
              <a:t>Training may be provided in person or through self-study via the Clever Care Paycom website.</a:t>
            </a:r>
          </a:p>
          <a:p>
            <a:pPr>
              <a:spcBef>
                <a:spcPts val="600"/>
              </a:spcBef>
            </a:pPr>
            <a:r>
              <a:rPr lang="en-US" sz="1400" spc="-5" dirty="0">
                <a:latin typeface="Calibri"/>
                <a:cs typeface="Calibri"/>
              </a:rPr>
              <a:t>Attestation training completion is required.</a:t>
            </a:r>
          </a:p>
          <a:p>
            <a:pPr marL="214313" indent="-214313">
              <a:spcBef>
                <a:spcPts val="600"/>
              </a:spcBef>
              <a:buFont typeface="Arial" panose="020B0604020202020204" pitchFamily="34" charset="0"/>
              <a:buChar char="•"/>
            </a:pPr>
            <a:r>
              <a:rPr lang="en-US" sz="1400" spc="-5" dirty="0">
                <a:latin typeface="Calibri"/>
                <a:cs typeface="Calibri"/>
              </a:rPr>
              <a:t>Confirming name, title, and date of training</a:t>
            </a:r>
          </a:p>
          <a:p>
            <a:pPr marL="214313" indent="-214313">
              <a:spcBef>
                <a:spcPts val="600"/>
              </a:spcBef>
              <a:buFont typeface="Arial" panose="020B0604020202020204" pitchFamily="34" charset="0"/>
              <a:buChar char="•"/>
            </a:pPr>
            <a:r>
              <a:rPr lang="en-US" sz="1400" spc="-5" dirty="0">
                <a:latin typeface="Calibri"/>
                <a:cs typeface="Calibri"/>
              </a:rPr>
              <a:t>Training evaluation must be completed.</a:t>
            </a:r>
          </a:p>
          <a:p>
            <a:pPr>
              <a:spcBef>
                <a:spcPts val="1350"/>
              </a:spcBef>
            </a:pPr>
            <a:r>
              <a:rPr lang="en-US" sz="1400" b="1" dirty="0">
                <a:solidFill>
                  <a:srgbClr val="194F90"/>
                </a:solidFill>
                <a:latin typeface="Open Sans" panose="020B0606030504020204" pitchFamily="34" charset="0"/>
                <a:ea typeface="Open Sans" panose="020B0606030504020204" pitchFamily="34" charset="0"/>
                <a:cs typeface="Open Sans" panose="020B0606030504020204" pitchFamily="34" charset="0"/>
              </a:rPr>
              <a:t>Oversight is monitored in various ways which include:</a:t>
            </a:r>
          </a:p>
          <a:p>
            <a:pPr marL="342900" marR="0" lvl="0" indent="-342900">
              <a:spcBef>
                <a:spcPts val="0"/>
              </a:spcBef>
              <a:spcAft>
                <a:spcPts val="0"/>
              </a:spcAft>
              <a:buFont typeface="Wingdings" panose="05000000000000000000" pitchFamily="2" charset="2"/>
              <a:buChar char="Ø"/>
            </a:pPr>
            <a:r>
              <a:rPr lang="en-US" sz="1400" dirty="0">
                <a:effectLst/>
                <a:latin typeface="Calibri" panose="020F0502020204030204" pitchFamily="34" charset="0"/>
                <a:ea typeface="Calibri" panose="020F0502020204030204" pitchFamily="34" charset="0"/>
                <a:cs typeface="Calibri" panose="020F0502020204030204" pitchFamily="34" charset="0"/>
              </a:rPr>
              <a:t>Face-to-face/via webinar - sign-in sheets and attestations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Ø"/>
            </a:pPr>
            <a:r>
              <a:rPr lang="en-US" sz="1400" dirty="0">
                <a:effectLst/>
                <a:latin typeface="Calibri" panose="020F0502020204030204" pitchFamily="34" charset="0"/>
                <a:ea typeface="Calibri" panose="020F0502020204030204" pitchFamily="34" charset="0"/>
                <a:cs typeface="Calibri" panose="020F0502020204030204" pitchFamily="34" charset="0"/>
              </a:rPr>
              <a:t>Computer based training - online program that tracks and records attempts/completion of MOC training by creating a report of training completed and not completed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Ø"/>
            </a:pPr>
            <a:r>
              <a:rPr lang="en-US" sz="1400" dirty="0">
                <a:effectLst/>
                <a:latin typeface="Calibri" panose="020F0502020204030204" pitchFamily="34" charset="0"/>
                <a:ea typeface="Calibri" panose="020F0502020204030204" pitchFamily="34" charset="0"/>
                <a:cs typeface="Calibri" panose="020F0502020204030204" pitchFamily="34" charset="0"/>
              </a:rPr>
              <a:t>Reports that show all electronic and paper attestations received to determine if additional training or outreach is needed to ensure compliance with training and attestation requirements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F4E43F6-D727-ED3D-2914-3BF53C904C18}"/>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2118325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EFB40-369D-42D5-9ABE-05DE1A2EC214}"/>
              </a:ext>
            </a:extLst>
          </p:cNvPr>
          <p:cNvSpPr>
            <a:spLocks noGrp="1"/>
          </p:cNvSpPr>
          <p:nvPr>
            <p:ph type="title"/>
          </p:nvPr>
        </p:nvSpPr>
        <p:spPr>
          <a:xfrm>
            <a:off x="1024620" y="4376508"/>
            <a:ext cx="7217553" cy="1257202"/>
          </a:xfrm>
        </p:spPr>
        <p:txBody>
          <a:bodyPr vert="horz" lIns="91440" tIns="45720" rIns="91440" bIns="45720" rtlCol="0" anchor="b">
            <a:normAutofit/>
          </a:bodyPr>
          <a:lstStyle/>
          <a:p>
            <a:r>
              <a:rPr lang="en-US" sz="5700" kern="1200" spc="-8" dirty="0">
                <a:solidFill>
                  <a:srgbClr val="194F90"/>
                </a:solidFill>
                <a:latin typeface="+mj-lt"/>
                <a:ea typeface="+mj-ea"/>
                <a:cs typeface="+mj-cs"/>
              </a:rPr>
              <a:t>MOC 4</a:t>
            </a:r>
            <a:endParaRPr lang="en-US" sz="5700" kern="1200" dirty="0">
              <a:solidFill>
                <a:srgbClr val="194F90"/>
              </a:solidFill>
              <a:latin typeface="+mj-lt"/>
              <a:ea typeface="+mj-ea"/>
              <a:cs typeface="+mj-cs"/>
            </a:endParaRPr>
          </a:p>
        </p:txBody>
      </p:sp>
      <p:sp>
        <p:nvSpPr>
          <p:cNvPr id="3" name="Text Placeholder 2">
            <a:extLst>
              <a:ext uri="{FF2B5EF4-FFF2-40B4-BE49-F238E27FC236}">
                <a16:creationId xmlns:a16="http://schemas.microsoft.com/office/drawing/2014/main" id="{16131C82-0906-4304-863E-2848695C5D8D}"/>
              </a:ext>
            </a:extLst>
          </p:cNvPr>
          <p:cNvSpPr>
            <a:spLocks noGrp="1"/>
          </p:cNvSpPr>
          <p:nvPr>
            <p:ph type="body" idx="1"/>
          </p:nvPr>
        </p:nvSpPr>
        <p:spPr>
          <a:xfrm>
            <a:off x="541782" y="5639618"/>
            <a:ext cx="7217553" cy="417227"/>
          </a:xfrm>
        </p:spPr>
        <p:txBody>
          <a:bodyPr vert="horz" lIns="91440" tIns="45720" rIns="91440" bIns="45720" rtlCol="0">
            <a:normAutofit lnSpcReduction="10000"/>
          </a:bodyPr>
          <a:lstStyle/>
          <a:p>
            <a:pPr algn="ctr"/>
            <a:r>
              <a:rPr lang="en-US" dirty="0">
                <a:solidFill>
                  <a:srgbClr val="45C2B1"/>
                </a:solidFill>
              </a:rPr>
              <a:t>Quality Measure and Performance Improvement</a:t>
            </a:r>
          </a:p>
          <a:p>
            <a:endParaRPr lang="en-US" sz="2200" kern="12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A2555B16-BE1D-4C33-A27C-FF0671B6C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6AFFB5AD-BE3B-43FF-ADD3-18C10F5D7C70}"/>
              </a:ext>
            </a:extLst>
          </p:cNvPr>
          <p:cNvPicPr>
            <a:picLocks noChangeAspect="1"/>
          </p:cNvPicPr>
          <p:nvPr/>
        </p:nvPicPr>
        <p:blipFill>
          <a:blip r:embed="rId2"/>
          <a:stretch>
            <a:fillRect/>
          </a:stretch>
        </p:blipFill>
        <p:spPr>
          <a:xfrm>
            <a:off x="1024391" y="1345308"/>
            <a:ext cx="7450954" cy="2309797"/>
          </a:xfrm>
          <a:prstGeom prst="rect">
            <a:avLst/>
          </a:prstGeom>
          <a:effectLst>
            <a:outerShdw blurRad="406400" dist="317500" dir="5400000" sx="89000" sy="89000" rotWithShape="0">
              <a:prstClr val="black">
                <a:alpha val="15000"/>
              </a:prstClr>
            </a:outerShdw>
          </a:effectLst>
        </p:spPr>
      </p:pic>
      <p:sp>
        <p:nvSpPr>
          <p:cNvPr id="5" name="Footer Placeholder 4">
            <a:extLst>
              <a:ext uri="{FF2B5EF4-FFF2-40B4-BE49-F238E27FC236}">
                <a16:creationId xmlns:a16="http://schemas.microsoft.com/office/drawing/2014/main" id="{B08703F7-88A2-7485-0456-CA760DE39DFC}"/>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2541687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that is standing in the grass&#10;&#10;Description automatically generated">
            <a:extLst>
              <a:ext uri="{FF2B5EF4-FFF2-40B4-BE49-F238E27FC236}">
                <a16:creationId xmlns:a16="http://schemas.microsoft.com/office/drawing/2014/main" id="{D50C0263-3433-4700-BE5B-939F7A828415}"/>
              </a:ext>
            </a:extLst>
          </p:cNvPr>
          <p:cNvPicPr>
            <a:picLocks noChangeAspect="1"/>
          </p:cNvPicPr>
          <p:nvPr/>
        </p:nvPicPr>
        <p:blipFill rotWithShape="1">
          <a:blip r:embed="rId2">
            <a:extLst>
              <a:ext uri="{28A0092B-C50C-407E-A947-70E740481C1C}">
                <a14:useLocalDpi xmlns:a14="http://schemas.microsoft.com/office/drawing/2010/main" val="0"/>
              </a:ext>
            </a:extLst>
          </a:blip>
          <a:srcRect l="22576" r="25056"/>
          <a:stretch/>
        </p:blipFill>
        <p:spPr>
          <a:xfrm>
            <a:off x="297929" y="1899530"/>
            <a:ext cx="3602299" cy="4580594"/>
          </a:xfrm>
          <a:prstGeom prst="rect">
            <a:avLst/>
          </a:prstGeom>
        </p:spPr>
      </p:pic>
      <p:sp>
        <p:nvSpPr>
          <p:cNvPr id="5" name="TextBox 4">
            <a:extLst>
              <a:ext uri="{FF2B5EF4-FFF2-40B4-BE49-F238E27FC236}">
                <a16:creationId xmlns:a16="http://schemas.microsoft.com/office/drawing/2014/main" id="{64745B2B-C925-4281-9D2D-713CD2A3D70A}"/>
              </a:ext>
            </a:extLst>
          </p:cNvPr>
          <p:cNvSpPr txBox="1"/>
          <p:nvPr/>
        </p:nvSpPr>
        <p:spPr>
          <a:xfrm>
            <a:off x="217698" y="318104"/>
            <a:ext cx="3859292" cy="1050567"/>
          </a:xfrm>
          <a:prstGeom prst="rect">
            <a:avLst/>
          </a:prstGeom>
        </p:spPr>
        <p:txBody>
          <a:bodyPr vert="horz" lIns="68580" tIns="34290" rIns="68580" bIns="34290" rtlCol="0" anchor="b">
            <a:noAutofit/>
          </a:bodyPr>
          <a:lstStyle/>
          <a:p>
            <a:pPr>
              <a:lnSpc>
                <a:spcPct val="90000"/>
              </a:lnSpc>
              <a:spcBef>
                <a:spcPct val="0"/>
              </a:spcBef>
              <a:spcAft>
                <a:spcPts val="450"/>
              </a:spcAft>
            </a:pPr>
            <a:r>
              <a:rPr lang="en-US" sz="3200" dirty="0">
                <a:solidFill>
                  <a:srgbClr val="45C2B1"/>
                </a:solidFill>
                <a:latin typeface="Comfortaa" pitchFamily="2" charset="0"/>
              </a:rPr>
              <a:t>Quality Improvement Program (QIP)</a:t>
            </a:r>
          </a:p>
        </p:txBody>
      </p:sp>
      <p:sp>
        <p:nvSpPr>
          <p:cNvPr id="10" name="TextBox 9">
            <a:extLst>
              <a:ext uri="{FF2B5EF4-FFF2-40B4-BE49-F238E27FC236}">
                <a16:creationId xmlns:a16="http://schemas.microsoft.com/office/drawing/2014/main" id="{5980948A-A7D8-4DB3-8863-1E0CF34321F9}"/>
              </a:ext>
            </a:extLst>
          </p:cNvPr>
          <p:cNvSpPr txBox="1"/>
          <p:nvPr/>
        </p:nvSpPr>
        <p:spPr>
          <a:xfrm>
            <a:off x="4253752" y="75415"/>
            <a:ext cx="4592319" cy="6478697"/>
          </a:xfrm>
          <a:prstGeom prst="rect">
            <a:avLst/>
          </a:prstGeom>
          <a:noFill/>
        </p:spPr>
        <p:txBody>
          <a:bodyPr wrap="square" rtlCol="0">
            <a:spAutoFit/>
          </a:bodyPr>
          <a:lstStyle/>
          <a:p>
            <a:r>
              <a:rPr lang="en-US" sz="1300" dirty="0">
                <a:solidFill>
                  <a:srgbClr val="194F90"/>
                </a:solidFill>
                <a:latin typeface="Open Sans" panose="020B0606030504020204" pitchFamily="34" charset="0"/>
                <a:ea typeface="Open Sans" panose="020B0606030504020204" pitchFamily="34" charset="0"/>
                <a:cs typeface="Open Sans" panose="020B0606030504020204" pitchFamily="34" charset="0"/>
              </a:rPr>
              <a:t>Code of Federal Regulations (42 CFR §422.152(g)) require that all SNPs conduct a Quality Improvement Program (QIP)  that measures the effectiveness of its MOC.</a:t>
            </a:r>
          </a:p>
          <a:p>
            <a:endParaRPr lang="en-US" sz="13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The Clever Care QIP monitors health outcomes and implementation of SNP MOCs: Collecting SNP specific HEDIS® measures.</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Meeting SNP Structure and Process standards.</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Conducting QIP reviews that focus on improving clinical services as they relate to our  SNP population(i.e., Fall Prevention).</a:t>
            </a:r>
          </a:p>
          <a:p>
            <a:pPr marL="285750" indent="-285750">
              <a:spcBef>
                <a:spcPts val="18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Providing a chronic care improvement program for chronic disease that identifies eligible members,  intervenes to improve disease management, and evaluates program effectiveness.</a:t>
            </a:r>
          </a:p>
          <a:p>
            <a:pPr marL="285750" indent="-285750">
              <a:spcBef>
                <a:spcPts val="18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Collecting data to evaluate if SNP and MOC goals are met.</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Using encounter data, HRAs, CAHPS, HOS and other methodologies as needed for data collection.</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Actions are taken when goals are not realized.</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QIC investigates to determine actions required.</a:t>
            </a:r>
          </a:p>
          <a:p>
            <a:pPr marL="1128713" lvl="2"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What was the root cause or factors that resulted in not meeting goals? </a:t>
            </a:r>
            <a:r>
              <a:rPr lang="en-US" sz="1200" dirty="0">
                <a:latin typeface="Open Sans" panose="020B0606030504020204" pitchFamily="34" charset="0"/>
                <a:ea typeface="Open Sans" panose="020B0606030504020204" pitchFamily="34" charset="0"/>
                <a:cs typeface="Open Sans" panose="020B0606030504020204" pitchFamily="34" charset="0"/>
              </a:rPr>
              <a:t>Time frame, goal too broad or too specific?</a:t>
            </a:r>
          </a:p>
          <a:p>
            <a:pPr>
              <a:spcBef>
                <a:spcPts val="1800"/>
              </a:spcBef>
            </a:pP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A couple of people that are standing in the grass&#10;&#10;Description automatically generated">
            <a:extLst>
              <a:ext uri="{FF2B5EF4-FFF2-40B4-BE49-F238E27FC236}">
                <a16:creationId xmlns:a16="http://schemas.microsoft.com/office/drawing/2014/main" id="{A7848123-429D-4A65-B4F4-A484410ECE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7928" y="1895813"/>
            <a:ext cx="3602300" cy="4580593"/>
          </a:xfrm>
          <a:prstGeom prst="rect">
            <a:avLst/>
          </a:prstGeom>
        </p:spPr>
      </p:pic>
      <p:sp>
        <p:nvSpPr>
          <p:cNvPr id="2" name="Footer Placeholder 1">
            <a:extLst>
              <a:ext uri="{FF2B5EF4-FFF2-40B4-BE49-F238E27FC236}">
                <a16:creationId xmlns:a16="http://schemas.microsoft.com/office/drawing/2014/main" id="{C2DA2EA3-F970-D78A-FF82-D1820998968A}"/>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1881995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Measurable Goals and Health Outcomes for the MOC </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981394"/>
            <a:ext cx="8390890" cy="118966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measurable goals focus on all aspects of care and health outcomes and are integrated into the performance improvement plan through ongoing monitoring and evaluation throughout the year. </a:t>
            </a:r>
          </a:p>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measurable goals are evaluated against benchmarks and thresholds as available. </a:t>
            </a:r>
          </a:p>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Quality Work Plan reviews the key indicators, measurable goals and benchmarks as needed. </a:t>
            </a:r>
          </a:p>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Goals include:</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pic>
        <p:nvPicPr>
          <p:cNvPr id="2" name="object 6">
            <a:extLst>
              <a:ext uri="{FF2B5EF4-FFF2-40B4-BE49-F238E27FC236}">
                <a16:creationId xmlns:a16="http://schemas.microsoft.com/office/drawing/2014/main" id="{317C4241-3111-8761-806D-8D88D3F4380B}"/>
              </a:ext>
            </a:extLst>
          </p:cNvPr>
          <p:cNvPicPr>
            <a:picLocks/>
          </p:cNvPicPr>
          <p:nvPr/>
        </p:nvPicPr>
        <p:blipFill>
          <a:blip r:embed="rId3" cstate="print"/>
          <a:stretch>
            <a:fillRect/>
          </a:stretch>
        </p:blipFill>
        <p:spPr>
          <a:xfrm>
            <a:off x="240747" y="4224969"/>
            <a:ext cx="1998727" cy="1494265"/>
          </a:xfrm>
          <a:prstGeom prst="rect">
            <a:avLst/>
          </a:prstGeom>
        </p:spPr>
      </p:pic>
      <p:grpSp>
        <p:nvGrpSpPr>
          <p:cNvPr id="3" name="object 10">
            <a:extLst>
              <a:ext uri="{FF2B5EF4-FFF2-40B4-BE49-F238E27FC236}">
                <a16:creationId xmlns:a16="http://schemas.microsoft.com/office/drawing/2014/main" id="{F1F78781-50EB-9B6A-C599-1F7709B8C466}"/>
              </a:ext>
            </a:extLst>
          </p:cNvPr>
          <p:cNvGrpSpPr/>
          <p:nvPr/>
        </p:nvGrpSpPr>
        <p:grpSpPr>
          <a:xfrm>
            <a:off x="2666631" y="3097001"/>
            <a:ext cx="1823085" cy="2622233"/>
            <a:chOff x="2162555" y="3267458"/>
            <a:chExt cx="1823085" cy="2912745"/>
          </a:xfrm>
        </p:grpSpPr>
        <p:pic>
          <p:nvPicPr>
            <p:cNvPr id="7" name="object 11">
              <a:extLst>
                <a:ext uri="{FF2B5EF4-FFF2-40B4-BE49-F238E27FC236}">
                  <a16:creationId xmlns:a16="http://schemas.microsoft.com/office/drawing/2014/main" id="{11454B99-2C6B-5191-519E-8192B327490A}"/>
                </a:ext>
              </a:extLst>
            </p:cNvPr>
            <p:cNvPicPr/>
            <p:nvPr/>
          </p:nvPicPr>
          <p:blipFill>
            <a:blip r:embed="rId4" cstate="print"/>
            <a:stretch>
              <a:fillRect/>
            </a:stretch>
          </p:blipFill>
          <p:spPr>
            <a:xfrm>
              <a:off x="2162555" y="4468367"/>
              <a:ext cx="1787651" cy="1711451"/>
            </a:xfrm>
            <a:prstGeom prst="rect">
              <a:avLst/>
            </a:prstGeom>
          </p:spPr>
        </p:pic>
        <p:pic>
          <p:nvPicPr>
            <p:cNvPr id="8" name="object 12">
              <a:extLst>
                <a:ext uri="{FF2B5EF4-FFF2-40B4-BE49-F238E27FC236}">
                  <a16:creationId xmlns:a16="http://schemas.microsoft.com/office/drawing/2014/main" id="{96BC442E-3B68-DC97-7BCA-E758A572C10E}"/>
                </a:ext>
              </a:extLst>
            </p:cNvPr>
            <p:cNvPicPr/>
            <p:nvPr/>
          </p:nvPicPr>
          <p:blipFill>
            <a:blip r:embed="rId5" cstate="print"/>
            <a:stretch>
              <a:fillRect/>
            </a:stretch>
          </p:blipFill>
          <p:spPr>
            <a:xfrm>
              <a:off x="2164079" y="3267458"/>
              <a:ext cx="1821179" cy="510524"/>
            </a:xfrm>
            <a:prstGeom prst="rect">
              <a:avLst/>
            </a:prstGeom>
          </p:spPr>
        </p:pic>
        <p:pic>
          <p:nvPicPr>
            <p:cNvPr id="9" name="object 13">
              <a:extLst>
                <a:ext uri="{FF2B5EF4-FFF2-40B4-BE49-F238E27FC236}">
                  <a16:creationId xmlns:a16="http://schemas.microsoft.com/office/drawing/2014/main" id="{8B254671-F3A8-3EA4-6E41-A6BBAD1F8405}"/>
                </a:ext>
              </a:extLst>
            </p:cNvPr>
            <p:cNvPicPr/>
            <p:nvPr/>
          </p:nvPicPr>
          <p:blipFill>
            <a:blip r:embed="rId6" cstate="print"/>
            <a:stretch>
              <a:fillRect/>
            </a:stretch>
          </p:blipFill>
          <p:spPr>
            <a:xfrm>
              <a:off x="2266187" y="3541775"/>
              <a:ext cx="1618487" cy="510539"/>
            </a:xfrm>
            <a:prstGeom prst="rect">
              <a:avLst/>
            </a:prstGeom>
          </p:spPr>
        </p:pic>
        <p:pic>
          <p:nvPicPr>
            <p:cNvPr id="10" name="object 14">
              <a:extLst>
                <a:ext uri="{FF2B5EF4-FFF2-40B4-BE49-F238E27FC236}">
                  <a16:creationId xmlns:a16="http://schemas.microsoft.com/office/drawing/2014/main" id="{A7E22D88-7816-F7C6-AEB8-1A74311A454C}"/>
                </a:ext>
              </a:extLst>
            </p:cNvPr>
            <p:cNvPicPr/>
            <p:nvPr/>
          </p:nvPicPr>
          <p:blipFill>
            <a:blip r:embed="rId7" cstate="print"/>
            <a:stretch>
              <a:fillRect/>
            </a:stretch>
          </p:blipFill>
          <p:spPr>
            <a:xfrm>
              <a:off x="2578608" y="3816095"/>
              <a:ext cx="996695" cy="510539"/>
            </a:xfrm>
            <a:prstGeom prst="rect">
              <a:avLst/>
            </a:prstGeom>
          </p:spPr>
        </p:pic>
        <p:pic>
          <p:nvPicPr>
            <p:cNvPr id="11" name="object 15">
              <a:extLst>
                <a:ext uri="{FF2B5EF4-FFF2-40B4-BE49-F238E27FC236}">
                  <a16:creationId xmlns:a16="http://schemas.microsoft.com/office/drawing/2014/main" id="{F3AC6C34-0FD5-E167-9796-DB5C06558D1F}"/>
                </a:ext>
              </a:extLst>
            </p:cNvPr>
            <p:cNvPicPr/>
            <p:nvPr/>
          </p:nvPicPr>
          <p:blipFill>
            <a:blip r:embed="rId8" cstate="print"/>
            <a:stretch>
              <a:fillRect/>
            </a:stretch>
          </p:blipFill>
          <p:spPr>
            <a:xfrm>
              <a:off x="2391155" y="4090418"/>
              <a:ext cx="1370075" cy="510524"/>
            </a:xfrm>
            <a:prstGeom prst="rect">
              <a:avLst/>
            </a:prstGeom>
          </p:spPr>
        </p:pic>
        <p:pic>
          <p:nvPicPr>
            <p:cNvPr id="12" name="object 16">
              <a:extLst>
                <a:ext uri="{FF2B5EF4-FFF2-40B4-BE49-F238E27FC236}">
                  <a16:creationId xmlns:a16="http://schemas.microsoft.com/office/drawing/2014/main" id="{8DD327E4-BFE9-A3EA-A814-E47BBC8A94E6}"/>
                </a:ext>
              </a:extLst>
            </p:cNvPr>
            <p:cNvPicPr/>
            <p:nvPr/>
          </p:nvPicPr>
          <p:blipFill>
            <a:blip r:embed="rId9" cstate="print"/>
            <a:stretch>
              <a:fillRect/>
            </a:stretch>
          </p:blipFill>
          <p:spPr>
            <a:xfrm>
              <a:off x="2511551" y="4364735"/>
              <a:ext cx="1077465" cy="510539"/>
            </a:xfrm>
            <a:prstGeom prst="rect">
              <a:avLst/>
            </a:prstGeom>
          </p:spPr>
        </p:pic>
      </p:grpSp>
      <p:pic>
        <p:nvPicPr>
          <p:cNvPr id="13" name="object 18">
            <a:extLst>
              <a:ext uri="{FF2B5EF4-FFF2-40B4-BE49-F238E27FC236}">
                <a16:creationId xmlns:a16="http://schemas.microsoft.com/office/drawing/2014/main" id="{7A6E830F-4FE6-7399-6EF5-14C5369D17E2}"/>
              </a:ext>
            </a:extLst>
          </p:cNvPr>
          <p:cNvPicPr/>
          <p:nvPr/>
        </p:nvPicPr>
        <p:blipFill>
          <a:blip r:embed="rId10" cstate="print"/>
          <a:stretch>
            <a:fillRect/>
          </a:stretch>
        </p:blipFill>
        <p:spPr>
          <a:xfrm>
            <a:off x="4708019" y="4553374"/>
            <a:ext cx="1865376" cy="1165860"/>
          </a:xfrm>
          <a:prstGeom prst="rect">
            <a:avLst/>
          </a:prstGeom>
        </p:spPr>
      </p:pic>
      <p:pic>
        <p:nvPicPr>
          <p:cNvPr id="14" name="object 2">
            <a:extLst>
              <a:ext uri="{FF2B5EF4-FFF2-40B4-BE49-F238E27FC236}">
                <a16:creationId xmlns:a16="http://schemas.microsoft.com/office/drawing/2014/main" id="{0C16E84B-46DF-4259-6CD7-0B90ED2ED9FE}"/>
              </a:ext>
            </a:extLst>
          </p:cNvPr>
          <p:cNvPicPr/>
          <p:nvPr/>
        </p:nvPicPr>
        <p:blipFill>
          <a:blip r:embed="rId11" cstate="print"/>
          <a:stretch>
            <a:fillRect/>
          </a:stretch>
        </p:blipFill>
        <p:spPr>
          <a:xfrm>
            <a:off x="6719317" y="4849033"/>
            <a:ext cx="2424683" cy="870201"/>
          </a:xfrm>
          <a:prstGeom prst="rect">
            <a:avLst/>
          </a:prstGeom>
        </p:spPr>
      </p:pic>
      <p:pic>
        <p:nvPicPr>
          <p:cNvPr id="15" name="object 7">
            <a:extLst>
              <a:ext uri="{FF2B5EF4-FFF2-40B4-BE49-F238E27FC236}">
                <a16:creationId xmlns:a16="http://schemas.microsoft.com/office/drawing/2014/main" id="{10958E40-DB6E-FE8C-86F3-97551D8A9EC4}"/>
              </a:ext>
            </a:extLst>
          </p:cNvPr>
          <p:cNvPicPr/>
          <p:nvPr/>
        </p:nvPicPr>
        <p:blipFill>
          <a:blip r:embed="rId12" cstate="print"/>
          <a:stretch>
            <a:fillRect/>
          </a:stretch>
        </p:blipFill>
        <p:spPr>
          <a:xfrm>
            <a:off x="240747" y="3184078"/>
            <a:ext cx="1157959" cy="290085"/>
          </a:xfrm>
          <a:prstGeom prst="rect">
            <a:avLst/>
          </a:prstGeom>
        </p:spPr>
      </p:pic>
      <p:pic>
        <p:nvPicPr>
          <p:cNvPr id="16" name="object 8">
            <a:extLst>
              <a:ext uri="{FF2B5EF4-FFF2-40B4-BE49-F238E27FC236}">
                <a16:creationId xmlns:a16="http://schemas.microsoft.com/office/drawing/2014/main" id="{441FC097-AD46-5C69-5548-F7F157FD57A0}"/>
              </a:ext>
            </a:extLst>
          </p:cNvPr>
          <p:cNvPicPr/>
          <p:nvPr/>
        </p:nvPicPr>
        <p:blipFill>
          <a:blip r:embed="rId13" cstate="print"/>
          <a:stretch>
            <a:fillRect/>
          </a:stretch>
        </p:blipFill>
        <p:spPr>
          <a:xfrm>
            <a:off x="240747" y="3497518"/>
            <a:ext cx="1029549" cy="311398"/>
          </a:xfrm>
          <a:prstGeom prst="rect">
            <a:avLst/>
          </a:prstGeom>
        </p:spPr>
      </p:pic>
      <p:pic>
        <p:nvPicPr>
          <p:cNvPr id="17" name="object 9">
            <a:extLst>
              <a:ext uri="{FF2B5EF4-FFF2-40B4-BE49-F238E27FC236}">
                <a16:creationId xmlns:a16="http://schemas.microsoft.com/office/drawing/2014/main" id="{8F99969F-7B11-F172-34DF-B6F31D6B9DE7}"/>
              </a:ext>
            </a:extLst>
          </p:cNvPr>
          <p:cNvPicPr/>
          <p:nvPr/>
        </p:nvPicPr>
        <p:blipFill>
          <a:blip r:embed="rId14" cstate="print"/>
          <a:stretch>
            <a:fillRect/>
          </a:stretch>
        </p:blipFill>
        <p:spPr>
          <a:xfrm>
            <a:off x="216026" y="3890216"/>
            <a:ext cx="1287611" cy="290085"/>
          </a:xfrm>
          <a:prstGeom prst="rect">
            <a:avLst/>
          </a:prstGeom>
        </p:spPr>
      </p:pic>
      <p:pic>
        <p:nvPicPr>
          <p:cNvPr id="18" name="object 19">
            <a:extLst>
              <a:ext uri="{FF2B5EF4-FFF2-40B4-BE49-F238E27FC236}">
                <a16:creationId xmlns:a16="http://schemas.microsoft.com/office/drawing/2014/main" id="{2A92CE86-50C1-17D4-77D4-B1C6332B93B7}"/>
              </a:ext>
            </a:extLst>
          </p:cNvPr>
          <p:cNvPicPr/>
          <p:nvPr/>
        </p:nvPicPr>
        <p:blipFill>
          <a:blip r:embed="rId15" cstate="print"/>
          <a:stretch>
            <a:fillRect/>
          </a:stretch>
        </p:blipFill>
        <p:spPr>
          <a:xfrm>
            <a:off x="5031298" y="3296099"/>
            <a:ext cx="1498091" cy="1083562"/>
          </a:xfrm>
          <a:prstGeom prst="rect">
            <a:avLst/>
          </a:prstGeom>
        </p:spPr>
      </p:pic>
      <p:pic>
        <p:nvPicPr>
          <p:cNvPr id="19" name="object 20">
            <a:extLst>
              <a:ext uri="{FF2B5EF4-FFF2-40B4-BE49-F238E27FC236}">
                <a16:creationId xmlns:a16="http://schemas.microsoft.com/office/drawing/2014/main" id="{AB39592B-ADD1-935B-4196-EF6403B5DDF8}"/>
              </a:ext>
            </a:extLst>
          </p:cNvPr>
          <p:cNvPicPr/>
          <p:nvPr/>
        </p:nvPicPr>
        <p:blipFill>
          <a:blip r:embed="rId16" cstate="print"/>
          <a:stretch>
            <a:fillRect/>
          </a:stretch>
        </p:blipFill>
        <p:spPr>
          <a:xfrm>
            <a:off x="7206533" y="3296099"/>
            <a:ext cx="1520951" cy="1402079"/>
          </a:xfrm>
          <a:prstGeom prst="rect">
            <a:avLst/>
          </a:prstGeom>
        </p:spPr>
      </p:pic>
      <p:sp>
        <p:nvSpPr>
          <p:cNvPr id="20" name="Footer Placeholder 19">
            <a:extLst>
              <a:ext uri="{FF2B5EF4-FFF2-40B4-BE49-F238E27FC236}">
                <a16:creationId xmlns:a16="http://schemas.microsoft.com/office/drawing/2014/main" id="{2131875D-5EB6-7C58-2411-ABF02194AEC4}"/>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788845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F92E771-3276-4370-A5DD-D97B0DE2E305}"/>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86691" y="0"/>
            <a:ext cx="9174481" cy="5923280"/>
          </a:xfrm>
        </p:spPr>
      </p:pic>
      <p:sp>
        <p:nvSpPr>
          <p:cNvPr id="7" name="Subtitle 2">
            <a:extLst>
              <a:ext uri="{FF2B5EF4-FFF2-40B4-BE49-F238E27FC236}">
                <a16:creationId xmlns:a16="http://schemas.microsoft.com/office/drawing/2014/main" id="{F916D045-0B3A-4EA0-8A73-A1A690771FE3}"/>
              </a:ext>
            </a:extLst>
          </p:cNvPr>
          <p:cNvSpPr txBox="1">
            <a:spLocks/>
          </p:cNvSpPr>
          <p:nvPr/>
        </p:nvSpPr>
        <p:spPr>
          <a:xfrm>
            <a:off x="337818" y="633900"/>
            <a:ext cx="8125461" cy="294195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00" dirty="0">
                <a:effectLst/>
                <a:ea typeface="Calibri" panose="020F0502020204030204" pitchFamily="34" charset="0"/>
                <a:cs typeface="Times New Roman" panose="02020603050405020304" pitchFamily="18" charset="0"/>
              </a:rPr>
              <a:t>Evaluating member satisfaction is a top priority for Clever Care. This information is used to identify what is working well and any areas of opportunities. Member perception and experience assist with creating and updating programs, process, and workflows to allow for a better member experience. The following surveys will be utilized to measure member satisfaction.</a:t>
            </a:r>
          </a:p>
          <a:p>
            <a:pPr marL="742950" lvl="1" indent="-285750"/>
            <a:r>
              <a:rPr lang="en-US" sz="1900" dirty="0">
                <a:cs typeface="Times New Roman" panose="02020603050405020304" pitchFamily="18" charset="0"/>
              </a:rPr>
              <a:t>Case Management Satisfaction Survey</a:t>
            </a:r>
          </a:p>
          <a:p>
            <a:pPr marL="742950" lvl="1" indent="-285750"/>
            <a:r>
              <a:rPr lang="en-US" sz="1900" dirty="0"/>
              <a:t>Health Outcomes Survey (HOS) </a:t>
            </a:r>
          </a:p>
          <a:p>
            <a:pPr marL="742950" lvl="1" indent="-285750"/>
            <a:r>
              <a:rPr lang="en-US" sz="1900" dirty="0"/>
              <a:t>Medicare Advantage Prescription Drug Plan Consumer Assessment of Healthcare Providers and Systems (MA-PD CAHPS) </a:t>
            </a:r>
          </a:p>
        </p:txBody>
      </p:sp>
      <p:sp>
        <p:nvSpPr>
          <p:cNvPr id="2" name="TextBox 1">
            <a:extLst>
              <a:ext uri="{FF2B5EF4-FFF2-40B4-BE49-F238E27FC236}">
                <a16:creationId xmlns:a16="http://schemas.microsoft.com/office/drawing/2014/main" id="{50FE5F9F-9ACB-4860-8667-771C85C58DFD}"/>
              </a:ext>
            </a:extLst>
          </p:cNvPr>
          <p:cNvSpPr txBox="1"/>
          <p:nvPr/>
        </p:nvSpPr>
        <p:spPr>
          <a:xfrm>
            <a:off x="-113122" y="247650"/>
            <a:ext cx="8983745" cy="461665"/>
          </a:xfrm>
          <a:prstGeom prst="rect">
            <a:avLst/>
          </a:prstGeom>
          <a:noFill/>
        </p:spPr>
        <p:txBody>
          <a:bodyPr wrap="square" rtlCol="0">
            <a:spAutoFit/>
          </a:bodyPr>
          <a:lstStyle/>
          <a:p>
            <a:pPr algn="ctr"/>
            <a:r>
              <a:rPr lang="en-US" sz="2400" b="1" dirty="0"/>
              <a:t>Measuring Patient Experience and Care (SNP Member Satisfaction) </a:t>
            </a:r>
          </a:p>
        </p:txBody>
      </p:sp>
      <p:sp>
        <p:nvSpPr>
          <p:cNvPr id="3" name="Footer Placeholder 2">
            <a:extLst>
              <a:ext uri="{FF2B5EF4-FFF2-40B4-BE49-F238E27FC236}">
                <a16:creationId xmlns:a16="http://schemas.microsoft.com/office/drawing/2014/main" id="{3E4B0A55-A15B-C2F5-09FF-869A82DA0521}"/>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1372322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540203A-F05C-456B-822D-3D1D260A5E3A}"/>
              </a:ext>
            </a:extLst>
          </p:cNvPr>
          <p:cNvGrpSpPr/>
          <p:nvPr/>
        </p:nvGrpSpPr>
        <p:grpSpPr>
          <a:xfrm>
            <a:off x="180974" y="256540"/>
            <a:ext cx="8780146" cy="6344920"/>
            <a:chOff x="180974" y="256540"/>
            <a:chExt cx="8780146" cy="6344920"/>
          </a:xfrm>
        </p:grpSpPr>
        <p:sp>
          <p:nvSpPr>
            <p:cNvPr id="4" name="Rectangle 3">
              <a:extLst>
                <a:ext uri="{FF2B5EF4-FFF2-40B4-BE49-F238E27FC236}">
                  <a16:creationId xmlns:a16="http://schemas.microsoft.com/office/drawing/2014/main" id="{50E4ECFA-344B-48E4-8A9B-BBE6584D552C}"/>
                </a:ext>
              </a:extLst>
            </p:cNvPr>
            <p:cNvSpPr/>
            <p:nvPr/>
          </p:nvSpPr>
          <p:spPr>
            <a:xfrm>
              <a:off x="180974" y="3401060"/>
              <a:ext cx="8778240" cy="3200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in a yellow flower&#10;&#10;Description automatically generated">
              <a:extLst>
                <a:ext uri="{FF2B5EF4-FFF2-40B4-BE49-F238E27FC236}">
                  <a16:creationId xmlns:a16="http://schemas.microsoft.com/office/drawing/2014/main" id="{0D613A54-3A6D-4E50-8BFD-3FDAD9ED1A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2880" y="256540"/>
              <a:ext cx="8778240" cy="3764276"/>
            </a:xfrm>
            <a:prstGeom prst="rect">
              <a:avLst/>
            </a:prstGeom>
          </p:spPr>
        </p:pic>
      </p:grpSp>
      <p:pic>
        <p:nvPicPr>
          <p:cNvPr id="22" name="Picture 21">
            <a:extLst>
              <a:ext uri="{FF2B5EF4-FFF2-40B4-BE49-F238E27FC236}">
                <a16:creationId xmlns:a16="http://schemas.microsoft.com/office/drawing/2014/main" id="{11D2A0E0-A5B2-49AD-867A-85A500181AF6}"/>
              </a:ext>
            </a:extLst>
          </p:cNvPr>
          <p:cNvPicPr>
            <a:picLocks noChangeAspect="1"/>
          </p:cNvPicPr>
          <p:nvPr/>
        </p:nvPicPr>
        <p:blipFill>
          <a:blip r:embed="rId3"/>
          <a:stretch>
            <a:fillRect/>
          </a:stretch>
        </p:blipFill>
        <p:spPr>
          <a:xfrm>
            <a:off x="3193733" y="373815"/>
            <a:ext cx="2375534" cy="737949"/>
          </a:xfrm>
          <a:prstGeom prst="rect">
            <a:avLst/>
          </a:prstGeom>
        </p:spPr>
      </p:pic>
      <p:sp>
        <p:nvSpPr>
          <p:cNvPr id="8" name="Subtitle 7">
            <a:extLst>
              <a:ext uri="{FF2B5EF4-FFF2-40B4-BE49-F238E27FC236}">
                <a16:creationId xmlns:a16="http://schemas.microsoft.com/office/drawing/2014/main" id="{1C86090F-CDFC-4AE5-8A0F-C616128F2C83}"/>
              </a:ext>
            </a:extLst>
          </p:cNvPr>
          <p:cNvSpPr>
            <a:spLocks noGrp="1"/>
          </p:cNvSpPr>
          <p:nvPr>
            <p:ph type="subTitle" idx="1"/>
          </p:nvPr>
        </p:nvSpPr>
        <p:spPr>
          <a:xfrm>
            <a:off x="1141093" y="4256283"/>
            <a:ext cx="6964681" cy="2043229"/>
          </a:xfrm>
        </p:spPr>
        <p:txBody>
          <a:bodyPr>
            <a:noAutofit/>
          </a:bodyPr>
          <a:lstStyle/>
          <a:p>
            <a:r>
              <a:rPr lang="en-US" sz="16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It is imperative that all directors, officers, employees and vendors comply with the standards contained in the Code of Conduct, immediately report any perceived violations and assist in investigating any allegations of wrong doing in keeping with Clever Care’s policy to prevent the occurrence of unethical or unlawful behavior, to halt such behavior as soon as reasonably possible after its discovery, and to discipline directors, officers, employees, or vendors who violate the standards contained in the Code. This includes anyone who fails to report a known violation. </a:t>
            </a:r>
          </a:p>
        </p:txBody>
      </p:sp>
      <p:sp>
        <p:nvSpPr>
          <p:cNvPr id="2" name="Footer Placeholder 1">
            <a:extLst>
              <a:ext uri="{FF2B5EF4-FFF2-40B4-BE49-F238E27FC236}">
                <a16:creationId xmlns:a16="http://schemas.microsoft.com/office/drawing/2014/main" id="{9CE59634-B57B-C62C-08E7-8BD2338FFBC0}"/>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3462030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61954" y="3770947"/>
            <a:ext cx="2468166" cy="245268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3100" dirty="0">
                <a:solidFill>
                  <a:srgbClr val="45C2B1"/>
                </a:solidFill>
                <a:latin typeface="Comfortaa" pitchFamily="2" charset="0"/>
              </a:rPr>
              <a:t>Ongoing Performance Improvement Evaluation of the MOC</a:t>
            </a:r>
          </a:p>
        </p:txBody>
      </p:sp>
      <p:pic>
        <p:nvPicPr>
          <p:cNvPr id="3" name="Picture 2" descr="A variety of food on a table&#10;&#10;Description automatically generated">
            <a:extLst>
              <a:ext uri="{FF2B5EF4-FFF2-40B4-BE49-F238E27FC236}">
                <a16:creationId xmlns:a16="http://schemas.microsoft.com/office/drawing/2014/main" id="{3E3B34DA-FCD5-4CF4-8F9F-EE72847F6F1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2543810" y="3573742"/>
            <a:ext cx="5614060" cy="77641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 algn="l"/>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Tools that Clever Care uses to gather quality performance indicators and measures to support ongoing improvement of the MOC include: </a:t>
            </a:r>
          </a:p>
        </p:txBody>
      </p:sp>
      <p:pic>
        <p:nvPicPr>
          <p:cNvPr id="6" name="Picture 5">
            <a:extLst>
              <a:ext uri="{FF2B5EF4-FFF2-40B4-BE49-F238E27FC236}">
                <a16:creationId xmlns:a16="http://schemas.microsoft.com/office/drawing/2014/main" id="{950E3C23-5636-4A83-9D12-118E14E316E2}"/>
              </a:ext>
            </a:extLst>
          </p:cNvPr>
          <p:cNvPicPr>
            <a:picLocks noChangeAspect="1"/>
          </p:cNvPicPr>
          <p:nvPr/>
        </p:nvPicPr>
        <p:blipFill>
          <a:blip r:embed="rId3"/>
          <a:stretch>
            <a:fillRect/>
          </a:stretch>
        </p:blipFill>
        <p:spPr>
          <a:xfrm>
            <a:off x="6471920" y="5970126"/>
            <a:ext cx="2499360" cy="776415"/>
          </a:xfrm>
          <a:prstGeom prst="rect">
            <a:avLst/>
          </a:prstGeom>
        </p:spPr>
      </p:pic>
      <p:graphicFrame>
        <p:nvGraphicFramePr>
          <p:cNvPr id="18" name="Diagram 17">
            <a:extLst>
              <a:ext uri="{FF2B5EF4-FFF2-40B4-BE49-F238E27FC236}">
                <a16:creationId xmlns:a16="http://schemas.microsoft.com/office/drawing/2014/main" id="{E132DEB1-3792-A298-A02F-26A54DD10B44}"/>
              </a:ext>
            </a:extLst>
          </p:cNvPr>
          <p:cNvGraphicFramePr/>
          <p:nvPr>
            <p:extLst>
              <p:ext uri="{D42A27DB-BD31-4B8C-83A1-F6EECF244321}">
                <p14:modId xmlns:p14="http://schemas.microsoft.com/office/powerpoint/2010/main" val="4026583494"/>
              </p:ext>
            </p:extLst>
          </p:nvPr>
        </p:nvGraphicFramePr>
        <p:xfrm>
          <a:off x="2826346" y="3653406"/>
          <a:ext cx="6020047" cy="29562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Footer Placeholder 1">
            <a:extLst>
              <a:ext uri="{FF2B5EF4-FFF2-40B4-BE49-F238E27FC236}">
                <a16:creationId xmlns:a16="http://schemas.microsoft.com/office/drawing/2014/main" id="{31119B0C-F7AE-F7F4-C723-8F0ED184B1E3}"/>
              </a:ext>
            </a:extLst>
          </p:cNvPr>
          <p:cNvSpPr>
            <a:spLocks noGrp="1"/>
          </p:cNvSpPr>
          <p:nvPr>
            <p:ph type="ftr" sz="quarter" idx="11"/>
          </p:nvPr>
        </p:nvSpPr>
        <p:spPr/>
        <p:txBody>
          <a:bodyPr/>
          <a:lstStyle/>
          <a:p>
            <a:r>
              <a:rPr lang="pt-BR"/>
              <a:t>H7607_24_CM1552_C  02202024 Quality</a:t>
            </a:r>
            <a:endParaRPr lang="en-US"/>
          </a:p>
        </p:txBody>
      </p:sp>
    </p:spTree>
    <p:extLst>
      <p:ext uri="{BB962C8B-B14F-4D97-AF65-F5344CB8AC3E}">
        <p14:creationId xmlns:p14="http://schemas.microsoft.com/office/powerpoint/2010/main" val="584262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500" dirty="0">
                <a:solidFill>
                  <a:srgbClr val="45C2B1"/>
                </a:solidFill>
                <a:latin typeface="Comfortaa" pitchFamily="2" charset="0"/>
              </a:rPr>
              <a:t>Dissemination of SNP Quality Performance Related to the MOC</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981394"/>
            <a:ext cx="8390890" cy="48647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US" sz="1100" dirty="0">
                <a:solidFill>
                  <a:srgbClr val="194F90"/>
                </a:solidFill>
                <a:latin typeface="Open Sans" panose="020B0606030504020204" pitchFamily="34" charset="0"/>
                <a:ea typeface="Open Sans" panose="020B0606030504020204" pitchFamily="34" charset="0"/>
                <a:cs typeface="Open Sans" panose="020B0606030504020204" pitchFamily="34" charset="0"/>
              </a:rPr>
              <a:t>Quality program activities are communicated, including quality improvement performance results and MOC analysis to multiple stakeholders at least annually. Methods of communication are as follows: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Website postings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Formal, scheduled routine meetings</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Board of Director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Case Management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Quality Workgroup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QMC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Provider Learning Sessions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Face-to-Face Clinic Visits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Member Stakeholder Committee meetings, with members, caregivers, and providers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Written communication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Provider newsletter/communication</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Formal analysis reports sent annually to providers, QMC, Board of Directors, and external regulators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Ad hoc communication with stakeholders through other electronic means such as email, the web portal, and/or scheduled webinar or face-to-face trainings</a:t>
            </a:r>
          </a:p>
          <a:p>
            <a:pPr algn="l">
              <a:lnSpc>
                <a:spcPct val="100000"/>
              </a:lnSpc>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The quality improvement performance results at also communicated least annually via the Annual Report, which is included in the member newsletter mailed to all members. Targeted mailings, and website postings are used to communicate other pertinent quality improvement information to members. Annually, members receive a summary of the Model of Care focusing on how the Model of Care can be used to improve their health outcomes.</a:t>
            </a:r>
          </a:p>
          <a:p>
            <a:pPr marL="111125" indent="-111125" algn="l">
              <a:lnSpc>
                <a:spcPct val="100000"/>
              </a:lnSpc>
              <a:buFont typeface="Arial" panose="020B0604020202020204" pitchFamily="34" charset="0"/>
              <a:buChar char="•"/>
            </a:pP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11125" indent="-111125" algn="l">
              <a:lnSpc>
                <a:spcPct val="100000"/>
              </a:lnSpc>
              <a:buFont typeface="Arial" panose="020B0604020202020204" pitchFamily="34" charset="0"/>
              <a:buChar char="•"/>
            </a:pP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l">
              <a:lnSpc>
                <a:spcPct val="120000"/>
              </a:lnSpc>
              <a:spcBef>
                <a:spcPts val="1800"/>
              </a:spcBef>
            </a:pP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sp>
        <p:nvSpPr>
          <p:cNvPr id="2" name="Footer Placeholder 1">
            <a:extLst>
              <a:ext uri="{FF2B5EF4-FFF2-40B4-BE49-F238E27FC236}">
                <a16:creationId xmlns:a16="http://schemas.microsoft.com/office/drawing/2014/main" id="{E623BFCB-0E67-7073-ADE7-FF6D695AE1E0}"/>
              </a:ext>
            </a:extLst>
          </p:cNvPr>
          <p:cNvSpPr>
            <a:spLocks noGrp="1"/>
          </p:cNvSpPr>
          <p:nvPr>
            <p:ph type="ftr" sz="quarter" idx="11"/>
          </p:nvPr>
        </p:nvSpPr>
        <p:spPr>
          <a:xfrm>
            <a:off x="6178550" y="6563978"/>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3050448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179354"/>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Summary</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996633"/>
            <a:ext cx="8390890" cy="31369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Model of Care requires all of us to work together to benefit our members through: </a:t>
            </a:r>
          </a:p>
          <a:p>
            <a:pPr algn="l">
              <a:lnSpc>
                <a:spcPct val="120000"/>
              </a:lnSpc>
            </a:pPr>
            <a:endPar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pic>
        <p:nvPicPr>
          <p:cNvPr id="19" name="Picture 18">
            <a:extLst>
              <a:ext uri="{FF2B5EF4-FFF2-40B4-BE49-F238E27FC236}">
                <a16:creationId xmlns:a16="http://schemas.microsoft.com/office/drawing/2014/main" id="{1269D282-630A-13BD-AD69-2C4499FCEB8B}"/>
              </a:ext>
            </a:extLst>
          </p:cNvPr>
          <p:cNvPicPr>
            <a:picLocks noChangeAspect="1"/>
          </p:cNvPicPr>
          <p:nvPr/>
        </p:nvPicPr>
        <p:blipFill>
          <a:blip r:embed="rId3"/>
          <a:stretch>
            <a:fillRect/>
          </a:stretch>
        </p:blipFill>
        <p:spPr>
          <a:xfrm>
            <a:off x="320826" y="1310326"/>
            <a:ext cx="8390890" cy="4693387"/>
          </a:xfrm>
          <a:prstGeom prst="rect">
            <a:avLst/>
          </a:prstGeom>
        </p:spPr>
      </p:pic>
      <p:sp>
        <p:nvSpPr>
          <p:cNvPr id="2" name="Footer Placeholder 1">
            <a:extLst>
              <a:ext uri="{FF2B5EF4-FFF2-40B4-BE49-F238E27FC236}">
                <a16:creationId xmlns:a16="http://schemas.microsoft.com/office/drawing/2014/main" id="{ABC2F2A4-3BDC-0DB4-316D-6BEF72E2ECB1}"/>
              </a:ext>
            </a:extLst>
          </p:cNvPr>
          <p:cNvSpPr>
            <a:spLocks noGrp="1"/>
          </p:cNvSpPr>
          <p:nvPr>
            <p:ph type="ftr" sz="quarter" idx="11"/>
          </p:nvPr>
        </p:nvSpPr>
        <p:spPr>
          <a:xfrm>
            <a:off x="6178550" y="6563978"/>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1612589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AF240-0A8D-4860-B6E2-61342499F8E2}"/>
              </a:ext>
            </a:extLst>
          </p:cNvPr>
          <p:cNvSpPr>
            <a:spLocks noGrp="1"/>
          </p:cNvSpPr>
          <p:nvPr>
            <p:ph type="title"/>
          </p:nvPr>
        </p:nvSpPr>
        <p:spPr>
          <a:xfrm>
            <a:off x="3724072" y="629268"/>
            <a:ext cx="4939868" cy="1286160"/>
          </a:xfrm>
        </p:spPr>
        <p:txBody>
          <a:bodyPr anchor="b">
            <a:normAutofit/>
          </a:bodyPr>
          <a:lstStyle/>
          <a:p>
            <a:r>
              <a:rPr lang="en-US" dirty="0"/>
              <a:t>Thank You</a:t>
            </a:r>
          </a:p>
        </p:txBody>
      </p:sp>
      <p:sp>
        <p:nvSpPr>
          <p:cNvPr id="3" name="Content Placeholder 2">
            <a:extLst>
              <a:ext uri="{FF2B5EF4-FFF2-40B4-BE49-F238E27FC236}">
                <a16:creationId xmlns:a16="http://schemas.microsoft.com/office/drawing/2014/main" id="{4EA63D57-8AD7-4271-A9E0-8371B440E0AF}"/>
              </a:ext>
            </a:extLst>
          </p:cNvPr>
          <p:cNvSpPr>
            <a:spLocks noGrp="1"/>
          </p:cNvSpPr>
          <p:nvPr>
            <p:ph idx="1"/>
          </p:nvPr>
        </p:nvSpPr>
        <p:spPr>
          <a:xfrm>
            <a:off x="3724073" y="2438400"/>
            <a:ext cx="4939867" cy="3785419"/>
          </a:xfrm>
        </p:spPr>
        <p:txBody>
          <a:bodyPr>
            <a:normAutofit/>
          </a:bodyPr>
          <a:lstStyle/>
          <a:p>
            <a:r>
              <a:rPr lang="en-US" sz="2400" b="1" dirty="0"/>
              <a:t>Thank you for participating in the Clever Care SNP MOC Training Program</a:t>
            </a:r>
          </a:p>
          <a:p>
            <a:r>
              <a:rPr lang="en-US" sz="2400" b="1" dirty="0"/>
              <a:t>To document completion of this training, please complete the required fields in attestation.</a:t>
            </a:r>
          </a:p>
          <a:p>
            <a:pPr marL="0" indent="0">
              <a:buNone/>
            </a:pPr>
            <a:endParaRPr lang="en-US" sz="1700" dirty="0"/>
          </a:p>
        </p:txBody>
      </p:sp>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F2AE4F"/>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F5F11A6-6D7F-044C-390B-3C4BC1050D7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3384223" cy="6858000"/>
          </a:xfrm>
          <a:prstGeom prst="rect">
            <a:avLst/>
          </a:prstGeom>
        </p:spPr>
      </p:pic>
      <p:sp>
        <p:nvSpPr>
          <p:cNvPr id="4" name="Footer Placeholder 3">
            <a:extLst>
              <a:ext uri="{FF2B5EF4-FFF2-40B4-BE49-F238E27FC236}">
                <a16:creationId xmlns:a16="http://schemas.microsoft.com/office/drawing/2014/main" id="{CFA3EEEF-FBC5-0494-9DFC-4A07F2B3807A}"/>
              </a:ext>
            </a:extLst>
          </p:cNvPr>
          <p:cNvSpPr>
            <a:spLocks noGrp="1"/>
          </p:cNvSpPr>
          <p:nvPr>
            <p:ph type="ftr" sz="quarter" idx="11"/>
          </p:nvPr>
        </p:nvSpPr>
        <p:spPr>
          <a:xfrm>
            <a:off x="6176710" y="6547101"/>
            <a:ext cx="3086100" cy="365125"/>
          </a:xfrm>
        </p:spPr>
        <p:txBody>
          <a:bodyPr/>
          <a:lstStyle/>
          <a:p>
            <a:r>
              <a:rPr lang="pt-BR" dirty="0"/>
              <a:t>H7607_24_CM1552_C  02202024 Quality</a:t>
            </a:r>
            <a:endParaRPr lang="en-US" dirty="0"/>
          </a:p>
        </p:txBody>
      </p:sp>
    </p:spTree>
    <p:extLst>
      <p:ext uri="{BB962C8B-B14F-4D97-AF65-F5344CB8AC3E}">
        <p14:creationId xmlns:p14="http://schemas.microsoft.com/office/powerpoint/2010/main" val="15385990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65ea939-f72f-429d-9977-a72e2ef23000">
      <UserInfo>
        <DisplayName>Andrew Garcia</DisplayName>
        <AccountId>3743</AccountId>
        <AccountType/>
      </UserInfo>
    </SharedWithUsers>
    <TaxCatchAll xmlns="965ea939-f72f-429d-9977-a72e2ef23000" xsi:nil="true"/>
    <lcf76f155ced4ddcb4097134ff3c332f xmlns="fb7cda96-6008-4962-b629-92f808b2cbe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E2749A871DF24DB381F38EEAAB829C" ma:contentTypeVersion="19" ma:contentTypeDescription="Create a new document." ma:contentTypeScope="" ma:versionID="bb34fc0777d592873d956de212908aa4">
  <xsd:schema xmlns:xsd="http://www.w3.org/2001/XMLSchema" xmlns:xs="http://www.w3.org/2001/XMLSchema" xmlns:p="http://schemas.microsoft.com/office/2006/metadata/properties" xmlns:ns2="fb7cda96-6008-4962-b629-92f808b2cbea" xmlns:ns3="965ea939-f72f-429d-9977-a72e2ef23000" targetNamespace="http://schemas.microsoft.com/office/2006/metadata/properties" ma:root="true" ma:fieldsID="dcfaa7d6b01f9152dfefafe0d738ebe9" ns2:_="" ns3:_="">
    <xsd:import namespace="fb7cda96-6008-4962-b629-92f808b2cbea"/>
    <xsd:import namespace="965ea939-f72f-429d-9977-a72e2ef2300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7cda96-6008-4962-b629-92f808b2cb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94bc344-7230-4db4-aeb2-8bbe3325b96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5ea939-f72f-429d-9977-a72e2ef2300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2365f33-dc8c-4f9b-b9ab-ec23aae550a2}" ma:internalName="TaxCatchAll" ma:showField="CatchAllData" ma:web="965ea939-f72f-429d-9977-a72e2ef230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1A3849-56DE-4900-8CCD-E055FFB7876F}">
  <ds:schemaRefs>
    <ds:schemaRef ds:uri="fb7cda96-6008-4962-b629-92f808b2cbea"/>
    <ds:schemaRef ds:uri="http://www.w3.org/XML/1998/namespace"/>
    <ds:schemaRef ds:uri="http://purl.org/dc/dcmitype/"/>
    <ds:schemaRef ds:uri="965ea939-f72f-429d-9977-a72e2ef23000"/>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21086F0E-4FC4-41F5-848B-7D35BC40D3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7cda96-6008-4962-b629-92f808b2cbea"/>
    <ds:schemaRef ds:uri="965ea939-f72f-429d-9977-a72e2ef230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28ACD3-31E0-4637-B3D8-51EF28F605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309</TotalTime>
  <Words>3454</Words>
  <Application>Microsoft Office PowerPoint</Application>
  <PresentationFormat>On-screen Show (4:3)</PresentationFormat>
  <Paragraphs>316</Paragraphs>
  <Slides>33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Calibri Light</vt:lpstr>
      <vt:lpstr>Comfortaa</vt:lpstr>
      <vt:lpstr>Open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MOC 1</vt:lpstr>
      <vt:lpstr>PowerPoint Presentation</vt:lpstr>
      <vt:lpstr>PowerPoint Presentation</vt:lpstr>
      <vt:lpstr>PowerPoint Presentation</vt:lpstr>
      <vt:lpstr>MOC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MOC 3</vt:lpstr>
      <vt:lpstr>PowerPoint Presentation</vt:lpstr>
      <vt:lpstr>PowerPoint Presentation</vt:lpstr>
      <vt:lpstr>PowerPoint Presentation</vt:lpstr>
      <vt:lpstr>MOC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Czarynn Provines</dc:creator>
  <cp:lastModifiedBy>Julie To</cp:lastModifiedBy>
  <cp:revision>22</cp:revision>
  <cp:lastPrinted>2022-12-21T18:44:59Z</cp:lastPrinted>
  <dcterms:created xsi:type="dcterms:W3CDTF">2020-07-07T21:25:07Z</dcterms:created>
  <dcterms:modified xsi:type="dcterms:W3CDTF">2024-02-20T22:19:00Z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MediaServiceImageTags">
    <vt:lpwstr/>
  </property>
  <property fmtid="{D5CDD505-2E9C-101B-9397-08002B2CF9AE}" pid="7" name="ContentTypeId">
    <vt:lpwstr>0x01010035E2749A871DF24DB381F38EEAAB829C</vt:lpwstr>
  </property>
</Properties>
</file>