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60" r:id="rId2"/>
    <p:sldMasterId id="2147485187" r:id="rId3"/>
  </p:sldMasterIdLst>
  <p:notesMasterIdLst>
    <p:notesMasterId r:id="rId31"/>
  </p:notesMasterIdLst>
  <p:sldIdLst>
    <p:sldId id="258" r:id="rId4"/>
    <p:sldId id="361" r:id="rId5"/>
    <p:sldId id="262" r:id="rId6"/>
    <p:sldId id="260" r:id="rId7"/>
    <p:sldId id="293" r:id="rId8"/>
    <p:sldId id="297" r:id="rId9"/>
    <p:sldId id="261" r:id="rId10"/>
    <p:sldId id="270" r:id="rId11"/>
    <p:sldId id="271" r:id="rId12"/>
    <p:sldId id="272" r:id="rId13"/>
    <p:sldId id="274" r:id="rId14"/>
    <p:sldId id="364" r:id="rId15"/>
    <p:sldId id="276" r:id="rId16"/>
    <p:sldId id="264" r:id="rId17"/>
    <p:sldId id="280" r:id="rId18"/>
    <p:sldId id="294" r:id="rId19"/>
    <p:sldId id="282" r:id="rId20"/>
    <p:sldId id="362" r:id="rId21"/>
    <p:sldId id="298" r:id="rId22"/>
    <p:sldId id="378" r:id="rId23"/>
    <p:sldId id="379" r:id="rId24"/>
    <p:sldId id="290" r:id="rId25"/>
    <p:sldId id="291" r:id="rId26"/>
    <p:sldId id="292" r:id="rId27"/>
    <p:sldId id="266" r:id="rId28"/>
    <p:sldId id="285" r:id="rId29"/>
    <p:sldId id="36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10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2" autoAdjust="0"/>
    <p:restoredTop sz="77922" autoAdjust="0"/>
  </p:normalViewPr>
  <p:slideViewPr>
    <p:cSldViewPr snapToGrid="0" showGuides="1">
      <p:cViewPr varScale="1">
        <p:scale>
          <a:sx n="82" d="100"/>
          <a:sy n="82" d="100"/>
        </p:scale>
        <p:origin x="1464" y="96"/>
      </p:cViewPr>
      <p:guideLst>
        <p:guide orient="horz" pos="2160"/>
        <p:guide pos="10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son, Delilah" userId="f9255ef6-4df6-4fdc-bbf7-aa4ade09b3c2" providerId="ADAL" clId="{4646341E-6669-458A-A46C-DFC02C9E85D3}"/>
    <pc:docChg chg="delSld modSld delMainMaster">
      <pc:chgData name="Samson, Delilah" userId="f9255ef6-4df6-4fdc-bbf7-aa4ade09b3c2" providerId="ADAL" clId="{4646341E-6669-458A-A46C-DFC02C9E85D3}" dt="2025-12-17T15:07:24.124" v="4" actId="1076"/>
      <pc:docMkLst>
        <pc:docMk/>
      </pc:docMkLst>
      <pc:sldChg chg="del">
        <pc:chgData name="Samson, Delilah" userId="f9255ef6-4df6-4fdc-bbf7-aa4ade09b3c2" providerId="ADAL" clId="{4646341E-6669-458A-A46C-DFC02C9E85D3}" dt="2025-12-17T15:04:58.297" v="0" actId="47"/>
        <pc:sldMkLst>
          <pc:docMk/>
          <pc:sldMk cId="1882774246" sldId="256"/>
        </pc:sldMkLst>
      </pc:sldChg>
      <pc:sldChg chg="modSp mod">
        <pc:chgData name="Samson, Delilah" userId="f9255ef6-4df6-4fdc-bbf7-aa4ade09b3c2" providerId="ADAL" clId="{4646341E-6669-458A-A46C-DFC02C9E85D3}" dt="2025-12-17T15:07:24.124" v="4" actId="1076"/>
        <pc:sldMkLst>
          <pc:docMk/>
          <pc:sldMk cId="1892819923" sldId="285"/>
        </pc:sldMkLst>
        <pc:spChg chg="mod">
          <ac:chgData name="Samson, Delilah" userId="f9255ef6-4df6-4fdc-bbf7-aa4ade09b3c2" providerId="ADAL" clId="{4646341E-6669-458A-A46C-DFC02C9E85D3}" dt="2025-12-17T15:07:02.145" v="3" actId="1076"/>
          <ac:spMkLst>
            <pc:docMk/>
            <pc:sldMk cId="1892819923" sldId="285"/>
            <ac:spMk id="16387" creationId="{4F800E64-9264-CC79-5B01-D25CD5821CD5}"/>
          </ac:spMkLst>
        </pc:spChg>
        <pc:picChg chg="mod">
          <ac:chgData name="Samson, Delilah" userId="f9255ef6-4df6-4fdc-bbf7-aa4ade09b3c2" providerId="ADAL" clId="{4646341E-6669-458A-A46C-DFC02C9E85D3}" dt="2025-12-17T15:07:24.124" v="4" actId="1076"/>
          <ac:picMkLst>
            <pc:docMk/>
            <pc:sldMk cId="1892819923" sldId="285"/>
            <ac:picMk id="5" creationId="{7A2D4059-4B31-1AF6-8579-AB7BBCDB460E}"/>
          </ac:picMkLst>
        </pc:picChg>
        <pc:picChg chg="mod">
          <ac:chgData name="Samson, Delilah" userId="f9255ef6-4df6-4fdc-bbf7-aa4ade09b3c2" providerId="ADAL" clId="{4646341E-6669-458A-A46C-DFC02C9E85D3}" dt="2025-12-17T15:07:24.124" v="4" actId="1076"/>
          <ac:picMkLst>
            <pc:docMk/>
            <pc:sldMk cId="1892819923" sldId="285"/>
            <ac:picMk id="7" creationId="{DBCF0571-2272-1C77-D16F-E4DA9D49E400}"/>
          </ac:picMkLst>
        </pc:picChg>
        <pc:picChg chg="mod">
          <ac:chgData name="Samson, Delilah" userId="f9255ef6-4df6-4fdc-bbf7-aa4ade09b3c2" providerId="ADAL" clId="{4646341E-6669-458A-A46C-DFC02C9E85D3}" dt="2025-12-17T15:07:24.124" v="4" actId="1076"/>
          <ac:picMkLst>
            <pc:docMk/>
            <pc:sldMk cId="1892819923" sldId="285"/>
            <ac:picMk id="9" creationId="{EB8A286E-FCEB-2C28-1169-696A1FFAAF68}"/>
          </ac:picMkLst>
        </pc:picChg>
      </pc:sldChg>
      <pc:sldChg chg="del">
        <pc:chgData name="Samson, Delilah" userId="f9255ef6-4df6-4fdc-bbf7-aa4ade09b3c2" providerId="ADAL" clId="{4646341E-6669-458A-A46C-DFC02C9E85D3}" dt="2025-12-17T15:05:21.524" v="2" actId="47"/>
        <pc:sldMkLst>
          <pc:docMk/>
          <pc:sldMk cId="3419873417" sldId="371"/>
        </pc:sldMkLst>
      </pc:sldChg>
      <pc:sldChg chg="del">
        <pc:chgData name="Samson, Delilah" userId="f9255ef6-4df6-4fdc-bbf7-aa4ade09b3c2" providerId="ADAL" clId="{4646341E-6669-458A-A46C-DFC02C9E85D3}" dt="2025-12-17T15:05:00.128" v="1" actId="47"/>
        <pc:sldMkLst>
          <pc:docMk/>
          <pc:sldMk cId="2161004432" sldId="377"/>
        </pc:sldMkLst>
      </pc:sldChg>
      <pc:sldMasterChg chg="del delSldLayout">
        <pc:chgData name="Samson, Delilah" userId="f9255ef6-4df6-4fdc-bbf7-aa4ade09b3c2" providerId="ADAL" clId="{4646341E-6669-458A-A46C-DFC02C9E85D3}" dt="2025-12-17T15:04:58.297" v="0" actId="47"/>
        <pc:sldMasterMkLst>
          <pc:docMk/>
          <pc:sldMasterMk cId="4060894938" sldId="2147483648"/>
        </pc:sldMasterMkLst>
        <pc:sldLayoutChg chg="del">
          <pc:chgData name="Samson, Delilah" userId="f9255ef6-4df6-4fdc-bbf7-aa4ade09b3c2" providerId="ADAL" clId="{4646341E-6669-458A-A46C-DFC02C9E85D3}" dt="2025-12-17T15:04:58.297" v="0" actId="47"/>
          <pc:sldLayoutMkLst>
            <pc:docMk/>
            <pc:sldMasterMk cId="4060894938" sldId="2147483648"/>
            <pc:sldLayoutMk cId="1298486058" sldId="2147483649"/>
          </pc:sldLayoutMkLst>
        </pc:sldLayoutChg>
        <pc:sldLayoutChg chg="del">
          <pc:chgData name="Samson, Delilah" userId="f9255ef6-4df6-4fdc-bbf7-aa4ade09b3c2" providerId="ADAL" clId="{4646341E-6669-458A-A46C-DFC02C9E85D3}" dt="2025-12-17T15:04:58.297" v="0" actId="47"/>
          <pc:sldLayoutMkLst>
            <pc:docMk/>
            <pc:sldMasterMk cId="4060894938" sldId="2147483648"/>
            <pc:sldLayoutMk cId="1541186129" sldId="2147483650"/>
          </pc:sldLayoutMkLst>
        </pc:sldLayoutChg>
        <pc:sldLayoutChg chg="del">
          <pc:chgData name="Samson, Delilah" userId="f9255ef6-4df6-4fdc-bbf7-aa4ade09b3c2" providerId="ADAL" clId="{4646341E-6669-458A-A46C-DFC02C9E85D3}" dt="2025-12-17T15:04:58.297" v="0" actId="47"/>
          <pc:sldLayoutMkLst>
            <pc:docMk/>
            <pc:sldMasterMk cId="4060894938" sldId="2147483648"/>
            <pc:sldLayoutMk cId="2950322954" sldId="2147483651"/>
          </pc:sldLayoutMkLst>
        </pc:sldLayoutChg>
        <pc:sldLayoutChg chg="del">
          <pc:chgData name="Samson, Delilah" userId="f9255ef6-4df6-4fdc-bbf7-aa4ade09b3c2" providerId="ADAL" clId="{4646341E-6669-458A-A46C-DFC02C9E85D3}" dt="2025-12-17T15:04:58.297" v="0" actId="47"/>
          <pc:sldLayoutMkLst>
            <pc:docMk/>
            <pc:sldMasterMk cId="4060894938" sldId="2147483648"/>
            <pc:sldLayoutMk cId="1439400152" sldId="2147483652"/>
          </pc:sldLayoutMkLst>
        </pc:sldLayoutChg>
        <pc:sldLayoutChg chg="del">
          <pc:chgData name="Samson, Delilah" userId="f9255ef6-4df6-4fdc-bbf7-aa4ade09b3c2" providerId="ADAL" clId="{4646341E-6669-458A-A46C-DFC02C9E85D3}" dt="2025-12-17T15:04:58.297" v="0" actId="47"/>
          <pc:sldLayoutMkLst>
            <pc:docMk/>
            <pc:sldMasterMk cId="4060894938" sldId="2147483648"/>
            <pc:sldLayoutMk cId="3512799495" sldId="2147483653"/>
          </pc:sldLayoutMkLst>
        </pc:sldLayoutChg>
        <pc:sldLayoutChg chg="del">
          <pc:chgData name="Samson, Delilah" userId="f9255ef6-4df6-4fdc-bbf7-aa4ade09b3c2" providerId="ADAL" clId="{4646341E-6669-458A-A46C-DFC02C9E85D3}" dt="2025-12-17T15:04:58.297" v="0" actId="47"/>
          <pc:sldLayoutMkLst>
            <pc:docMk/>
            <pc:sldMasterMk cId="4060894938" sldId="2147483648"/>
            <pc:sldLayoutMk cId="2234775169" sldId="2147483654"/>
          </pc:sldLayoutMkLst>
        </pc:sldLayoutChg>
        <pc:sldLayoutChg chg="del">
          <pc:chgData name="Samson, Delilah" userId="f9255ef6-4df6-4fdc-bbf7-aa4ade09b3c2" providerId="ADAL" clId="{4646341E-6669-458A-A46C-DFC02C9E85D3}" dt="2025-12-17T15:04:58.297" v="0" actId="47"/>
          <pc:sldLayoutMkLst>
            <pc:docMk/>
            <pc:sldMasterMk cId="4060894938" sldId="2147483648"/>
            <pc:sldLayoutMk cId="454709852" sldId="2147483655"/>
          </pc:sldLayoutMkLst>
        </pc:sldLayoutChg>
        <pc:sldLayoutChg chg="del">
          <pc:chgData name="Samson, Delilah" userId="f9255ef6-4df6-4fdc-bbf7-aa4ade09b3c2" providerId="ADAL" clId="{4646341E-6669-458A-A46C-DFC02C9E85D3}" dt="2025-12-17T15:04:58.297" v="0" actId="47"/>
          <pc:sldLayoutMkLst>
            <pc:docMk/>
            <pc:sldMasterMk cId="4060894938" sldId="2147483648"/>
            <pc:sldLayoutMk cId="2292198213" sldId="2147483656"/>
          </pc:sldLayoutMkLst>
        </pc:sldLayoutChg>
        <pc:sldLayoutChg chg="del">
          <pc:chgData name="Samson, Delilah" userId="f9255ef6-4df6-4fdc-bbf7-aa4ade09b3c2" providerId="ADAL" clId="{4646341E-6669-458A-A46C-DFC02C9E85D3}" dt="2025-12-17T15:04:58.297" v="0" actId="47"/>
          <pc:sldLayoutMkLst>
            <pc:docMk/>
            <pc:sldMasterMk cId="4060894938" sldId="2147483648"/>
            <pc:sldLayoutMk cId="2887443617" sldId="2147483657"/>
          </pc:sldLayoutMkLst>
        </pc:sldLayoutChg>
        <pc:sldLayoutChg chg="del">
          <pc:chgData name="Samson, Delilah" userId="f9255ef6-4df6-4fdc-bbf7-aa4ade09b3c2" providerId="ADAL" clId="{4646341E-6669-458A-A46C-DFC02C9E85D3}" dt="2025-12-17T15:04:58.297" v="0" actId="47"/>
          <pc:sldLayoutMkLst>
            <pc:docMk/>
            <pc:sldMasterMk cId="4060894938" sldId="2147483648"/>
            <pc:sldLayoutMk cId="2863167363" sldId="2147483658"/>
          </pc:sldLayoutMkLst>
        </pc:sldLayoutChg>
        <pc:sldLayoutChg chg="del">
          <pc:chgData name="Samson, Delilah" userId="f9255ef6-4df6-4fdc-bbf7-aa4ade09b3c2" providerId="ADAL" clId="{4646341E-6669-458A-A46C-DFC02C9E85D3}" dt="2025-12-17T15:04:58.297" v="0" actId="47"/>
          <pc:sldLayoutMkLst>
            <pc:docMk/>
            <pc:sldMasterMk cId="4060894938" sldId="2147483648"/>
            <pc:sldLayoutMk cId="1979100565" sldId="2147483659"/>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6C844F-D721-469B-8D15-CEDC2B4C6D14}" type="doc">
      <dgm:prSet loTypeId="urn:microsoft.com/office/officeart/2018/2/layout/IconVerticalSolidList" loCatId="icon" qsTypeId="urn:microsoft.com/office/officeart/2005/8/quickstyle/simple1" qsCatId="simple" csTypeId="urn:microsoft.com/office/officeart/2005/8/colors/accent6_2" csCatId="accent6" phldr="1"/>
      <dgm:spPr/>
      <dgm:t>
        <a:bodyPr/>
        <a:lstStyle/>
        <a:p>
          <a:endParaRPr lang="en-US"/>
        </a:p>
      </dgm:t>
    </dgm:pt>
    <dgm:pt modelId="{B02BBC2E-D931-4422-BAFD-9249CE4453A5}">
      <dgm:prSet custT="1"/>
      <dgm:spPr/>
      <dgm:t>
        <a:bodyPr/>
        <a:lstStyle/>
        <a:p>
          <a:pPr>
            <a:lnSpc>
              <a:spcPct val="100000"/>
            </a:lnSpc>
          </a:pPr>
          <a:r>
            <a:rPr lang="en-US" sz="2000" dirty="0">
              <a:solidFill>
                <a:schemeClr val="bg1"/>
              </a:solidFill>
              <a:latin typeface="Arial Nova" panose="020B0504020202020204" pitchFamily="34" charset="0"/>
            </a:rPr>
            <a:t>Understand the core components of MOC required by CMS.</a:t>
          </a:r>
        </a:p>
      </dgm:t>
    </dgm:pt>
    <dgm:pt modelId="{37A7CAC8-CCCD-4FD4-9634-ECD35790CE28}" type="parTrans" cxnId="{0AE3A5A1-9A8A-4561-A389-BDCDBCF5D180}">
      <dgm:prSet/>
      <dgm:spPr/>
      <dgm:t>
        <a:bodyPr/>
        <a:lstStyle/>
        <a:p>
          <a:endParaRPr lang="en-US"/>
        </a:p>
      </dgm:t>
    </dgm:pt>
    <dgm:pt modelId="{369049B0-617E-4F3E-9D12-DFBBFD3DB13A}" type="sibTrans" cxnId="{0AE3A5A1-9A8A-4561-A389-BDCDBCF5D180}">
      <dgm:prSet/>
      <dgm:spPr/>
      <dgm:t>
        <a:bodyPr/>
        <a:lstStyle/>
        <a:p>
          <a:pPr>
            <a:lnSpc>
              <a:spcPct val="100000"/>
            </a:lnSpc>
          </a:pPr>
          <a:endParaRPr lang="en-US"/>
        </a:p>
      </dgm:t>
    </dgm:pt>
    <dgm:pt modelId="{B48B2E7E-C2E5-4576-8978-29D99ECC79EA}">
      <dgm:prSet custT="1"/>
      <dgm:spPr/>
      <dgm:t>
        <a:bodyPr/>
        <a:lstStyle/>
        <a:p>
          <a:pPr>
            <a:lnSpc>
              <a:spcPct val="100000"/>
            </a:lnSpc>
          </a:pPr>
          <a:r>
            <a:rPr lang="en-US" sz="2000" b="0" i="0" baseline="0" dirty="0">
              <a:solidFill>
                <a:schemeClr val="bg1"/>
              </a:solidFill>
              <a:latin typeface="Arial Nova" panose="020B0504020202020204" pitchFamily="34" charset="0"/>
            </a:rPr>
            <a:t>Complete the training attestation.</a:t>
          </a:r>
          <a:endParaRPr lang="en-US" sz="2000" dirty="0">
            <a:solidFill>
              <a:schemeClr val="bg1"/>
            </a:solidFill>
            <a:latin typeface="Arial Nova" panose="020B0504020202020204" pitchFamily="34" charset="0"/>
          </a:endParaRPr>
        </a:p>
      </dgm:t>
    </dgm:pt>
    <dgm:pt modelId="{0DB5BE9D-0790-409E-95E5-3051B9572CAC}" type="parTrans" cxnId="{B1ADBD7D-6BFD-4FFF-95FD-B8C2F4DF0FDB}">
      <dgm:prSet/>
      <dgm:spPr/>
      <dgm:t>
        <a:bodyPr/>
        <a:lstStyle/>
        <a:p>
          <a:endParaRPr lang="en-US"/>
        </a:p>
      </dgm:t>
    </dgm:pt>
    <dgm:pt modelId="{39A959E4-A47F-4D54-BB40-CF427F5631CF}" type="sibTrans" cxnId="{B1ADBD7D-6BFD-4FFF-95FD-B8C2F4DF0FDB}">
      <dgm:prSet/>
      <dgm:spPr/>
      <dgm:t>
        <a:bodyPr/>
        <a:lstStyle/>
        <a:p>
          <a:endParaRPr lang="en-US"/>
        </a:p>
      </dgm:t>
    </dgm:pt>
    <dgm:pt modelId="{580C7E9F-81E4-456A-B85F-9F51947A9321}">
      <dgm:prSet custT="1"/>
      <dgm:spPr/>
      <dgm:t>
        <a:bodyPr/>
        <a:lstStyle/>
        <a:p>
          <a:pPr>
            <a:lnSpc>
              <a:spcPct val="100000"/>
            </a:lnSpc>
          </a:pPr>
          <a:r>
            <a:rPr lang="en-US" sz="2000" dirty="0">
              <a:solidFill>
                <a:schemeClr val="bg1"/>
              </a:solidFill>
              <a:latin typeface="Arial Nova" panose="020B0504020202020204" pitchFamily="34" charset="0"/>
            </a:rPr>
            <a:t>Define the Model of Care (MOC) and explain its relevance in the context of healthcare delivery for special needs populations.</a:t>
          </a:r>
        </a:p>
      </dgm:t>
    </dgm:pt>
    <dgm:pt modelId="{5A403D74-8722-4B46-9E53-6D8F9B3DB2B4}" type="sibTrans" cxnId="{BD74C77A-F425-4002-A464-E1833094093E}">
      <dgm:prSet/>
      <dgm:spPr/>
      <dgm:t>
        <a:bodyPr/>
        <a:lstStyle/>
        <a:p>
          <a:pPr>
            <a:lnSpc>
              <a:spcPct val="100000"/>
            </a:lnSpc>
          </a:pPr>
          <a:endParaRPr lang="en-US"/>
        </a:p>
      </dgm:t>
    </dgm:pt>
    <dgm:pt modelId="{A319CB85-8DDC-4CE7-A15B-DA4491679FF7}" type="parTrans" cxnId="{BD74C77A-F425-4002-A464-E1833094093E}">
      <dgm:prSet/>
      <dgm:spPr/>
      <dgm:t>
        <a:bodyPr/>
        <a:lstStyle/>
        <a:p>
          <a:endParaRPr lang="en-US"/>
        </a:p>
      </dgm:t>
    </dgm:pt>
    <dgm:pt modelId="{73192A4C-025B-4184-BECC-A6CB0FD6BAC3}" type="pres">
      <dgm:prSet presAssocID="{FD6C844F-D721-469B-8D15-CEDC2B4C6D14}" presName="root" presStyleCnt="0">
        <dgm:presLayoutVars>
          <dgm:dir/>
          <dgm:resizeHandles val="exact"/>
        </dgm:presLayoutVars>
      </dgm:prSet>
      <dgm:spPr/>
    </dgm:pt>
    <dgm:pt modelId="{631EFDDC-EB54-42DE-8BC3-CA3B88E2DE54}" type="pres">
      <dgm:prSet presAssocID="{580C7E9F-81E4-456A-B85F-9F51947A9321}" presName="compNode" presStyleCnt="0"/>
      <dgm:spPr/>
    </dgm:pt>
    <dgm:pt modelId="{5898986B-F359-412A-A2B8-97854C168ED4}" type="pres">
      <dgm:prSet presAssocID="{580C7E9F-81E4-456A-B85F-9F51947A9321}" presName="bgRect" presStyleLbl="bgShp" presStyleIdx="0" presStyleCnt="3" custLinFactNeighborX="-28" custLinFactNeighborY="-43"/>
      <dgm:spPr/>
    </dgm:pt>
    <dgm:pt modelId="{7AD806BE-872C-4BBB-8F19-47250A6A15CC}" type="pres">
      <dgm:prSet presAssocID="{580C7E9F-81E4-456A-B85F-9F51947A932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tor"/>
        </a:ext>
      </dgm:extLst>
    </dgm:pt>
    <dgm:pt modelId="{036DF0EE-B176-4EE0-98B1-BC8457614114}" type="pres">
      <dgm:prSet presAssocID="{580C7E9F-81E4-456A-B85F-9F51947A9321}" presName="spaceRect" presStyleCnt="0"/>
      <dgm:spPr/>
    </dgm:pt>
    <dgm:pt modelId="{C31F0DA6-FE03-4E2C-9267-C47B437ADF07}" type="pres">
      <dgm:prSet presAssocID="{580C7E9F-81E4-456A-B85F-9F51947A9321}" presName="parTx" presStyleLbl="revTx" presStyleIdx="0" presStyleCnt="3">
        <dgm:presLayoutVars>
          <dgm:chMax val="0"/>
          <dgm:chPref val="0"/>
        </dgm:presLayoutVars>
      </dgm:prSet>
      <dgm:spPr/>
    </dgm:pt>
    <dgm:pt modelId="{EC8BBB82-0743-4BAE-939D-2BA7AEB5F950}" type="pres">
      <dgm:prSet presAssocID="{5A403D74-8722-4B46-9E53-6D8F9B3DB2B4}" presName="sibTrans" presStyleCnt="0"/>
      <dgm:spPr/>
    </dgm:pt>
    <dgm:pt modelId="{AD00A520-D99E-447F-A262-075284C98974}" type="pres">
      <dgm:prSet presAssocID="{B02BBC2E-D931-4422-BAFD-9249CE4453A5}" presName="compNode" presStyleCnt="0"/>
      <dgm:spPr/>
    </dgm:pt>
    <dgm:pt modelId="{4D81FF45-FD56-410B-86D1-2693738491E7}" type="pres">
      <dgm:prSet presAssocID="{B02BBC2E-D931-4422-BAFD-9249CE4453A5}" presName="bgRect" presStyleLbl="bgShp" presStyleIdx="1" presStyleCnt="3"/>
      <dgm:spPr/>
    </dgm:pt>
    <dgm:pt modelId="{28349D82-647A-4CE2-954B-F9CE3DD16825}" type="pres">
      <dgm:prSet presAssocID="{B02BBC2E-D931-4422-BAFD-9249CE4453A5}"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Gears with solid fill"/>
        </a:ext>
      </dgm:extLst>
    </dgm:pt>
    <dgm:pt modelId="{BA4FB55F-B0E9-4A3E-8061-191D28881503}" type="pres">
      <dgm:prSet presAssocID="{B02BBC2E-D931-4422-BAFD-9249CE4453A5}" presName="spaceRect" presStyleCnt="0"/>
      <dgm:spPr/>
    </dgm:pt>
    <dgm:pt modelId="{0687C3EB-A4E9-4D54-846D-AF0C764F8084}" type="pres">
      <dgm:prSet presAssocID="{B02BBC2E-D931-4422-BAFD-9249CE4453A5}" presName="parTx" presStyleLbl="revTx" presStyleIdx="1" presStyleCnt="3">
        <dgm:presLayoutVars>
          <dgm:chMax val="0"/>
          <dgm:chPref val="0"/>
        </dgm:presLayoutVars>
      </dgm:prSet>
      <dgm:spPr/>
    </dgm:pt>
    <dgm:pt modelId="{B339F018-2473-4157-8621-5EE4E8EF943C}" type="pres">
      <dgm:prSet presAssocID="{369049B0-617E-4F3E-9D12-DFBBFD3DB13A}" presName="sibTrans" presStyleCnt="0"/>
      <dgm:spPr/>
    </dgm:pt>
    <dgm:pt modelId="{833940A5-8BCB-4714-AE32-694A1D550A5F}" type="pres">
      <dgm:prSet presAssocID="{B48B2E7E-C2E5-4576-8978-29D99ECC79EA}" presName="compNode" presStyleCnt="0"/>
      <dgm:spPr/>
    </dgm:pt>
    <dgm:pt modelId="{793C7715-2AAC-448A-9442-57D95E7D460A}" type="pres">
      <dgm:prSet presAssocID="{B48B2E7E-C2E5-4576-8978-29D99ECC79EA}" presName="bgRect" presStyleLbl="bgShp" presStyleIdx="2" presStyleCnt="3" custLinFactNeighborX="13245" custLinFactNeighborY="-5380"/>
      <dgm:spPr/>
    </dgm:pt>
    <dgm:pt modelId="{69D29B35-8B9E-46EF-B5F6-F0694B2B272C}" type="pres">
      <dgm:prSet presAssocID="{B48B2E7E-C2E5-4576-8978-29D99ECC79EA}"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hecklist with solid fill"/>
        </a:ext>
      </dgm:extLst>
    </dgm:pt>
    <dgm:pt modelId="{FBDCDAFA-1C6E-41E0-99A3-520E5BB9F6AB}" type="pres">
      <dgm:prSet presAssocID="{B48B2E7E-C2E5-4576-8978-29D99ECC79EA}" presName="spaceRect" presStyleCnt="0"/>
      <dgm:spPr/>
    </dgm:pt>
    <dgm:pt modelId="{C15E0331-527A-473C-9590-0053B7784620}" type="pres">
      <dgm:prSet presAssocID="{B48B2E7E-C2E5-4576-8978-29D99ECC79EA}" presName="parTx" presStyleLbl="revTx" presStyleIdx="2" presStyleCnt="3">
        <dgm:presLayoutVars>
          <dgm:chMax val="0"/>
          <dgm:chPref val="0"/>
        </dgm:presLayoutVars>
      </dgm:prSet>
      <dgm:spPr/>
    </dgm:pt>
  </dgm:ptLst>
  <dgm:cxnLst>
    <dgm:cxn modelId="{7540A605-12A6-4432-A3BE-71F0601562E7}" type="presOf" srcId="{FD6C844F-D721-469B-8D15-CEDC2B4C6D14}" destId="{73192A4C-025B-4184-BECC-A6CB0FD6BAC3}" srcOrd="0" destOrd="0" presId="urn:microsoft.com/office/officeart/2018/2/layout/IconVerticalSolidList"/>
    <dgm:cxn modelId="{0C25A258-78FE-40BE-92A3-0CAE06886DCD}" type="presOf" srcId="{B48B2E7E-C2E5-4576-8978-29D99ECC79EA}" destId="{C15E0331-527A-473C-9590-0053B7784620}" srcOrd="0" destOrd="0" presId="urn:microsoft.com/office/officeart/2018/2/layout/IconVerticalSolidList"/>
    <dgm:cxn modelId="{BD74C77A-F425-4002-A464-E1833094093E}" srcId="{FD6C844F-D721-469B-8D15-CEDC2B4C6D14}" destId="{580C7E9F-81E4-456A-B85F-9F51947A9321}" srcOrd="0" destOrd="0" parTransId="{A319CB85-8DDC-4CE7-A15B-DA4491679FF7}" sibTransId="{5A403D74-8722-4B46-9E53-6D8F9B3DB2B4}"/>
    <dgm:cxn modelId="{B1ADBD7D-6BFD-4FFF-95FD-B8C2F4DF0FDB}" srcId="{FD6C844F-D721-469B-8D15-CEDC2B4C6D14}" destId="{B48B2E7E-C2E5-4576-8978-29D99ECC79EA}" srcOrd="2" destOrd="0" parTransId="{0DB5BE9D-0790-409E-95E5-3051B9572CAC}" sibTransId="{39A959E4-A47F-4D54-BB40-CF427F5631CF}"/>
    <dgm:cxn modelId="{0AE3A5A1-9A8A-4561-A389-BDCDBCF5D180}" srcId="{FD6C844F-D721-469B-8D15-CEDC2B4C6D14}" destId="{B02BBC2E-D931-4422-BAFD-9249CE4453A5}" srcOrd="1" destOrd="0" parTransId="{37A7CAC8-CCCD-4FD4-9634-ECD35790CE28}" sibTransId="{369049B0-617E-4F3E-9D12-DFBBFD3DB13A}"/>
    <dgm:cxn modelId="{4E5BF7C1-294C-4700-B21B-9BC16EE4EF47}" type="presOf" srcId="{580C7E9F-81E4-456A-B85F-9F51947A9321}" destId="{C31F0DA6-FE03-4E2C-9267-C47B437ADF07}" srcOrd="0" destOrd="0" presId="urn:microsoft.com/office/officeart/2018/2/layout/IconVerticalSolidList"/>
    <dgm:cxn modelId="{8DD66BDD-6169-4AC0-BF64-ADEB4B459082}" type="presOf" srcId="{B02BBC2E-D931-4422-BAFD-9249CE4453A5}" destId="{0687C3EB-A4E9-4D54-846D-AF0C764F8084}" srcOrd="0" destOrd="0" presId="urn:microsoft.com/office/officeart/2018/2/layout/IconVerticalSolidList"/>
    <dgm:cxn modelId="{58AB75F7-79F4-4BAD-A0EE-34AD00E28F96}" type="presParOf" srcId="{73192A4C-025B-4184-BECC-A6CB0FD6BAC3}" destId="{631EFDDC-EB54-42DE-8BC3-CA3B88E2DE54}" srcOrd="0" destOrd="0" presId="urn:microsoft.com/office/officeart/2018/2/layout/IconVerticalSolidList"/>
    <dgm:cxn modelId="{B8A7A010-3423-4A74-B78E-2A768DD87C7D}" type="presParOf" srcId="{631EFDDC-EB54-42DE-8BC3-CA3B88E2DE54}" destId="{5898986B-F359-412A-A2B8-97854C168ED4}" srcOrd="0" destOrd="0" presId="urn:microsoft.com/office/officeart/2018/2/layout/IconVerticalSolidList"/>
    <dgm:cxn modelId="{E7345D42-D630-483C-8910-3F5A95BDA224}" type="presParOf" srcId="{631EFDDC-EB54-42DE-8BC3-CA3B88E2DE54}" destId="{7AD806BE-872C-4BBB-8F19-47250A6A15CC}" srcOrd="1" destOrd="0" presId="urn:microsoft.com/office/officeart/2018/2/layout/IconVerticalSolidList"/>
    <dgm:cxn modelId="{FCDF3198-4C9F-415A-973D-A9ADAEAED81F}" type="presParOf" srcId="{631EFDDC-EB54-42DE-8BC3-CA3B88E2DE54}" destId="{036DF0EE-B176-4EE0-98B1-BC8457614114}" srcOrd="2" destOrd="0" presId="urn:microsoft.com/office/officeart/2018/2/layout/IconVerticalSolidList"/>
    <dgm:cxn modelId="{06B1631F-E826-446A-B628-9EE7F63902E6}" type="presParOf" srcId="{631EFDDC-EB54-42DE-8BC3-CA3B88E2DE54}" destId="{C31F0DA6-FE03-4E2C-9267-C47B437ADF07}" srcOrd="3" destOrd="0" presId="urn:microsoft.com/office/officeart/2018/2/layout/IconVerticalSolidList"/>
    <dgm:cxn modelId="{12F4788E-CE12-481B-803F-27B3B57AE40E}" type="presParOf" srcId="{73192A4C-025B-4184-BECC-A6CB0FD6BAC3}" destId="{EC8BBB82-0743-4BAE-939D-2BA7AEB5F950}" srcOrd="1" destOrd="0" presId="urn:microsoft.com/office/officeart/2018/2/layout/IconVerticalSolidList"/>
    <dgm:cxn modelId="{F69D13B0-D7F2-4D91-A895-EF456B428CE6}" type="presParOf" srcId="{73192A4C-025B-4184-BECC-A6CB0FD6BAC3}" destId="{AD00A520-D99E-447F-A262-075284C98974}" srcOrd="2" destOrd="0" presId="urn:microsoft.com/office/officeart/2018/2/layout/IconVerticalSolidList"/>
    <dgm:cxn modelId="{D790416C-AC3D-4E94-8259-D369AB2452B7}" type="presParOf" srcId="{AD00A520-D99E-447F-A262-075284C98974}" destId="{4D81FF45-FD56-410B-86D1-2693738491E7}" srcOrd="0" destOrd="0" presId="urn:microsoft.com/office/officeart/2018/2/layout/IconVerticalSolidList"/>
    <dgm:cxn modelId="{70003677-19AC-4195-9C8D-2D116FACE9F4}" type="presParOf" srcId="{AD00A520-D99E-447F-A262-075284C98974}" destId="{28349D82-647A-4CE2-954B-F9CE3DD16825}" srcOrd="1" destOrd="0" presId="urn:microsoft.com/office/officeart/2018/2/layout/IconVerticalSolidList"/>
    <dgm:cxn modelId="{6B21CB91-5D29-4E7E-91F9-3A2A46BAC6A1}" type="presParOf" srcId="{AD00A520-D99E-447F-A262-075284C98974}" destId="{BA4FB55F-B0E9-4A3E-8061-191D28881503}" srcOrd="2" destOrd="0" presId="urn:microsoft.com/office/officeart/2018/2/layout/IconVerticalSolidList"/>
    <dgm:cxn modelId="{9A839F00-1C7B-4F88-8463-A4673EBB1291}" type="presParOf" srcId="{AD00A520-D99E-447F-A262-075284C98974}" destId="{0687C3EB-A4E9-4D54-846D-AF0C764F8084}" srcOrd="3" destOrd="0" presId="urn:microsoft.com/office/officeart/2018/2/layout/IconVerticalSolidList"/>
    <dgm:cxn modelId="{C2600F2A-DDFF-4154-92DE-FBDB9891529B}" type="presParOf" srcId="{73192A4C-025B-4184-BECC-A6CB0FD6BAC3}" destId="{B339F018-2473-4157-8621-5EE4E8EF943C}" srcOrd="3" destOrd="0" presId="urn:microsoft.com/office/officeart/2018/2/layout/IconVerticalSolidList"/>
    <dgm:cxn modelId="{B2DE9DBC-131D-44C0-A3CD-E3117742567E}" type="presParOf" srcId="{73192A4C-025B-4184-BECC-A6CB0FD6BAC3}" destId="{833940A5-8BCB-4714-AE32-694A1D550A5F}" srcOrd="4" destOrd="0" presId="urn:microsoft.com/office/officeart/2018/2/layout/IconVerticalSolidList"/>
    <dgm:cxn modelId="{1A124D5C-8118-4422-9DDB-98DB87F91891}" type="presParOf" srcId="{833940A5-8BCB-4714-AE32-694A1D550A5F}" destId="{793C7715-2AAC-448A-9442-57D95E7D460A}" srcOrd="0" destOrd="0" presId="urn:microsoft.com/office/officeart/2018/2/layout/IconVerticalSolidList"/>
    <dgm:cxn modelId="{54E53F6D-3D46-47AC-B001-6F2683C86023}" type="presParOf" srcId="{833940A5-8BCB-4714-AE32-694A1D550A5F}" destId="{69D29B35-8B9E-46EF-B5F6-F0694B2B272C}" srcOrd="1" destOrd="0" presId="urn:microsoft.com/office/officeart/2018/2/layout/IconVerticalSolidList"/>
    <dgm:cxn modelId="{E8910678-A689-48EB-8294-7E724D6F94ED}" type="presParOf" srcId="{833940A5-8BCB-4714-AE32-694A1D550A5F}" destId="{FBDCDAFA-1C6E-41E0-99A3-520E5BB9F6AB}" srcOrd="2" destOrd="0" presId="urn:microsoft.com/office/officeart/2018/2/layout/IconVerticalSolidList"/>
    <dgm:cxn modelId="{41304057-2C8B-4F4F-BAA6-122174AEF723}" type="presParOf" srcId="{833940A5-8BCB-4714-AE32-694A1D550A5F}" destId="{C15E0331-527A-473C-9590-0053B778462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3BBDFE-1799-4471-A3B0-009AA5C18568}" type="doc">
      <dgm:prSet loTypeId="urn:microsoft.com/office/officeart/2005/8/layout/radial3" loCatId="relationship" qsTypeId="urn:microsoft.com/office/officeart/2005/8/quickstyle/simple4" qsCatId="simple" csTypeId="urn:microsoft.com/office/officeart/2005/8/colors/accent6_5" csCatId="accent6" phldr="1"/>
      <dgm:spPr/>
      <dgm:t>
        <a:bodyPr/>
        <a:lstStyle/>
        <a:p>
          <a:endParaRPr lang="en-US"/>
        </a:p>
      </dgm:t>
    </dgm:pt>
    <dgm:pt modelId="{381424CE-96F1-42DF-8823-65A12D2523EE}">
      <dgm:prSet phldrT="[Text]" custT="1"/>
      <dgm:spPr/>
      <dgm:t>
        <a:bodyPr/>
        <a:lstStyle/>
        <a:p>
          <a:r>
            <a:rPr lang="en-US" sz="2400" b="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Member</a:t>
          </a:r>
        </a:p>
      </dgm:t>
    </dgm:pt>
    <dgm:pt modelId="{B2969E67-AC12-4F1D-AC38-862693183C71}" type="parTrans" cxnId="{6EBACAA6-9C3B-4C38-97E9-0DBFB00BE36F}">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A7AB3334-3B79-4F7B-B1FD-D9340DA98518}" type="sibTrans" cxnId="{6EBACAA6-9C3B-4C38-97E9-0DBFB00BE36F}">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8F3AC16A-D493-4E1F-9D5D-6B7DEFE3D722}">
      <dgm:prSet phldrT="[Text]" custT="1"/>
      <dgm:spPr/>
      <dgm:t>
        <a:bodyPr/>
        <a:lstStyle/>
        <a:p>
          <a:r>
            <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Family</a:t>
          </a:r>
          <a:endParaRPr lang="en-US" sz="1050" b="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86A498FC-DC59-4F8A-BB27-90A09AD841AA}" type="parTrans" cxnId="{C71D6625-FDA4-4B66-BE81-7B35EF576A2A}">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F58F9D10-15F7-4FCA-99D9-7B162AF27292}" type="sibTrans" cxnId="{C71D6625-FDA4-4B66-BE81-7B35EF576A2A}">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51702822-082C-47DC-8F94-300420645ADB}">
      <dgm:prSet phldrT="[Text]" custT="1"/>
      <dgm:spPr/>
      <dgm:t>
        <a:bodyPr/>
        <a:lstStyle/>
        <a:p>
          <a:r>
            <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Primary Care Team</a:t>
          </a:r>
          <a:endParaRPr lang="en-US" sz="1050" b="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95CC6F59-7BEE-4047-B0E8-31AE6E4F0F14}" type="parTrans" cxnId="{FC39D55B-EE85-4BE2-90CD-22A3E82FF85F}">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1C7556BD-1F23-4988-952F-E0A9CA67BFA0}" type="sibTrans" cxnId="{FC39D55B-EE85-4BE2-90CD-22A3E82FF85F}">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EF77737C-5CC3-4749-924D-53FD2564D505}">
      <dgm:prSet phldrT="[Text]" custT="1"/>
      <dgm:spPr/>
      <dgm:t>
        <a:bodyPr/>
        <a:lstStyle/>
        <a:p>
          <a:r>
            <a:rPr lang="en-US" sz="1050" b="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Home &amp; Community Based Service Providers</a:t>
          </a:r>
        </a:p>
      </dgm:t>
    </dgm:pt>
    <dgm:pt modelId="{56138582-C1D8-454F-8905-248B85EB293A}" type="parTrans" cxnId="{52B7D5F3-15E0-4770-81D7-6629B018A984}">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D6AFF579-A523-4C63-8195-5E316219EB17}" type="sibTrans" cxnId="{52B7D5F3-15E0-4770-81D7-6629B018A984}">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79D6F54D-7CA3-4534-9C80-34B4534316DB}">
      <dgm:prSet phldrT="[Text]" custT="1"/>
      <dgm:spPr/>
      <dgm:t>
        <a:bodyPr/>
        <a:lstStyle/>
        <a:p>
          <a:r>
            <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Medical Specialists, Pharmacist, Dental</a:t>
          </a:r>
          <a:endParaRPr lang="en-US" sz="1050" b="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25989B97-829F-4584-A102-334042B1378D}" type="parTrans" cxnId="{F479FC5F-F61D-4318-B6E4-A29BDA9CF174}">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8A98D6D6-0B87-4412-840A-ACF40F7F8791}" type="sibTrans" cxnId="{F479FC5F-F61D-4318-B6E4-A29BDA9CF174}">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CCFD23D3-8DF2-4181-B92D-83B7A60C8469}">
      <dgm:prSet phldrT="[Text]" custT="1"/>
      <dgm:spPr/>
      <dgm:t>
        <a:bodyPr/>
        <a:lstStyle/>
        <a:p>
          <a:r>
            <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Behavioral Health / Social Services</a:t>
          </a:r>
          <a:endParaRPr lang="en-US" sz="1050" b="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3D8C6384-29EB-4286-A138-FB665D7C6F9A}" type="parTrans" cxnId="{7FE3F928-A868-4FE3-B238-A206ED170152}">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24518BFD-B51C-4EB9-8428-FCA28D78B44C}" type="sibTrans" cxnId="{7FE3F928-A868-4FE3-B238-A206ED170152}">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4E0064D5-B319-4FAF-80D9-1B2CCB612B8C}">
      <dgm:prSet phldrT="[Text]" custT="1"/>
      <dgm:spPr/>
      <dgm:t>
        <a:bodyPr/>
        <a:lstStyle/>
        <a:p>
          <a:r>
            <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Care </a:t>
          </a:r>
          <a:r>
            <a:rPr lang="en-US" sz="100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Coordinator</a:t>
          </a:r>
          <a:endParaRPr lang="en-US" sz="1000" b="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8DD9351F-2363-4B79-B9FD-DEDE876503AB}" type="parTrans" cxnId="{D7D3ABD3-50F7-44E3-8DAD-D249F1052F0D}">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2BC452A8-4E08-48D4-A9D0-A4A54205F3E2}" type="sibTrans" cxnId="{D7D3ABD3-50F7-44E3-8DAD-D249F1052F0D}">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71AD4CF8-B9A2-458A-8441-A9EAC2AA383B}">
      <dgm:prSet phldrT="[Text]" custT="1"/>
      <dgm:spPr/>
      <dgm:t>
        <a:bodyPr/>
        <a:lstStyle/>
        <a:p>
          <a:r>
            <a:rPr lang="en-US" sz="900" b="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Other Member Representatives</a:t>
          </a:r>
        </a:p>
      </dgm:t>
    </dgm:pt>
    <dgm:pt modelId="{D2764EC4-6CF4-4583-A392-015CFAC3938E}" type="parTrans" cxnId="{EFD2E9E5-9514-4AD8-85A7-540A03D100B3}">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07A8C5C6-54CC-401F-82DE-42EB216E5DB9}" type="sibTrans" cxnId="{EFD2E9E5-9514-4AD8-85A7-540A03D100B3}">
      <dgm:prSet/>
      <dgm:spPr/>
      <dgm:t>
        <a:bodyPr/>
        <a:lstStyle/>
        <a:p>
          <a:endParaRPr lang="en-US" sz="1050" b="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gm:t>
    </dgm:pt>
    <dgm:pt modelId="{60F3F9BC-A79B-4DCF-BBA2-49906C542AC0}" type="pres">
      <dgm:prSet presAssocID="{0E3BBDFE-1799-4471-A3B0-009AA5C18568}" presName="composite" presStyleCnt="0">
        <dgm:presLayoutVars>
          <dgm:chMax val="1"/>
          <dgm:dir/>
          <dgm:resizeHandles val="exact"/>
        </dgm:presLayoutVars>
      </dgm:prSet>
      <dgm:spPr/>
    </dgm:pt>
    <dgm:pt modelId="{978AE337-FB7D-4097-99D6-CF1125B3181E}" type="pres">
      <dgm:prSet presAssocID="{0E3BBDFE-1799-4471-A3B0-009AA5C18568}" presName="radial" presStyleCnt="0">
        <dgm:presLayoutVars>
          <dgm:animLvl val="ctr"/>
        </dgm:presLayoutVars>
      </dgm:prSet>
      <dgm:spPr/>
    </dgm:pt>
    <dgm:pt modelId="{0389BC0F-92F9-4302-B323-240CE9A9380A}" type="pres">
      <dgm:prSet presAssocID="{381424CE-96F1-42DF-8823-65A12D2523EE}" presName="centerShape" presStyleLbl="vennNode1" presStyleIdx="0" presStyleCnt="8"/>
      <dgm:spPr/>
    </dgm:pt>
    <dgm:pt modelId="{60BE04A5-F44F-43DB-8273-615481B5E094}" type="pres">
      <dgm:prSet presAssocID="{8F3AC16A-D493-4E1F-9D5D-6B7DEFE3D722}" presName="node" presStyleLbl="vennNode1" presStyleIdx="1" presStyleCnt="8">
        <dgm:presLayoutVars>
          <dgm:bulletEnabled val="1"/>
        </dgm:presLayoutVars>
      </dgm:prSet>
      <dgm:spPr/>
    </dgm:pt>
    <dgm:pt modelId="{95B5995A-B4CA-4C8D-9CF6-52CEE42F4F55}" type="pres">
      <dgm:prSet presAssocID="{51702822-082C-47DC-8F94-300420645ADB}" presName="node" presStyleLbl="vennNode1" presStyleIdx="2" presStyleCnt="8">
        <dgm:presLayoutVars>
          <dgm:bulletEnabled val="1"/>
        </dgm:presLayoutVars>
      </dgm:prSet>
      <dgm:spPr/>
    </dgm:pt>
    <dgm:pt modelId="{F2A9F578-AD75-42AB-9CB7-5FE6FD3E42FB}" type="pres">
      <dgm:prSet presAssocID="{EF77737C-5CC3-4749-924D-53FD2564D505}" presName="node" presStyleLbl="vennNode1" presStyleIdx="3" presStyleCnt="8">
        <dgm:presLayoutVars>
          <dgm:bulletEnabled val="1"/>
        </dgm:presLayoutVars>
      </dgm:prSet>
      <dgm:spPr/>
    </dgm:pt>
    <dgm:pt modelId="{9F86B62E-CF49-463A-BD42-83DAD7B00E9D}" type="pres">
      <dgm:prSet presAssocID="{79D6F54D-7CA3-4534-9C80-34B4534316DB}" presName="node" presStyleLbl="vennNode1" presStyleIdx="4" presStyleCnt="8">
        <dgm:presLayoutVars>
          <dgm:bulletEnabled val="1"/>
        </dgm:presLayoutVars>
      </dgm:prSet>
      <dgm:spPr/>
    </dgm:pt>
    <dgm:pt modelId="{463C80AC-0403-4A7B-A5DC-028BE972B6F4}" type="pres">
      <dgm:prSet presAssocID="{CCFD23D3-8DF2-4181-B92D-83B7A60C8469}" presName="node" presStyleLbl="vennNode1" presStyleIdx="5" presStyleCnt="8">
        <dgm:presLayoutVars>
          <dgm:bulletEnabled val="1"/>
        </dgm:presLayoutVars>
      </dgm:prSet>
      <dgm:spPr/>
    </dgm:pt>
    <dgm:pt modelId="{5F2D954D-292C-48BE-BE3F-1A661EFC19D0}" type="pres">
      <dgm:prSet presAssocID="{4E0064D5-B319-4FAF-80D9-1B2CCB612B8C}" presName="node" presStyleLbl="vennNode1" presStyleIdx="6" presStyleCnt="8">
        <dgm:presLayoutVars>
          <dgm:bulletEnabled val="1"/>
        </dgm:presLayoutVars>
      </dgm:prSet>
      <dgm:spPr/>
    </dgm:pt>
    <dgm:pt modelId="{3D732BCD-3AB1-4B20-8F19-37E73F331A77}" type="pres">
      <dgm:prSet presAssocID="{71AD4CF8-B9A2-458A-8441-A9EAC2AA383B}" presName="node" presStyleLbl="vennNode1" presStyleIdx="7" presStyleCnt="8" custScaleX="110626" custScaleY="96050">
        <dgm:presLayoutVars>
          <dgm:bulletEnabled val="1"/>
        </dgm:presLayoutVars>
      </dgm:prSet>
      <dgm:spPr/>
    </dgm:pt>
  </dgm:ptLst>
  <dgm:cxnLst>
    <dgm:cxn modelId="{8789790B-1509-44BF-B24A-CB478A1A2382}" type="presOf" srcId="{8F3AC16A-D493-4E1F-9D5D-6B7DEFE3D722}" destId="{60BE04A5-F44F-43DB-8273-615481B5E094}" srcOrd="0" destOrd="0" presId="urn:microsoft.com/office/officeart/2005/8/layout/radial3"/>
    <dgm:cxn modelId="{9215E81D-7D0C-41E4-A93C-B4532EBA4070}" type="presOf" srcId="{381424CE-96F1-42DF-8823-65A12D2523EE}" destId="{0389BC0F-92F9-4302-B323-240CE9A9380A}" srcOrd="0" destOrd="0" presId="urn:microsoft.com/office/officeart/2005/8/layout/radial3"/>
    <dgm:cxn modelId="{6556B724-FD8D-4749-8295-0F03421F7A8A}" type="presOf" srcId="{0E3BBDFE-1799-4471-A3B0-009AA5C18568}" destId="{60F3F9BC-A79B-4DCF-BBA2-49906C542AC0}" srcOrd="0" destOrd="0" presId="urn:microsoft.com/office/officeart/2005/8/layout/radial3"/>
    <dgm:cxn modelId="{C71D6625-FDA4-4B66-BE81-7B35EF576A2A}" srcId="{381424CE-96F1-42DF-8823-65A12D2523EE}" destId="{8F3AC16A-D493-4E1F-9D5D-6B7DEFE3D722}" srcOrd="0" destOrd="0" parTransId="{86A498FC-DC59-4F8A-BB27-90A09AD841AA}" sibTransId="{F58F9D10-15F7-4FCA-99D9-7B162AF27292}"/>
    <dgm:cxn modelId="{7FE3F928-A868-4FE3-B238-A206ED170152}" srcId="{381424CE-96F1-42DF-8823-65A12D2523EE}" destId="{CCFD23D3-8DF2-4181-B92D-83B7A60C8469}" srcOrd="4" destOrd="0" parTransId="{3D8C6384-29EB-4286-A138-FB665D7C6F9A}" sibTransId="{24518BFD-B51C-4EB9-8428-FCA28D78B44C}"/>
    <dgm:cxn modelId="{65863D37-1138-4317-97E0-994B81678149}" type="presOf" srcId="{71AD4CF8-B9A2-458A-8441-A9EAC2AA383B}" destId="{3D732BCD-3AB1-4B20-8F19-37E73F331A77}" srcOrd="0" destOrd="0" presId="urn:microsoft.com/office/officeart/2005/8/layout/radial3"/>
    <dgm:cxn modelId="{FC39D55B-EE85-4BE2-90CD-22A3E82FF85F}" srcId="{381424CE-96F1-42DF-8823-65A12D2523EE}" destId="{51702822-082C-47DC-8F94-300420645ADB}" srcOrd="1" destOrd="0" parTransId="{95CC6F59-7BEE-4047-B0E8-31AE6E4F0F14}" sibTransId="{1C7556BD-1F23-4988-952F-E0A9CA67BFA0}"/>
    <dgm:cxn modelId="{F479FC5F-F61D-4318-B6E4-A29BDA9CF174}" srcId="{381424CE-96F1-42DF-8823-65A12D2523EE}" destId="{79D6F54D-7CA3-4534-9C80-34B4534316DB}" srcOrd="3" destOrd="0" parTransId="{25989B97-829F-4584-A102-334042B1378D}" sibTransId="{8A98D6D6-0B87-4412-840A-ACF40F7F8791}"/>
    <dgm:cxn modelId="{0B6E66A3-45C0-497E-8FF8-23D4FA912896}" type="presOf" srcId="{CCFD23D3-8DF2-4181-B92D-83B7A60C8469}" destId="{463C80AC-0403-4A7B-A5DC-028BE972B6F4}" srcOrd="0" destOrd="0" presId="urn:microsoft.com/office/officeart/2005/8/layout/radial3"/>
    <dgm:cxn modelId="{6EBACAA6-9C3B-4C38-97E9-0DBFB00BE36F}" srcId="{0E3BBDFE-1799-4471-A3B0-009AA5C18568}" destId="{381424CE-96F1-42DF-8823-65A12D2523EE}" srcOrd="0" destOrd="0" parTransId="{B2969E67-AC12-4F1D-AC38-862693183C71}" sibTransId="{A7AB3334-3B79-4F7B-B1FD-D9340DA98518}"/>
    <dgm:cxn modelId="{D7D3ABD3-50F7-44E3-8DAD-D249F1052F0D}" srcId="{381424CE-96F1-42DF-8823-65A12D2523EE}" destId="{4E0064D5-B319-4FAF-80D9-1B2CCB612B8C}" srcOrd="5" destOrd="0" parTransId="{8DD9351F-2363-4B79-B9FD-DEDE876503AB}" sibTransId="{2BC452A8-4E08-48D4-A9D0-A4A54205F3E2}"/>
    <dgm:cxn modelId="{E169A5E1-C7AE-42D3-8DE7-D6A3954B137B}" type="presOf" srcId="{51702822-082C-47DC-8F94-300420645ADB}" destId="{95B5995A-B4CA-4C8D-9CF6-52CEE42F4F55}" srcOrd="0" destOrd="0" presId="urn:microsoft.com/office/officeart/2005/8/layout/radial3"/>
    <dgm:cxn modelId="{EFD2E9E5-9514-4AD8-85A7-540A03D100B3}" srcId="{381424CE-96F1-42DF-8823-65A12D2523EE}" destId="{71AD4CF8-B9A2-458A-8441-A9EAC2AA383B}" srcOrd="6" destOrd="0" parTransId="{D2764EC4-6CF4-4583-A392-015CFAC3938E}" sibTransId="{07A8C5C6-54CC-401F-82DE-42EB216E5DB9}"/>
    <dgm:cxn modelId="{9B6B58EA-0EBB-4836-BBFA-89553D47CB16}" type="presOf" srcId="{79D6F54D-7CA3-4534-9C80-34B4534316DB}" destId="{9F86B62E-CF49-463A-BD42-83DAD7B00E9D}" srcOrd="0" destOrd="0" presId="urn:microsoft.com/office/officeart/2005/8/layout/radial3"/>
    <dgm:cxn modelId="{B28DB3EF-5FA6-45CE-896D-AAD4E9633257}" type="presOf" srcId="{4E0064D5-B319-4FAF-80D9-1B2CCB612B8C}" destId="{5F2D954D-292C-48BE-BE3F-1A661EFC19D0}" srcOrd="0" destOrd="0" presId="urn:microsoft.com/office/officeart/2005/8/layout/radial3"/>
    <dgm:cxn modelId="{52B7D5F3-15E0-4770-81D7-6629B018A984}" srcId="{381424CE-96F1-42DF-8823-65A12D2523EE}" destId="{EF77737C-5CC3-4749-924D-53FD2564D505}" srcOrd="2" destOrd="0" parTransId="{56138582-C1D8-454F-8905-248B85EB293A}" sibTransId="{D6AFF579-A523-4C63-8195-5E316219EB17}"/>
    <dgm:cxn modelId="{B3805AFB-773C-4097-8724-854EDF6ED929}" type="presOf" srcId="{EF77737C-5CC3-4749-924D-53FD2564D505}" destId="{F2A9F578-AD75-42AB-9CB7-5FE6FD3E42FB}" srcOrd="0" destOrd="0" presId="urn:microsoft.com/office/officeart/2005/8/layout/radial3"/>
    <dgm:cxn modelId="{8341D45F-B691-4B8E-B0C8-5DCDEA013234}" type="presParOf" srcId="{60F3F9BC-A79B-4DCF-BBA2-49906C542AC0}" destId="{978AE337-FB7D-4097-99D6-CF1125B3181E}" srcOrd="0" destOrd="0" presId="urn:microsoft.com/office/officeart/2005/8/layout/radial3"/>
    <dgm:cxn modelId="{2792216F-EFCF-4318-BA0C-24052FBF85ED}" type="presParOf" srcId="{978AE337-FB7D-4097-99D6-CF1125B3181E}" destId="{0389BC0F-92F9-4302-B323-240CE9A9380A}" srcOrd="0" destOrd="0" presId="urn:microsoft.com/office/officeart/2005/8/layout/radial3"/>
    <dgm:cxn modelId="{852353BC-F9DB-4059-B5B6-0ECA7E3AF449}" type="presParOf" srcId="{978AE337-FB7D-4097-99D6-CF1125B3181E}" destId="{60BE04A5-F44F-43DB-8273-615481B5E094}" srcOrd="1" destOrd="0" presId="urn:microsoft.com/office/officeart/2005/8/layout/radial3"/>
    <dgm:cxn modelId="{B0B13893-BAC0-4028-8011-8A0112ADA245}" type="presParOf" srcId="{978AE337-FB7D-4097-99D6-CF1125B3181E}" destId="{95B5995A-B4CA-4C8D-9CF6-52CEE42F4F55}" srcOrd="2" destOrd="0" presId="urn:microsoft.com/office/officeart/2005/8/layout/radial3"/>
    <dgm:cxn modelId="{0BF7BAF6-3420-437F-AC54-2FE53D81F08F}" type="presParOf" srcId="{978AE337-FB7D-4097-99D6-CF1125B3181E}" destId="{F2A9F578-AD75-42AB-9CB7-5FE6FD3E42FB}" srcOrd="3" destOrd="0" presId="urn:microsoft.com/office/officeart/2005/8/layout/radial3"/>
    <dgm:cxn modelId="{E75372B2-86C7-4D66-BD5E-5551523B44A9}" type="presParOf" srcId="{978AE337-FB7D-4097-99D6-CF1125B3181E}" destId="{9F86B62E-CF49-463A-BD42-83DAD7B00E9D}" srcOrd="4" destOrd="0" presId="urn:microsoft.com/office/officeart/2005/8/layout/radial3"/>
    <dgm:cxn modelId="{42B516E5-3E31-45AA-A8EC-5AEB858C95AF}" type="presParOf" srcId="{978AE337-FB7D-4097-99D6-CF1125B3181E}" destId="{463C80AC-0403-4A7B-A5DC-028BE972B6F4}" srcOrd="5" destOrd="0" presId="urn:microsoft.com/office/officeart/2005/8/layout/radial3"/>
    <dgm:cxn modelId="{D1558F5A-C92C-42ED-B35E-2887C1F819D3}" type="presParOf" srcId="{978AE337-FB7D-4097-99D6-CF1125B3181E}" destId="{5F2D954D-292C-48BE-BE3F-1A661EFC19D0}" srcOrd="6" destOrd="0" presId="urn:microsoft.com/office/officeart/2005/8/layout/radial3"/>
    <dgm:cxn modelId="{C8C837BF-8731-41B6-8176-0322A1BEFEBC}" type="presParOf" srcId="{978AE337-FB7D-4097-99D6-CF1125B3181E}" destId="{3D732BCD-3AB1-4B20-8F19-37E73F331A77}" srcOrd="7"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758FCE-C7D5-4621-B94C-3AA3EF832B9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1F625D3-03AA-4F6B-BB08-375EB84D58D0}">
      <dgm:prSet phldrT="[Text]" custT="1"/>
      <dgm:spPr/>
      <dgm:t>
        <a:bodyPr/>
        <a:lstStyle/>
        <a:p>
          <a:pPr marL="0" lvl="0" indent="0" algn="ctr" defTabSz="400050">
            <a:lnSpc>
              <a:spcPct val="90000"/>
            </a:lnSpc>
            <a:spcBef>
              <a:spcPct val="0"/>
            </a:spcBef>
            <a:spcAft>
              <a:spcPct val="35000"/>
            </a:spcAft>
            <a:buNone/>
          </a:pPr>
          <a:r>
            <a:rPr lang="en-US" sz="1600" b="0" kern="1200" dirty="0">
              <a:solidFill>
                <a:schemeClr val="bg1"/>
              </a:solidFill>
              <a:latin typeface="Arial Nova" panose="020B0504020202020204" pitchFamily="34" charset="0"/>
              <a:ea typeface="+mn-ea"/>
              <a:cs typeface="+mn-cs"/>
            </a:rPr>
            <a:t>Member satisfaction</a:t>
          </a:r>
        </a:p>
      </dgm:t>
    </dgm:pt>
    <dgm:pt modelId="{76CF9679-DC9B-4F67-AC17-949459E77E88}" type="parTrans" cxnId="{536DEDAE-0D2A-41D5-94D1-FADFFF670713}">
      <dgm:prSet/>
      <dgm:spPr/>
      <dgm:t>
        <a:bodyPr/>
        <a:lstStyle/>
        <a:p>
          <a:endParaRPr lang="en-US"/>
        </a:p>
      </dgm:t>
    </dgm:pt>
    <dgm:pt modelId="{7393FA59-6190-4CF9-B641-80D5E012298A}" type="sibTrans" cxnId="{536DEDAE-0D2A-41D5-94D1-FADFFF670713}">
      <dgm:prSet/>
      <dgm:spPr/>
      <dgm:t>
        <a:bodyPr/>
        <a:lstStyle/>
        <a:p>
          <a:endParaRPr lang="en-US"/>
        </a:p>
      </dgm:t>
    </dgm:pt>
    <dgm:pt modelId="{FDAD247B-11CD-468A-9FD4-244331A1C679}">
      <dgm:prSet phldrT="[Text]" custT="1"/>
      <dgm:spPr/>
      <dgm:t>
        <a:bodyPr/>
        <a:lstStyle/>
        <a:p>
          <a:r>
            <a:rPr lang="en-US" sz="1600" b="0" kern="1200" dirty="0">
              <a:solidFill>
                <a:schemeClr val="bg1"/>
              </a:solidFill>
              <a:latin typeface="Arial Nova" panose="020B0504020202020204" pitchFamily="34" charset="0"/>
              <a:ea typeface="+mn-ea"/>
              <a:cs typeface="+mn-cs"/>
            </a:rPr>
            <a:t>Health Risk Assessment Timeliness</a:t>
          </a:r>
        </a:p>
      </dgm:t>
    </dgm:pt>
    <dgm:pt modelId="{49125A5D-0A8A-4823-8D33-222755A01891}" type="parTrans" cxnId="{79F614B6-7E4C-485F-9E39-8F343E8A8111}">
      <dgm:prSet/>
      <dgm:spPr/>
      <dgm:t>
        <a:bodyPr/>
        <a:lstStyle/>
        <a:p>
          <a:endParaRPr lang="en-US"/>
        </a:p>
      </dgm:t>
    </dgm:pt>
    <dgm:pt modelId="{5D5814FA-38F9-4377-9FBD-1B6697B7F770}" type="sibTrans" cxnId="{79F614B6-7E4C-485F-9E39-8F343E8A8111}">
      <dgm:prSet/>
      <dgm:spPr/>
      <dgm:t>
        <a:bodyPr/>
        <a:lstStyle/>
        <a:p>
          <a:endParaRPr lang="en-US"/>
        </a:p>
      </dgm:t>
    </dgm:pt>
    <dgm:pt modelId="{B68EB89E-D55D-4E99-B177-F9EACC8A68D1}">
      <dgm:prSet phldrT="[Text]" custT="1"/>
      <dgm:spPr/>
      <dgm:t>
        <a:bodyPr/>
        <a:lstStyle/>
        <a:p>
          <a:r>
            <a:rPr lang="en-US" sz="1600" b="0" kern="1200" dirty="0">
              <a:solidFill>
                <a:schemeClr val="bg1"/>
              </a:solidFill>
              <a:latin typeface="Arial Nova" panose="020B0504020202020204" pitchFamily="34" charset="0"/>
              <a:ea typeface="+mn-ea"/>
              <a:cs typeface="+mn-cs"/>
            </a:rPr>
            <a:t>Implementation of the Individualized Care Plan</a:t>
          </a:r>
        </a:p>
      </dgm:t>
    </dgm:pt>
    <dgm:pt modelId="{7593E66E-199D-4137-B59C-678E6364E85B}" type="parTrans" cxnId="{7C983F66-6B56-45B4-8B13-810102C60E56}">
      <dgm:prSet/>
      <dgm:spPr/>
      <dgm:t>
        <a:bodyPr/>
        <a:lstStyle/>
        <a:p>
          <a:endParaRPr lang="en-US"/>
        </a:p>
      </dgm:t>
    </dgm:pt>
    <dgm:pt modelId="{6E7E5ED9-25D4-43DC-A6C6-E1BD11F3F978}" type="sibTrans" cxnId="{7C983F66-6B56-45B4-8B13-810102C60E56}">
      <dgm:prSet/>
      <dgm:spPr/>
      <dgm:t>
        <a:bodyPr/>
        <a:lstStyle/>
        <a:p>
          <a:endParaRPr lang="en-US"/>
        </a:p>
      </dgm:t>
    </dgm:pt>
    <dgm:pt modelId="{41706614-F094-4073-B97F-1D68BE552B6F}">
      <dgm:prSet phldrT="[Text]" custT="1"/>
      <dgm:spPr/>
      <dgm:t>
        <a:bodyPr/>
        <a:lstStyle/>
        <a:p>
          <a:r>
            <a:rPr lang="en-US" altLang="en-US" sz="1600" b="0" dirty="0">
              <a:solidFill>
                <a:schemeClr val="bg1"/>
              </a:solidFill>
              <a:latin typeface="Arial Nova" panose="020B0504020202020204" pitchFamily="34" charset="0"/>
            </a:rPr>
            <a:t>Improving access and affordability</a:t>
          </a:r>
          <a:endParaRPr lang="en-US" sz="1600" b="0" dirty="0">
            <a:solidFill>
              <a:schemeClr val="bg1"/>
            </a:solidFill>
          </a:endParaRPr>
        </a:p>
      </dgm:t>
    </dgm:pt>
    <dgm:pt modelId="{87F9C64B-457D-4888-AAF8-3F3084C64CE6}" type="parTrans" cxnId="{15DA6239-2B56-4BF4-951C-AFB03F896F8B}">
      <dgm:prSet/>
      <dgm:spPr/>
      <dgm:t>
        <a:bodyPr/>
        <a:lstStyle/>
        <a:p>
          <a:endParaRPr lang="en-US"/>
        </a:p>
      </dgm:t>
    </dgm:pt>
    <dgm:pt modelId="{48DA253A-1680-4EDB-913D-FD658CBC3BFB}" type="sibTrans" cxnId="{15DA6239-2B56-4BF4-951C-AFB03F896F8B}">
      <dgm:prSet/>
      <dgm:spPr/>
      <dgm:t>
        <a:bodyPr/>
        <a:lstStyle/>
        <a:p>
          <a:endParaRPr lang="en-US"/>
        </a:p>
      </dgm:t>
    </dgm:pt>
    <dgm:pt modelId="{37B857D4-C9AC-4C22-833E-CF9211D5E148}">
      <dgm:prSet phldrT="[Text]" custT="1"/>
      <dgm:spPr/>
      <dgm:t>
        <a:bodyPr/>
        <a:lstStyle/>
        <a:p>
          <a:r>
            <a:rPr lang="en-US" altLang="en-US" sz="1600" b="0" dirty="0">
              <a:solidFill>
                <a:schemeClr val="bg1"/>
              </a:solidFill>
              <a:latin typeface="Arial Nova" panose="020B0504020202020204" pitchFamily="34" charset="0"/>
            </a:rPr>
            <a:t>Ensuring coordination of care across the care continuum</a:t>
          </a:r>
          <a:endParaRPr lang="en-US" sz="1600" b="0" dirty="0">
            <a:solidFill>
              <a:schemeClr val="bg1"/>
            </a:solidFill>
          </a:endParaRPr>
        </a:p>
      </dgm:t>
    </dgm:pt>
    <dgm:pt modelId="{DFA463B1-F4F3-44FB-B644-A7A2C5451922}" type="parTrans" cxnId="{26715606-0362-441F-BBEC-DA7C513A0E38}">
      <dgm:prSet/>
      <dgm:spPr/>
      <dgm:t>
        <a:bodyPr/>
        <a:lstStyle/>
        <a:p>
          <a:endParaRPr lang="en-US"/>
        </a:p>
      </dgm:t>
    </dgm:pt>
    <dgm:pt modelId="{09D09762-1FA0-4436-9B27-59CB483CF7FC}" type="sibTrans" cxnId="{26715606-0362-441F-BBEC-DA7C513A0E38}">
      <dgm:prSet/>
      <dgm:spPr/>
      <dgm:t>
        <a:bodyPr/>
        <a:lstStyle/>
        <a:p>
          <a:endParaRPr lang="en-US"/>
        </a:p>
      </dgm:t>
    </dgm:pt>
    <dgm:pt modelId="{F40EA5CD-9CFC-439F-BBC9-C2B62614F46E}">
      <dgm:prSet phldrT="[Text]" custT="1"/>
      <dgm:spPr/>
      <dgm:t>
        <a:bodyPr/>
        <a:lstStyle/>
        <a:p>
          <a:r>
            <a:rPr lang="en-US" altLang="en-US" sz="1600" b="0" dirty="0">
              <a:solidFill>
                <a:schemeClr val="bg1"/>
              </a:solidFill>
              <a:latin typeface="Arial Nova" panose="020B0504020202020204" pitchFamily="34" charset="0"/>
            </a:rPr>
            <a:t>Appropriate utilization of services for preventive health and chronic conditions</a:t>
          </a:r>
          <a:endParaRPr lang="en-US" sz="1600" b="0" dirty="0">
            <a:solidFill>
              <a:schemeClr val="bg1"/>
            </a:solidFill>
          </a:endParaRPr>
        </a:p>
      </dgm:t>
    </dgm:pt>
    <dgm:pt modelId="{52266A7E-3809-4B5E-B3DD-4E147E8FFB80}" type="parTrans" cxnId="{66766C0B-D5A4-42E8-B777-E09EA246C9CB}">
      <dgm:prSet/>
      <dgm:spPr/>
      <dgm:t>
        <a:bodyPr/>
        <a:lstStyle/>
        <a:p>
          <a:endParaRPr lang="en-US"/>
        </a:p>
      </dgm:t>
    </dgm:pt>
    <dgm:pt modelId="{8D3EFE65-AB8E-4044-B52A-50FE7069A5A7}" type="sibTrans" cxnId="{66766C0B-D5A4-42E8-B777-E09EA246C9CB}">
      <dgm:prSet/>
      <dgm:spPr/>
      <dgm:t>
        <a:bodyPr/>
        <a:lstStyle/>
        <a:p>
          <a:endParaRPr lang="en-US"/>
        </a:p>
      </dgm:t>
    </dgm:pt>
    <dgm:pt modelId="{54B0C638-AAA4-4BB6-9645-B952E93A96F6}" type="pres">
      <dgm:prSet presAssocID="{3F758FCE-C7D5-4621-B94C-3AA3EF832B99}" presName="diagram" presStyleCnt="0">
        <dgm:presLayoutVars>
          <dgm:dir/>
          <dgm:resizeHandles val="exact"/>
        </dgm:presLayoutVars>
      </dgm:prSet>
      <dgm:spPr/>
    </dgm:pt>
    <dgm:pt modelId="{78CCDD38-973A-42FC-B93C-BBE2B393B07F}" type="pres">
      <dgm:prSet presAssocID="{91F625D3-03AA-4F6B-BB08-375EB84D58D0}" presName="node" presStyleLbl="node1" presStyleIdx="0" presStyleCnt="6">
        <dgm:presLayoutVars>
          <dgm:bulletEnabled val="1"/>
        </dgm:presLayoutVars>
      </dgm:prSet>
      <dgm:spPr/>
    </dgm:pt>
    <dgm:pt modelId="{29110510-CA63-45B8-9725-49FD9C03C3E2}" type="pres">
      <dgm:prSet presAssocID="{7393FA59-6190-4CF9-B641-80D5E012298A}" presName="sibTrans" presStyleCnt="0"/>
      <dgm:spPr/>
    </dgm:pt>
    <dgm:pt modelId="{153703C4-949A-498E-99FB-72069BF31E36}" type="pres">
      <dgm:prSet presAssocID="{FDAD247B-11CD-468A-9FD4-244331A1C679}" presName="node" presStyleLbl="node1" presStyleIdx="1" presStyleCnt="6">
        <dgm:presLayoutVars>
          <dgm:bulletEnabled val="1"/>
        </dgm:presLayoutVars>
      </dgm:prSet>
      <dgm:spPr/>
    </dgm:pt>
    <dgm:pt modelId="{0FBDFF44-89EF-4FB3-893F-B6D55E7895B3}" type="pres">
      <dgm:prSet presAssocID="{5D5814FA-38F9-4377-9FBD-1B6697B7F770}" presName="sibTrans" presStyleCnt="0"/>
      <dgm:spPr/>
    </dgm:pt>
    <dgm:pt modelId="{AA06119D-AA4B-474E-AED5-433AF85E9E59}" type="pres">
      <dgm:prSet presAssocID="{B68EB89E-D55D-4E99-B177-F9EACC8A68D1}" presName="node" presStyleLbl="node1" presStyleIdx="2" presStyleCnt="6">
        <dgm:presLayoutVars>
          <dgm:bulletEnabled val="1"/>
        </dgm:presLayoutVars>
      </dgm:prSet>
      <dgm:spPr/>
    </dgm:pt>
    <dgm:pt modelId="{D748715E-FEF9-40D0-A66E-7EFAFA75E1EF}" type="pres">
      <dgm:prSet presAssocID="{6E7E5ED9-25D4-43DC-A6C6-E1BD11F3F978}" presName="sibTrans" presStyleCnt="0"/>
      <dgm:spPr/>
    </dgm:pt>
    <dgm:pt modelId="{4F2AB64F-EA5B-4655-879C-3EA88C933B7C}" type="pres">
      <dgm:prSet presAssocID="{41706614-F094-4073-B97F-1D68BE552B6F}" presName="node" presStyleLbl="node1" presStyleIdx="3" presStyleCnt="6">
        <dgm:presLayoutVars>
          <dgm:bulletEnabled val="1"/>
        </dgm:presLayoutVars>
      </dgm:prSet>
      <dgm:spPr/>
    </dgm:pt>
    <dgm:pt modelId="{6B8FB8D6-FADD-492E-B1E6-28C3215059D7}" type="pres">
      <dgm:prSet presAssocID="{48DA253A-1680-4EDB-913D-FD658CBC3BFB}" presName="sibTrans" presStyleCnt="0"/>
      <dgm:spPr/>
    </dgm:pt>
    <dgm:pt modelId="{189B32F9-C8A6-4821-A38A-27571A86729E}" type="pres">
      <dgm:prSet presAssocID="{37B857D4-C9AC-4C22-833E-CF9211D5E148}" presName="node" presStyleLbl="node1" presStyleIdx="4" presStyleCnt="6">
        <dgm:presLayoutVars>
          <dgm:bulletEnabled val="1"/>
        </dgm:presLayoutVars>
      </dgm:prSet>
      <dgm:spPr/>
    </dgm:pt>
    <dgm:pt modelId="{1B666C35-8035-47E6-8B50-BC84DDE48E92}" type="pres">
      <dgm:prSet presAssocID="{09D09762-1FA0-4436-9B27-59CB483CF7FC}" presName="sibTrans" presStyleCnt="0"/>
      <dgm:spPr/>
    </dgm:pt>
    <dgm:pt modelId="{A11A9DA7-A9A0-490D-A9E6-C853D3628BEA}" type="pres">
      <dgm:prSet presAssocID="{F40EA5CD-9CFC-439F-BBC9-C2B62614F46E}" presName="node" presStyleLbl="node1" presStyleIdx="5" presStyleCnt="6">
        <dgm:presLayoutVars>
          <dgm:bulletEnabled val="1"/>
        </dgm:presLayoutVars>
      </dgm:prSet>
      <dgm:spPr/>
    </dgm:pt>
  </dgm:ptLst>
  <dgm:cxnLst>
    <dgm:cxn modelId="{55BEFB00-A8EA-455C-8FCF-29135561B096}" type="presOf" srcId="{91F625D3-03AA-4F6B-BB08-375EB84D58D0}" destId="{78CCDD38-973A-42FC-B93C-BBE2B393B07F}" srcOrd="0" destOrd="0" presId="urn:microsoft.com/office/officeart/2005/8/layout/default"/>
    <dgm:cxn modelId="{26715606-0362-441F-BBEC-DA7C513A0E38}" srcId="{3F758FCE-C7D5-4621-B94C-3AA3EF832B99}" destId="{37B857D4-C9AC-4C22-833E-CF9211D5E148}" srcOrd="4" destOrd="0" parTransId="{DFA463B1-F4F3-44FB-B644-A7A2C5451922}" sibTransId="{09D09762-1FA0-4436-9B27-59CB483CF7FC}"/>
    <dgm:cxn modelId="{66766C0B-D5A4-42E8-B777-E09EA246C9CB}" srcId="{3F758FCE-C7D5-4621-B94C-3AA3EF832B99}" destId="{F40EA5CD-9CFC-439F-BBC9-C2B62614F46E}" srcOrd="5" destOrd="0" parTransId="{52266A7E-3809-4B5E-B3DD-4E147E8FFB80}" sibTransId="{8D3EFE65-AB8E-4044-B52A-50FE7069A5A7}"/>
    <dgm:cxn modelId="{15DA6239-2B56-4BF4-951C-AFB03F896F8B}" srcId="{3F758FCE-C7D5-4621-B94C-3AA3EF832B99}" destId="{41706614-F094-4073-B97F-1D68BE552B6F}" srcOrd="3" destOrd="0" parTransId="{87F9C64B-457D-4888-AAF8-3F3084C64CE6}" sibTransId="{48DA253A-1680-4EDB-913D-FD658CBC3BFB}"/>
    <dgm:cxn modelId="{7C983F66-6B56-45B4-8B13-810102C60E56}" srcId="{3F758FCE-C7D5-4621-B94C-3AA3EF832B99}" destId="{B68EB89E-D55D-4E99-B177-F9EACC8A68D1}" srcOrd="2" destOrd="0" parTransId="{7593E66E-199D-4137-B59C-678E6364E85B}" sibTransId="{6E7E5ED9-25D4-43DC-A6C6-E1BD11F3F978}"/>
    <dgm:cxn modelId="{242B8C49-2BDB-4189-AC88-894258E0EFE5}" type="presOf" srcId="{F40EA5CD-9CFC-439F-BBC9-C2B62614F46E}" destId="{A11A9DA7-A9A0-490D-A9E6-C853D3628BEA}" srcOrd="0" destOrd="0" presId="urn:microsoft.com/office/officeart/2005/8/layout/default"/>
    <dgm:cxn modelId="{FD4856A7-22F3-4195-A374-36C9463710F9}" type="presOf" srcId="{3F758FCE-C7D5-4621-B94C-3AA3EF832B99}" destId="{54B0C638-AAA4-4BB6-9645-B952E93A96F6}" srcOrd="0" destOrd="0" presId="urn:microsoft.com/office/officeart/2005/8/layout/default"/>
    <dgm:cxn modelId="{BC355AAE-FD45-41A4-B564-50F2C6460B6B}" type="presOf" srcId="{FDAD247B-11CD-468A-9FD4-244331A1C679}" destId="{153703C4-949A-498E-99FB-72069BF31E36}" srcOrd="0" destOrd="0" presId="urn:microsoft.com/office/officeart/2005/8/layout/default"/>
    <dgm:cxn modelId="{536DEDAE-0D2A-41D5-94D1-FADFFF670713}" srcId="{3F758FCE-C7D5-4621-B94C-3AA3EF832B99}" destId="{91F625D3-03AA-4F6B-BB08-375EB84D58D0}" srcOrd="0" destOrd="0" parTransId="{76CF9679-DC9B-4F67-AC17-949459E77E88}" sibTransId="{7393FA59-6190-4CF9-B641-80D5E012298A}"/>
    <dgm:cxn modelId="{F490D5B2-1992-4425-9A55-B0FBD4967902}" type="presOf" srcId="{41706614-F094-4073-B97F-1D68BE552B6F}" destId="{4F2AB64F-EA5B-4655-879C-3EA88C933B7C}" srcOrd="0" destOrd="0" presId="urn:microsoft.com/office/officeart/2005/8/layout/default"/>
    <dgm:cxn modelId="{79F614B6-7E4C-485F-9E39-8F343E8A8111}" srcId="{3F758FCE-C7D5-4621-B94C-3AA3EF832B99}" destId="{FDAD247B-11CD-468A-9FD4-244331A1C679}" srcOrd="1" destOrd="0" parTransId="{49125A5D-0A8A-4823-8D33-222755A01891}" sibTransId="{5D5814FA-38F9-4377-9FBD-1B6697B7F770}"/>
    <dgm:cxn modelId="{353A30E3-86A1-4297-8480-F7D4A9D658C1}" type="presOf" srcId="{37B857D4-C9AC-4C22-833E-CF9211D5E148}" destId="{189B32F9-C8A6-4821-A38A-27571A86729E}" srcOrd="0" destOrd="0" presId="urn:microsoft.com/office/officeart/2005/8/layout/default"/>
    <dgm:cxn modelId="{C8532AF5-ED44-42DA-ACD7-9369770BA68A}" type="presOf" srcId="{B68EB89E-D55D-4E99-B177-F9EACC8A68D1}" destId="{AA06119D-AA4B-474E-AED5-433AF85E9E59}" srcOrd="0" destOrd="0" presId="urn:microsoft.com/office/officeart/2005/8/layout/default"/>
    <dgm:cxn modelId="{7929E8FB-EAAD-4281-9FF4-A90CF93722F2}" type="presParOf" srcId="{54B0C638-AAA4-4BB6-9645-B952E93A96F6}" destId="{78CCDD38-973A-42FC-B93C-BBE2B393B07F}" srcOrd="0" destOrd="0" presId="urn:microsoft.com/office/officeart/2005/8/layout/default"/>
    <dgm:cxn modelId="{A165DFAE-713D-49C5-8F62-A7C697321B7B}" type="presParOf" srcId="{54B0C638-AAA4-4BB6-9645-B952E93A96F6}" destId="{29110510-CA63-45B8-9725-49FD9C03C3E2}" srcOrd="1" destOrd="0" presId="urn:microsoft.com/office/officeart/2005/8/layout/default"/>
    <dgm:cxn modelId="{85EDAAAC-582A-4CF5-80AC-4E473E7AC0A3}" type="presParOf" srcId="{54B0C638-AAA4-4BB6-9645-B952E93A96F6}" destId="{153703C4-949A-498E-99FB-72069BF31E36}" srcOrd="2" destOrd="0" presId="urn:microsoft.com/office/officeart/2005/8/layout/default"/>
    <dgm:cxn modelId="{DC7CEA22-8625-4C19-9EDC-B6062ED5CA98}" type="presParOf" srcId="{54B0C638-AAA4-4BB6-9645-B952E93A96F6}" destId="{0FBDFF44-89EF-4FB3-893F-B6D55E7895B3}" srcOrd="3" destOrd="0" presId="urn:microsoft.com/office/officeart/2005/8/layout/default"/>
    <dgm:cxn modelId="{14A27E16-9434-42CE-8814-9BE05DFD7348}" type="presParOf" srcId="{54B0C638-AAA4-4BB6-9645-B952E93A96F6}" destId="{AA06119D-AA4B-474E-AED5-433AF85E9E59}" srcOrd="4" destOrd="0" presId="urn:microsoft.com/office/officeart/2005/8/layout/default"/>
    <dgm:cxn modelId="{9C1F8D10-8185-4D6C-BF3D-0E3677B605E5}" type="presParOf" srcId="{54B0C638-AAA4-4BB6-9645-B952E93A96F6}" destId="{D748715E-FEF9-40D0-A66E-7EFAFA75E1EF}" srcOrd="5" destOrd="0" presId="urn:microsoft.com/office/officeart/2005/8/layout/default"/>
    <dgm:cxn modelId="{D269E217-B951-4D80-BCDB-458B4F7CFFF9}" type="presParOf" srcId="{54B0C638-AAA4-4BB6-9645-B952E93A96F6}" destId="{4F2AB64F-EA5B-4655-879C-3EA88C933B7C}" srcOrd="6" destOrd="0" presId="urn:microsoft.com/office/officeart/2005/8/layout/default"/>
    <dgm:cxn modelId="{BBF56C52-0F74-4162-AA50-1834CD18B6B6}" type="presParOf" srcId="{54B0C638-AAA4-4BB6-9645-B952E93A96F6}" destId="{6B8FB8D6-FADD-492E-B1E6-28C3215059D7}" srcOrd="7" destOrd="0" presId="urn:microsoft.com/office/officeart/2005/8/layout/default"/>
    <dgm:cxn modelId="{0AA80276-3B66-4549-A296-10DB3DFE8BD0}" type="presParOf" srcId="{54B0C638-AAA4-4BB6-9645-B952E93A96F6}" destId="{189B32F9-C8A6-4821-A38A-27571A86729E}" srcOrd="8" destOrd="0" presId="urn:microsoft.com/office/officeart/2005/8/layout/default"/>
    <dgm:cxn modelId="{3FF13B2E-030B-4B4A-8487-F1A06A04D9E7}" type="presParOf" srcId="{54B0C638-AAA4-4BB6-9645-B952E93A96F6}" destId="{1B666C35-8035-47E6-8B50-BC84DDE48E92}" srcOrd="9" destOrd="0" presId="urn:microsoft.com/office/officeart/2005/8/layout/default"/>
    <dgm:cxn modelId="{856ECD5C-21C7-4644-8D74-D5F8113F6BAE}" type="presParOf" srcId="{54B0C638-AAA4-4BB6-9645-B952E93A96F6}" destId="{A11A9DA7-A9A0-490D-A9E6-C853D3628BEA}"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1D8AEE-CB15-4BD9-9EEE-8B9E51B3FF21}" type="doc">
      <dgm:prSet loTypeId="urn:microsoft.com/office/officeart/2005/8/layout/list1" loCatId="list" qsTypeId="urn:microsoft.com/office/officeart/2005/8/quickstyle/simple1" qsCatId="simple" csTypeId="urn:microsoft.com/office/officeart/2005/8/colors/accent6_2" csCatId="accent6" phldr="1"/>
      <dgm:spPr/>
      <dgm:t>
        <a:bodyPr/>
        <a:lstStyle/>
        <a:p>
          <a:endParaRPr lang="en-US"/>
        </a:p>
      </dgm:t>
    </dgm:pt>
    <dgm:pt modelId="{872C5508-3B8B-40D4-BC45-27B4223DA873}">
      <dgm:prSet phldrT="[Text]" custT="1"/>
      <dgm:spPr/>
      <dgm:t>
        <a:bodyPr/>
        <a:lstStyle/>
        <a:p>
          <a:r>
            <a:rPr lang="en-US" sz="1200" b="1" dirty="0">
              <a:latin typeface="Arial Nova" panose="020B0504020202020204" pitchFamily="34" charset="0"/>
            </a:rPr>
            <a:t>Factor 1</a:t>
          </a:r>
        </a:p>
      </dgm:t>
    </dgm:pt>
    <dgm:pt modelId="{24B6ECA4-1BD1-4277-88ED-98A5EC8DD296}" type="parTrans" cxnId="{90B8948E-A982-438F-80FE-FB7454156900}">
      <dgm:prSet/>
      <dgm:spPr/>
      <dgm:t>
        <a:bodyPr/>
        <a:lstStyle/>
        <a:p>
          <a:endParaRPr lang="en-US" sz="1200">
            <a:latin typeface="Arial Nova" panose="020B0504020202020204" pitchFamily="34" charset="0"/>
          </a:endParaRPr>
        </a:p>
      </dgm:t>
    </dgm:pt>
    <dgm:pt modelId="{5683C216-FC96-4D25-8D00-B976EFDD3B32}" type="sibTrans" cxnId="{90B8948E-A982-438F-80FE-FB7454156900}">
      <dgm:prSet/>
      <dgm:spPr/>
      <dgm:t>
        <a:bodyPr/>
        <a:lstStyle/>
        <a:p>
          <a:endParaRPr lang="en-US" sz="1200">
            <a:latin typeface="Arial Nova" panose="020B0504020202020204" pitchFamily="34" charset="0"/>
          </a:endParaRPr>
        </a:p>
      </dgm:t>
    </dgm:pt>
    <dgm:pt modelId="{541007CB-3B9F-466A-82A1-7221EB7C1320}">
      <dgm:prSet phldrT="[Text]" custT="1"/>
      <dgm:spPr/>
      <dgm:t>
        <a:bodyPr/>
        <a:lstStyle/>
        <a:p>
          <a:r>
            <a:rPr lang="en-US" sz="1200" b="1" dirty="0">
              <a:latin typeface="Arial Nova" panose="020B0504020202020204" pitchFamily="34" charset="0"/>
            </a:rPr>
            <a:t>Factor 2</a:t>
          </a:r>
        </a:p>
      </dgm:t>
    </dgm:pt>
    <dgm:pt modelId="{4CCF9177-CAC9-45C1-9553-0D7F7D74CACE}" type="parTrans" cxnId="{628DE7C0-C380-4690-B19D-1B2B65BA086F}">
      <dgm:prSet/>
      <dgm:spPr/>
      <dgm:t>
        <a:bodyPr/>
        <a:lstStyle/>
        <a:p>
          <a:endParaRPr lang="en-US" sz="1200">
            <a:latin typeface="Arial Nova" panose="020B0504020202020204" pitchFamily="34" charset="0"/>
          </a:endParaRPr>
        </a:p>
      </dgm:t>
    </dgm:pt>
    <dgm:pt modelId="{6C5A4403-E6E0-4944-B113-B6EB6C5920FB}" type="sibTrans" cxnId="{628DE7C0-C380-4690-B19D-1B2B65BA086F}">
      <dgm:prSet/>
      <dgm:spPr/>
      <dgm:t>
        <a:bodyPr/>
        <a:lstStyle/>
        <a:p>
          <a:endParaRPr lang="en-US" sz="1200">
            <a:latin typeface="Arial Nova" panose="020B0504020202020204" pitchFamily="34" charset="0"/>
          </a:endParaRPr>
        </a:p>
      </dgm:t>
    </dgm:pt>
    <dgm:pt modelId="{0AD6582C-D894-432A-82E3-D54EA52730A3}">
      <dgm:prSet phldrT="[Text]" custT="1"/>
      <dgm:spPr/>
      <dgm:t>
        <a:bodyPr/>
        <a:lstStyle/>
        <a:p>
          <a:r>
            <a:rPr lang="en-US" sz="1400" b="0" dirty="0">
              <a:solidFill>
                <a:schemeClr val="bg1"/>
              </a:solidFill>
              <a:latin typeface="Arial Nova" panose="020B0504020202020204" pitchFamily="34" charset="0"/>
            </a:rPr>
            <a:t>Describe specific data sources and performance and outcome measures used to continuously analyze, evaluate and report MOC quality performance.</a:t>
          </a:r>
        </a:p>
      </dgm:t>
    </dgm:pt>
    <dgm:pt modelId="{39708425-7F40-429F-9558-98A336544572}" type="parTrans" cxnId="{AEF5971A-6FFB-4F69-93A9-F40F6E2E5EB0}">
      <dgm:prSet/>
      <dgm:spPr/>
      <dgm:t>
        <a:bodyPr/>
        <a:lstStyle/>
        <a:p>
          <a:endParaRPr lang="en-US" sz="1200">
            <a:latin typeface="Arial Nova" panose="020B0504020202020204" pitchFamily="34" charset="0"/>
          </a:endParaRPr>
        </a:p>
      </dgm:t>
    </dgm:pt>
    <dgm:pt modelId="{C4FD8364-1A73-483D-918C-0A5DB4FF48F6}" type="sibTrans" cxnId="{AEF5971A-6FFB-4F69-93A9-F40F6E2E5EB0}">
      <dgm:prSet/>
      <dgm:spPr/>
      <dgm:t>
        <a:bodyPr/>
        <a:lstStyle/>
        <a:p>
          <a:endParaRPr lang="en-US" sz="1200">
            <a:latin typeface="Arial Nova" panose="020B0504020202020204" pitchFamily="34" charset="0"/>
          </a:endParaRPr>
        </a:p>
      </dgm:t>
    </dgm:pt>
    <dgm:pt modelId="{6258719D-0DCF-41C3-9AD9-75FFB3BAC5D1}">
      <dgm:prSet phldrT="[Text]" custT="1"/>
      <dgm:spPr/>
      <dgm:t>
        <a:bodyPr/>
        <a:lstStyle/>
        <a:p>
          <a:r>
            <a:rPr lang="en-US" sz="1200" b="1" dirty="0">
              <a:latin typeface="Arial Nova" panose="020B0504020202020204" pitchFamily="34" charset="0"/>
            </a:rPr>
            <a:t>Factor 3</a:t>
          </a:r>
        </a:p>
      </dgm:t>
    </dgm:pt>
    <dgm:pt modelId="{7F6935E9-CA28-4DCC-926F-EA7AAF378104}" type="parTrans" cxnId="{C1B46A7C-3DC5-4BB3-9E35-2FA54089C657}">
      <dgm:prSet/>
      <dgm:spPr/>
      <dgm:t>
        <a:bodyPr/>
        <a:lstStyle/>
        <a:p>
          <a:endParaRPr lang="en-US" sz="1200">
            <a:latin typeface="Arial Nova" panose="020B0504020202020204" pitchFamily="34" charset="0"/>
          </a:endParaRPr>
        </a:p>
      </dgm:t>
    </dgm:pt>
    <dgm:pt modelId="{FE92BB98-18CA-4E11-BB90-3EE0A0B6BADC}" type="sibTrans" cxnId="{C1B46A7C-3DC5-4BB3-9E35-2FA54089C657}">
      <dgm:prSet/>
      <dgm:spPr/>
      <dgm:t>
        <a:bodyPr/>
        <a:lstStyle/>
        <a:p>
          <a:endParaRPr lang="en-US" sz="1200">
            <a:latin typeface="Arial Nova" panose="020B0504020202020204" pitchFamily="34" charset="0"/>
          </a:endParaRPr>
        </a:p>
      </dgm:t>
    </dgm:pt>
    <dgm:pt modelId="{77713295-C464-4B90-B48F-D9972011920D}">
      <dgm:prSet phldrT="[Text]" custT="1"/>
      <dgm:spPr/>
      <dgm:t>
        <a:bodyPr/>
        <a:lstStyle/>
        <a:p>
          <a:r>
            <a:rPr lang="en-US" sz="1400" b="0" dirty="0">
              <a:latin typeface="Arial Nova" panose="020B0504020202020204" pitchFamily="34" charset="0"/>
            </a:rPr>
            <a:t>Describe how the MOC leadership, management groups, other SNP personnel and stakeholders are involved with the internal quality performance process. </a:t>
          </a:r>
        </a:p>
      </dgm:t>
    </dgm:pt>
    <dgm:pt modelId="{436AC8D7-5337-4EDF-828F-9E67B75AA1FC}" type="parTrans" cxnId="{CC5F44F1-DEDD-438A-A002-06292E5264FF}">
      <dgm:prSet/>
      <dgm:spPr/>
      <dgm:t>
        <a:bodyPr/>
        <a:lstStyle/>
        <a:p>
          <a:endParaRPr lang="en-US" sz="1200">
            <a:latin typeface="Arial Nova" panose="020B0504020202020204" pitchFamily="34" charset="0"/>
          </a:endParaRPr>
        </a:p>
      </dgm:t>
    </dgm:pt>
    <dgm:pt modelId="{5EF59B74-9D45-4C16-BAAD-33F1A3FC9730}" type="sibTrans" cxnId="{CC5F44F1-DEDD-438A-A002-06292E5264FF}">
      <dgm:prSet/>
      <dgm:spPr/>
      <dgm:t>
        <a:bodyPr/>
        <a:lstStyle/>
        <a:p>
          <a:endParaRPr lang="en-US" sz="1200">
            <a:latin typeface="Arial Nova" panose="020B0504020202020204" pitchFamily="34" charset="0"/>
          </a:endParaRPr>
        </a:p>
      </dgm:t>
    </dgm:pt>
    <dgm:pt modelId="{5BA463EE-8F64-4676-AAF1-917EB7D2CEA9}">
      <dgm:prSet phldrT="[Text]" custT="1"/>
      <dgm:spPr/>
      <dgm:t>
        <a:bodyPr/>
        <a:lstStyle/>
        <a:p>
          <a:r>
            <a:rPr lang="en-US" sz="1200" b="1" dirty="0">
              <a:latin typeface="Arial Nova" panose="020B0504020202020204" pitchFamily="34" charset="0"/>
            </a:rPr>
            <a:t>Factor 4</a:t>
          </a:r>
        </a:p>
      </dgm:t>
    </dgm:pt>
    <dgm:pt modelId="{C60CB69C-E237-45C6-A60C-A1D4057FB24B}" type="parTrans" cxnId="{86A6951C-4A9A-4958-87B6-189F579EA2D3}">
      <dgm:prSet/>
      <dgm:spPr/>
      <dgm:t>
        <a:bodyPr/>
        <a:lstStyle/>
        <a:p>
          <a:endParaRPr lang="en-US" sz="1200">
            <a:latin typeface="Arial Nova" panose="020B0504020202020204" pitchFamily="34" charset="0"/>
          </a:endParaRPr>
        </a:p>
      </dgm:t>
    </dgm:pt>
    <dgm:pt modelId="{7A4C3AA2-7317-424E-B5E4-C2265AECE07D}" type="sibTrans" cxnId="{86A6951C-4A9A-4958-87B6-189F579EA2D3}">
      <dgm:prSet/>
      <dgm:spPr/>
      <dgm:t>
        <a:bodyPr/>
        <a:lstStyle/>
        <a:p>
          <a:endParaRPr lang="en-US" sz="1200">
            <a:latin typeface="Arial Nova" panose="020B0504020202020204" pitchFamily="34" charset="0"/>
          </a:endParaRPr>
        </a:p>
      </dgm:t>
    </dgm:pt>
    <dgm:pt modelId="{D151FB19-ED8B-4247-A5DE-4D860EF558E5}">
      <dgm:prSet phldrT="[Text]" custT="1"/>
      <dgm:spPr/>
      <dgm:t>
        <a:bodyPr/>
        <a:lstStyle/>
        <a:p>
          <a:r>
            <a:rPr lang="en-US" sz="1400" b="0" dirty="0">
              <a:latin typeface="Arial Nova" panose="020B0504020202020204" pitchFamily="34" charset="0"/>
            </a:rPr>
            <a:t>Describe how SNP-specific measurable goals and health outcomes are integrated in the overall performance plan.</a:t>
          </a:r>
        </a:p>
      </dgm:t>
    </dgm:pt>
    <dgm:pt modelId="{1FD243A3-84A2-4C76-AA75-85DDBA9F6FB0}" type="parTrans" cxnId="{3ED27A30-E1FA-47D0-9470-7A90155E6217}">
      <dgm:prSet/>
      <dgm:spPr/>
      <dgm:t>
        <a:bodyPr/>
        <a:lstStyle/>
        <a:p>
          <a:endParaRPr lang="en-US" sz="1200">
            <a:latin typeface="Arial Nova" panose="020B0504020202020204" pitchFamily="34" charset="0"/>
          </a:endParaRPr>
        </a:p>
      </dgm:t>
    </dgm:pt>
    <dgm:pt modelId="{56C34E95-FF47-4CB1-BDE8-7A56D9D9FD00}" type="sibTrans" cxnId="{3ED27A30-E1FA-47D0-9470-7A90155E6217}">
      <dgm:prSet/>
      <dgm:spPr/>
      <dgm:t>
        <a:bodyPr/>
        <a:lstStyle/>
        <a:p>
          <a:endParaRPr lang="en-US" sz="1200">
            <a:latin typeface="Arial Nova" panose="020B0504020202020204" pitchFamily="34" charset="0"/>
          </a:endParaRPr>
        </a:p>
      </dgm:t>
    </dgm:pt>
    <dgm:pt modelId="{7FE316F4-4478-4D84-B434-E1A3AFCBB28C}">
      <dgm:prSet phldrT="[Text]" custT="1"/>
      <dgm:spPr/>
      <dgm:t>
        <a:bodyPr/>
        <a:lstStyle/>
        <a:p>
          <a:r>
            <a:rPr lang="en-US" sz="1400" b="0" dirty="0">
              <a:solidFill>
                <a:schemeClr val="bg1"/>
              </a:solidFill>
              <a:latin typeface="Arial Nova" panose="020B0504020202020204" pitchFamily="34" charset="0"/>
            </a:rPr>
            <a:t>Describe the overall QI plan and how the organization delivers or provides appropriate services to enrollees, based on their unique needs.</a:t>
          </a:r>
        </a:p>
      </dgm:t>
    </dgm:pt>
    <dgm:pt modelId="{DAF23CB4-DD04-4D17-B525-C2F2B859C4A9}" type="sibTrans" cxnId="{7CD3274B-A8E5-45F6-B002-3801F672CE20}">
      <dgm:prSet/>
      <dgm:spPr/>
      <dgm:t>
        <a:bodyPr/>
        <a:lstStyle/>
        <a:p>
          <a:endParaRPr lang="en-US" sz="1200">
            <a:latin typeface="Arial Nova" panose="020B0504020202020204" pitchFamily="34" charset="0"/>
          </a:endParaRPr>
        </a:p>
      </dgm:t>
    </dgm:pt>
    <dgm:pt modelId="{CD2D6DAB-0C96-40DF-B1D1-5DBDBA0379AF}" type="parTrans" cxnId="{7CD3274B-A8E5-45F6-B002-3801F672CE20}">
      <dgm:prSet/>
      <dgm:spPr/>
      <dgm:t>
        <a:bodyPr/>
        <a:lstStyle/>
        <a:p>
          <a:endParaRPr lang="en-US" sz="1200">
            <a:latin typeface="Arial Nova" panose="020B0504020202020204" pitchFamily="34" charset="0"/>
          </a:endParaRPr>
        </a:p>
      </dgm:t>
    </dgm:pt>
    <dgm:pt modelId="{657B19A6-BC04-4F27-8B8E-B9E17563BA0D}" type="pres">
      <dgm:prSet presAssocID="{0A1D8AEE-CB15-4BD9-9EEE-8B9E51B3FF21}" presName="linear" presStyleCnt="0">
        <dgm:presLayoutVars>
          <dgm:dir/>
          <dgm:animLvl val="lvl"/>
          <dgm:resizeHandles val="exact"/>
        </dgm:presLayoutVars>
      </dgm:prSet>
      <dgm:spPr/>
    </dgm:pt>
    <dgm:pt modelId="{3BBAABF4-69F3-4096-B11E-F140CE65310B}" type="pres">
      <dgm:prSet presAssocID="{872C5508-3B8B-40D4-BC45-27B4223DA873}" presName="parentLin" presStyleCnt="0"/>
      <dgm:spPr/>
    </dgm:pt>
    <dgm:pt modelId="{CCEC906F-F3E6-4BCF-A236-94C7F722E07D}" type="pres">
      <dgm:prSet presAssocID="{872C5508-3B8B-40D4-BC45-27B4223DA873}" presName="parentLeftMargin" presStyleLbl="node1" presStyleIdx="0" presStyleCnt="4"/>
      <dgm:spPr/>
    </dgm:pt>
    <dgm:pt modelId="{376CD7E9-4D47-408E-9A0E-9717829B77FF}" type="pres">
      <dgm:prSet presAssocID="{872C5508-3B8B-40D4-BC45-27B4223DA873}" presName="parentText" presStyleLbl="node1" presStyleIdx="0" presStyleCnt="4">
        <dgm:presLayoutVars>
          <dgm:chMax val="0"/>
          <dgm:bulletEnabled val="1"/>
        </dgm:presLayoutVars>
      </dgm:prSet>
      <dgm:spPr/>
    </dgm:pt>
    <dgm:pt modelId="{B3C2C98E-7E47-4A1C-AF74-3AC12317A7AF}" type="pres">
      <dgm:prSet presAssocID="{872C5508-3B8B-40D4-BC45-27B4223DA873}" presName="negativeSpace" presStyleCnt="0"/>
      <dgm:spPr/>
    </dgm:pt>
    <dgm:pt modelId="{6A42301C-7A23-46DD-8603-69CC2A9939A6}" type="pres">
      <dgm:prSet presAssocID="{872C5508-3B8B-40D4-BC45-27B4223DA873}" presName="childText" presStyleLbl="conFgAcc1" presStyleIdx="0" presStyleCnt="4">
        <dgm:presLayoutVars>
          <dgm:bulletEnabled val="1"/>
        </dgm:presLayoutVars>
      </dgm:prSet>
      <dgm:spPr/>
    </dgm:pt>
    <dgm:pt modelId="{91342A99-6343-4EB6-AFBC-0351ED83AA68}" type="pres">
      <dgm:prSet presAssocID="{5683C216-FC96-4D25-8D00-B976EFDD3B32}" presName="spaceBetweenRectangles" presStyleCnt="0"/>
      <dgm:spPr/>
    </dgm:pt>
    <dgm:pt modelId="{86272664-3180-4D40-9D4C-4626F528FA42}" type="pres">
      <dgm:prSet presAssocID="{541007CB-3B9F-466A-82A1-7221EB7C1320}" presName="parentLin" presStyleCnt="0"/>
      <dgm:spPr/>
    </dgm:pt>
    <dgm:pt modelId="{4E70CB7D-AF67-4848-B49E-2ED624D17BED}" type="pres">
      <dgm:prSet presAssocID="{541007CB-3B9F-466A-82A1-7221EB7C1320}" presName="parentLeftMargin" presStyleLbl="node1" presStyleIdx="0" presStyleCnt="4"/>
      <dgm:spPr/>
    </dgm:pt>
    <dgm:pt modelId="{0C2E4F99-A30A-4F2D-8DC5-887E4F16E6ED}" type="pres">
      <dgm:prSet presAssocID="{541007CB-3B9F-466A-82A1-7221EB7C1320}" presName="parentText" presStyleLbl="node1" presStyleIdx="1" presStyleCnt="4">
        <dgm:presLayoutVars>
          <dgm:chMax val="0"/>
          <dgm:bulletEnabled val="1"/>
        </dgm:presLayoutVars>
      </dgm:prSet>
      <dgm:spPr/>
    </dgm:pt>
    <dgm:pt modelId="{F9068107-D147-4749-B2BA-F0B796B599AF}" type="pres">
      <dgm:prSet presAssocID="{541007CB-3B9F-466A-82A1-7221EB7C1320}" presName="negativeSpace" presStyleCnt="0"/>
      <dgm:spPr/>
    </dgm:pt>
    <dgm:pt modelId="{66A0CE44-FC8C-4FA3-A593-9F8D8D509FBD}" type="pres">
      <dgm:prSet presAssocID="{541007CB-3B9F-466A-82A1-7221EB7C1320}" presName="childText" presStyleLbl="conFgAcc1" presStyleIdx="1" presStyleCnt="4">
        <dgm:presLayoutVars>
          <dgm:bulletEnabled val="1"/>
        </dgm:presLayoutVars>
      </dgm:prSet>
      <dgm:spPr/>
    </dgm:pt>
    <dgm:pt modelId="{AEB52804-B672-4530-AAB5-0E7D7F104062}" type="pres">
      <dgm:prSet presAssocID="{6C5A4403-E6E0-4944-B113-B6EB6C5920FB}" presName="spaceBetweenRectangles" presStyleCnt="0"/>
      <dgm:spPr/>
    </dgm:pt>
    <dgm:pt modelId="{E21E83CB-4555-415E-B076-F8AD76392B51}" type="pres">
      <dgm:prSet presAssocID="{6258719D-0DCF-41C3-9AD9-75FFB3BAC5D1}" presName="parentLin" presStyleCnt="0"/>
      <dgm:spPr/>
    </dgm:pt>
    <dgm:pt modelId="{0BDA5EC6-D669-478C-A45F-6E94D1938CE2}" type="pres">
      <dgm:prSet presAssocID="{6258719D-0DCF-41C3-9AD9-75FFB3BAC5D1}" presName="parentLeftMargin" presStyleLbl="node1" presStyleIdx="1" presStyleCnt="4"/>
      <dgm:spPr/>
    </dgm:pt>
    <dgm:pt modelId="{5B894B2B-9073-4AD1-B1C1-3ABC2D28233E}" type="pres">
      <dgm:prSet presAssocID="{6258719D-0DCF-41C3-9AD9-75FFB3BAC5D1}" presName="parentText" presStyleLbl="node1" presStyleIdx="2" presStyleCnt="4">
        <dgm:presLayoutVars>
          <dgm:chMax val="0"/>
          <dgm:bulletEnabled val="1"/>
        </dgm:presLayoutVars>
      </dgm:prSet>
      <dgm:spPr/>
    </dgm:pt>
    <dgm:pt modelId="{5796A94F-A371-4F87-8C86-014F1A59BBA5}" type="pres">
      <dgm:prSet presAssocID="{6258719D-0DCF-41C3-9AD9-75FFB3BAC5D1}" presName="negativeSpace" presStyleCnt="0"/>
      <dgm:spPr/>
    </dgm:pt>
    <dgm:pt modelId="{20416395-BE17-49D5-ADBF-D2C4C344BA63}" type="pres">
      <dgm:prSet presAssocID="{6258719D-0DCF-41C3-9AD9-75FFB3BAC5D1}" presName="childText" presStyleLbl="conFgAcc1" presStyleIdx="2" presStyleCnt="4">
        <dgm:presLayoutVars>
          <dgm:bulletEnabled val="1"/>
        </dgm:presLayoutVars>
      </dgm:prSet>
      <dgm:spPr/>
    </dgm:pt>
    <dgm:pt modelId="{D93B6DA0-1775-4243-BAF8-811785D6CE48}" type="pres">
      <dgm:prSet presAssocID="{FE92BB98-18CA-4E11-BB90-3EE0A0B6BADC}" presName="spaceBetweenRectangles" presStyleCnt="0"/>
      <dgm:spPr/>
    </dgm:pt>
    <dgm:pt modelId="{04B06EFE-EA12-45F4-BEAC-F289DB0DF0E1}" type="pres">
      <dgm:prSet presAssocID="{5BA463EE-8F64-4676-AAF1-917EB7D2CEA9}" presName="parentLin" presStyleCnt="0"/>
      <dgm:spPr/>
    </dgm:pt>
    <dgm:pt modelId="{48EF6C83-687C-4DEF-BAA7-11D82D76C54D}" type="pres">
      <dgm:prSet presAssocID="{5BA463EE-8F64-4676-AAF1-917EB7D2CEA9}" presName="parentLeftMargin" presStyleLbl="node1" presStyleIdx="2" presStyleCnt="4"/>
      <dgm:spPr/>
    </dgm:pt>
    <dgm:pt modelId="{F128C381-E5D3-4A81-A51D-A93797AC81FF}" type="pres">
      <dgm:prSet presAssocID="{5BA463EE-8F64-4676-AAF1-917EB7D2CEA9}" presName="parentText" presStyleLbl="node1" presStyleIdx="3" presStyleCnt="4">
        <dgm:presLayoutVars>
          <dgm:chMax val="0"/>
          <dgm:bulletEnabled val="1"/>
        </dgm:presLayoutVars>
      </dgm:prSet>
      <dgm:spPr/>
    </dgm:pt>
    <dgm:pt modelId="{22018DA2-BA59-4C4A-A9BE-FC3D3B9C0902}" type="pres">
      <dgm:prSet presAssocID="{5BA463EE-8F64-4676-AAF1-917EB7D2CEA9}" presName="negativeSpace" presStyleCnt="0"/>
      <dgm:spPr/>
    </dgm:pt>
    <dgm:pt modelId="{39912B77-69B7-4B19-8698-5CD3A9A7F189}" type="pres">
      <dgm:prSet presAssocID="{5BA463EE-8F64-4676-AAF1-917EB7D2CEA9}" presName="childText" presStyleLbl="conFgAcc1" presStyleIdx="3" presStyleCnt="4">
        <dgm:presLayoutVars>
          <dgm:bulletEnabled val="1"/>
        </dgm:presLayoutVars>
      </dgm:prSet>
      <dgm:spPr/>
    </dgm:pt>
  </dgm:ptLst>
  <dgm:cxnLst>
    <dgm:cxn modelId="{AEF5971A-6FFB-4F69-93A9-F40F6E2E5EB0}" srcId="{541007CB-3B9F-466A-82A1-7221EB7C1320}" destId="{0AD6582C-D894-432A-82E3-D54EA52730A3}" srcOrd="0" destOrd="0" parTransId="{39708425-7F40-429F-9558-98A336544572}" sibTransId="{C4FD8364-1A73-483D-918C-0A5DB4FF48F6}"/>
    <dgm:cxn modelId="{86A6951C-4A9A-4958-87B6-189F579EA2D3}" srcId="{0A1D8AEE-CB15-4BD9-9EEE-8B9E51B3FF21}" destId="{5BA463EE-8F64-4676-AAF1-917EB7D2CEA9}" srcOrd="3" destOrd="0" parTransId="{C60CB69C-E237-45C6-A60C-A1D4057FB24B}" sibTransId="{7A4C3AA2-7317-424E-B5E4-C2265AECE07D}"/>
    <dgm:cxn modelId="{832CF725-534A-4EDA-BFA0-E079142A06FA}" type="presOf" srcId="{5BA463EE-8F64-4676-AAF1-917EB7D2CEA9}" destId="{48EF6C83-687C-4DEF-BAA7-11D82D76C54D}" srcOrd="0" destOrd="0" presId="urn:microsoft.com/office/officeart/2005/8/layout/list1"/>
    <dgm:cxn modelId="{DD192B26-F053-43F6-B642-6A8093B42501}" type="presOf" srcId="{7FE316F4-4478-4D84-B434-E1A3AFCBB28C}" destId="{6A42301C-7A23-46DD-8603-69CC2A9939A6}" srcOrd="0" destOrd="0" presId="urn:microsoft.com/office/officeart/2005/8/layout/list1"/>
    <dgm:cxn modelId="{3ED27A30-E1FA-47D0-9470-7A90155E6217}" srcId="{5BA463EE-8F64-4676-AAF1-917EB7D2CEA9}" destId="{D151FB19-ED8B-4247-A5DE-4D860EF558E5}" srcOrd="0" destOrd="0" parTransId="{1FD243A3-84A2-4C76-AA75-85DDBA9F6FB0}" sibTransId="{56C34E95-FF47-4CB1-BDE8-7A56D9D9FD00}"/>
    <dgm:cxn modelId="{930D395C-0C42-414B-BD39-730412F70E33}" type="presOf" srcId="{6258719D-0DCF-41C3-9AD9-75FFB3BAC5D1}" destId="{0BDA5EC6-D669-478C-A45F-6E94D1938CE2}" srcOrd="0" destOrd="0" presId="urn:microsoft.com/office/officeart/2005/8/layout/list1"/>
    <dgm:cxn modelId="{5BC70845-5C18-4199-8513-66368292ED1E}" type="presOf" srcId="{0AD6582C-D894-432A-82E3-D54EA52730A3}" destId="{66A0CE44-FC8C-4FA3-A593-9F8D8D509FBD}" srcOrd="0" destOrd="0" presId="urn:microsoft.com/office/officeart/2005/8/layout/list1"/>
    <dgm:cxn modelId="{0E394045-6EF6-4602-9703-9E9165D52064}" type="presOf" srcId="{872C5508-3B8B-40D4-BC45-27B4223DA873}" destId="{376CD7E9-4D47-408E-9A0E-9717829B77FF}" srcOrd="1" destOrd="0" presId="urn:microsoft.com/office/officeart/2005/8/layout/list1"/>
    <dgm:cxn modelId="{7CD3274B-A8E5-45F6-B002-3801F672CE20}" srcId="{872C5508-3B8B-40D4-BC45-27B4223DA873}" destId="{7FE316F4-4478-4D84-B434-E1A3AFCBB28C}" srcOrd="0" destOrd="0" parTransId="{CD2D6DAB-0C96-40DF-B1D1-5DBDBA0379AF}" sibTransId="{DAF23CB4-DD04-4D17-B525-C2F2B859C4A9}"/>
    <dgm:cxn modelId="{17EB5B70-6ECA-4C47-86AE-3CE56E06B4D5}" type="presOf" srcId="{5BA463EE-8F64-4676-AAF1-917EB7D2CEA9}" destId="{F128C381-E5D3-4A81-A51D-A93797AC81FF}" srcOrd="1" destOrd="0" presId="urn:microsoft.com/office/officeart/2005/8/layout/list1"/>
    <dgm:cxn modelId="{1250D458-2314-4934-8467-6874F3FC8BB8}" type="presOf" srcId="{872C5508-3B8B-40D4-BC45-27B4223DA873}" destId="{CCEC906F-F3E6-4BCF-A236-94C7F722E07D}" srcOrd="0" destOrd="0" presId="urn:microsoft.com/office/officeart/2005/8/layout/list1"/>
    <dgm:cxn modelId="{86B2337A-DAAF-4F8D-9AB9-001E39F899F3}" type="presOf" srcId="{77713295-C464-4B90-B48F-D9972011920D}" destId="{20416395-BE17-49D5-ADBF-D2C4C344BA63}" srcOrd="0" destOrd="0" presId="urn:microsoft.com/office/officeart/2005/8/layout/list1"/>
    <dgm:cxn modelId="{C1B46A7C-3DC5-4BB3-9E35-2FA54089C657}" srcId="{0A1D8AEE-CB15-4BD9-9EEE-8B9E51B3FF21}" destId="{6258719D-0DCF-41C3-9AD9-75FFB3BAC5D1}" srcOrd="2" destOrd="0" parTransId="{7F6935E9-CA28-4DCC-926F-EA7AAF378104}" sibTransId="{FE92BB98-18CA-4E11-BB90-3EE0A0B6BADC}"/>
    <dgm:cxn modelId="{90B8948E-A982-438F-80FE-FB7454156900}" srcId="{0A1D8AEE-CB15-4BD9-9EEE-8B9E51B3FF21}" destId="{872C5508-3B8B-40D4-BC45-27B4223DA873}" srcOrd="0" destOrd="0" parTransId="{24B6ECA4-1BD1-4277-88ED-98A5EC8DD296}" sibTransId="{5683C216-FC96-4D25-8D00-B976EFDD3B32}"/>
    <dgm:cxn modelId="{17983196-AD07-4968-84EC-FA695DF8ED77}" type="presOf" srcId="{541007CB-3B9F-466A-82A1-7221EB7C1320}" destId="{4E70CB7D-AF67-4848-B49E-2ED624D17BED}" srcOrd="0" destOrd="0" presId="urn:microsoft.com/office/officeart/2005/8/layout/list1"/>
    <dgm:cxn modelId="{68EBA2A1-3C84-420B-9A07-4AC4A0B4040B}" type="presOf" srcId="{6258719D-0DCF-41C3-9AD9-75FFB3BAC5D1}" destId="{5B894B2B-9073-4AD1-B1C1-3ABC2D28233E}" srcOrd="1" destOrd="0" presId="urn:microsoft.com/office/officeart/2005/8/layout/list1"/>
    <dgm:cxn modelId="{080147B4-7B42-4A0C-BA41-2AB4164D8518}" type="presOf" srcId="{0A1D8AEE-CB15-4BD9-9EEE-8B9E51B3FF21}" destId="{657B19A6-BC04-4F27-8B8E-B9E17563BA0D}" srcOrd="0" destOrd="0" presId="urn:microsoft.com/office/officeart/2005/8/layout/list1"/>
    <dgm:cxn modelId="{628DE7C0-C380-4690-B19D-1B2B65BA086F}" srcId="{0A1D8AEE-CB15-4BD9-9EEE-8B9E51B3FF21}" destId="{541007CB-3B9F-466A-82A1-7221EB7C1320}" srcOrd="1" destOrd="0" parTransId="{4CCF9177-CAC9-45C1-9553-0D7F7D74CACE}" sibTransId="{6C5A4403-E6E0-4944-B113-B6EB6C5920FB}"/>
    <dgm:cxn modelId="{8254F9DE-3391-47F1-8578-A31FF4619844}" type="presOf" srcId="{D151FB19-ED8B-4247-A5DE-4D860EF558E5}" destId="{39912B77-69B7-4B19-8698-5CD3A9A7F189}" srcOrd="0" destOrd="0" presId="urn:microsoft.com/office/officeart/2005/8/layout/list1"/>
    <dgm:cxn modelId="{5AC18AE0-5C7E-41B0-85EC-E964A2D091CB}" type="presOf" srcId="{541007CB-3B9F-466A-82A1-7221EB7C1320}" destId="{0C2E4F99-A30A-4F2D-8DC5-887E4F16E6ED}" srcOrd="1" destOrd="0" presId="urn:microsoft.com/office/officeart/2005/8/layout/list1"/>
    <dgm:cxn modelId="{CC5F44F1-DEDD-438A-A002-06292E5264FF}" srcId="{6258719D-0DCF-41C3-9AD9-75FFB3BAC5D1}" destId="{77713295-C464-4B90-B48F-D9972011920D}" srcOrd="0" destOrd="0" parTransId="{436AC8D7-5337-4EDF-828F-9E67B75AA1FC}" sibTransId="{5EF59B74-9D45-4C16-BAAD-33F1A3FC9730}"/>
    <dgm:cxn modelId="{61268F4A-BE04-470B-BA24-FD2A523C2855}" type="presParOf" srcId="{657B19A6-BC04-4F27-8B8E-B9E17563BA0D}" destId="{3BBAABF4-69F3-4096-B11E-F140CE65310B}" srcOrd="0" destOrd="0" presId="urn:microsoft.com/office/officeart/2005/8/layout/list1"/>
    <dgm:cxn modelId="{9A36FF30-BA54-4E9B-AAC4-70F461DD06C0}" type="presParOf" srcId="{3BBAABF4-69F3-4096-B11E-F140CE65310B}" destId="{CCEC906F-F3E6-4BCF-A236-94C7F722E07D}" srcOrd="0" destOrd="0" presId="urn:microsoft.com/office/officeart/2005/8/layout/list1"/>
    <dgm:cxn modelId="{5EDAC394-7CBB-4E77-A383-4F852123099F}" type="presParOf" srcId="{3BBAABF4-69F3-4096-B11E-F140CE65310B}" destId="{376CD7E9-4D47-408E-9A0E-9717829B77FF}" srcOrd="1" destOrd="0" presId="urn:microsoft.com/office/officeart/2005/8/layout/list1"/>
    <dgm:cxn modelId="{AB992EDA-BCD9-42B6-AFCB-663F0465906A}" type="presParOf" srcId="{657B19A6-BC04-4F27-8B8E-B9E17563BA0D}" destId="{B3C2C98E-7E47-4A1C-AF74-3AC12317A7AF}" srcOrd="1" destOrd="0" presId="urn:microsoft.com/office/officeart/2005/8/layout/list1"/>
    <dgm:cxn modelId="{A9841C95-CA3F-4CA8-8855-0D9D6D5D172E}" type="presParOf" srcId="{657B19A6-BC04-4F27-8B8E-B9E17563BA0D}" destId="{6A42301C-7A23-46DD-8603-69CC2A9939A6}" srcOrd="2" destOrd="0" presId="urn:microsoft.com/office/officeart/2005/8/layout/list1"/>
    <dgm:cxn modelId="{C2286510-9EB5-4F88-9519-590FCC6C2EDE}" type="presParOf" srcId="{657B19A6-BC04-4F27-8B8E-B9E17563BA0D}" destId="{91342A99-6343-4EB6-AFBC-0351ED83AA68}" srcOrd="3" destOrd="0" presId="urn:microsoft.com/office/officeart/2005/8/layout/list1"/>
    <dgm:cxn modelId="{A3B80F59-F7A4-4831-B7FB-463EBCA4AE2C}" type="presParOf" srcId="{657B19A6-BC04-4F27-8B8E-B9E17563BA0D}" destId="{86272664-3180-4D40-9D4C-4626F528FA42}" srcOrd="4" destOrd="0" presId="urn:microsoft.com/office/officeart/2005/8/layout/list1"/>
    <dgm:cxn modelId="{653E6EEC-7467-4C0C-A5EE-E9E4DD0478F8}" type="presParOf" srcId="{86272664-3180-4D40-9D4C-4626F528FA42}" destId="{4E70CB7D-AF67-4848-B49E-2ED624D17BED}" srcOrd="0" destOrd="0" presId="urn:microsoft.com/office/officeart/2005/8/layout/list1"/>
    <dgm:cxn modelId="{81750F0A-B2DE-47DA-9AF1-4DD767C1474E}" type="presParOf" srcId="{86272664-3180-4D40-9D4C-4626F528FA42}" destId="{0C2E4F99-A30A-4F2D-8DC5-887E4F16E6ED}" srcOrd="1" destOrd="0" presId="urn:microsoft.com/office/officeart/2005/8/layout/list1"/>
    <dgm:cxn modelId="{15882A5F-6B03-4CDA-8A7A-A7343EE19CE5}" type="presParOf" srcId="{657B19A6-BC04-4F27-8B8E-B9E17563BA0D}" destId="{F9068107-D147-4749-B2BA-F0B796B599AF}" srcOrd="5" destOrd="0" presId="urn:microsoft.com/office/officeart/2005/8/layout/list1"/>
    <dgm:cxn modelId="{ABBD7B8C-D1A1-4B8A-8AE8-687713C6E271}" type="presParOf" srcId="{657B19A6-BC04-4F27-8B8E-B9E17563BA0D}" destId="{66A0CE44-FC8C-4FA3-A593-9F8D8D509FBD}" srcOrd="6" destOrd="0" presId="urn:microsoft.com/office/officeart/2005/8/layout/list1"/>
    <dgm:cxn modelId="{D633C594-53C0-407D-A96F-A62D4C18290D}" type="presParOf" srcId="{657B19A6-BC04-4F27-8B8E-B9E17563BA0D}" destId="{AEB52804-B672-4530-AAB5-0E7D7F104062}" srcOrd="7" destOrd="0" presId="urn:microsoft.com/office/officeart/2005/8/layout/list1"/>
    <dgm:cxn modelId="{2D352819-3026-445A-A970-FD56EA80B089}" type="presParOf" srcId="{657B19A6-BC04-4F27-8B8E-B9E17563BA0D}" destId="{E21E83CB-4555-415E-B076-F8AD76392B51}" srcOrd="8" destOrd="0" presId="urn:microsoft.com/office/officeart/2005/8/layout/list1"/>
    <dgm:cxn modelId="{FF6DAE29-E494-4A60-9003-FC752060477B}" type="presParOf" srcId="{E21E83CB-4555-415E-B076-F8AD76392B51}" destId="{0BDA5EC6-D669-478C-A45F-6E94D1938CE2}" srcOrd="0" destOrd="0" presId="urn:microsoft.com/office/officeart/2005/8/layout/list1"/>
    <dgm:cxn modelId="{BC27BAB6-827E-4122-8B7D-BAC06ECB5319}" type="presParOf" srcId="{E21E83CB-4555-415E-B076-F8AD76392B51}" destId="{5B894B2B-9073-4AD1-B1C1-3ABC2D28233E}" srcOrd="1" destOrd="0" presId="urn:microsoft.com/office/officeart/2005/8/layout/list1"/>
    <dgm:cxn modelId="{C9E0E1F2-05F9-4643-B0F2-7A899F039C79}" type="presParOf" srcId="{657B19A6-BC04-4F27-8B8E-B9E17563BA0D}" destId="{5796A94F-A371-4F87-8C86-014F1A59BBA5}" srcOrd="9" destOrd="0" presId="urn:microsoft.com/office/officeart/2005/8/layout/list1"/>
    <dgm:cxn modelId="{B720C186-A4F6-4C20-9BB2-64EBBDD4715E}" type="presParOf" srcId="{657B19A6-BC04-4F27-8B8E-B9E17563BA0D}" destId="{20416395-BE17-49D5-ADBF-D2C4C344BA63}" srcOrd="10" destOrd="0" presId="urn:microsoft.com/office/officeart/2005/8/layout/list1"/>
    <dgm:cxn modelId="{F2C4C0A4-066A-48D3-9E3C-8D518461946C}" type="presParOf" srcId="{657B19A6-BC04-4F27-8B8E-B9E17563BA0D}" destId="{D93B6DA0-1775-4243-BAF8-811785D6CE48}" srcOrd="11" destOrd="0" presId="urn:microsoft.com/office/officeart/2005/8/layout/list1"/>
    <dgm:cxn modelId="{424C6081-1DBA-47DB-A08A-2382121B89B0}" type="presParOf" srcId="{657B19A6-BC04-4F27-8B8E-B9E17563BA0D}" destId="{04B06EFE-EA12-45F4-BEAC-F289DB0DF0E1}" srcOrd="12" destOrd="0" presId="urn:microsoft.com/office/officeart/2005/8/layout/list1"/>
    <dgm:cxn modelId="{A72FDF39-6F92-4745-9DB8-53613A9FD236}" type="presParOf" srcId="{04B06EFE-EA12-45F4-BEAC-F289DB0DF0E1}" destId="{48EF6C83-687C-4DEF-BAA7-11D82D76C54D}" srcOrd="0" destOrd="0" presId="urn:microsoft.com/office/officeart/2005/8/layout/list1"/>
    <dgm:cxn modelId="{AFD38F98-6D9B-4E30-8491-7DDF168BCE45}" type="presParOf" srcId="{04B06EFE-EA12-45F4-BEAC-F289DB0DF0E1}" destId="{F128C381-E5D3-4A81-A51D-A93797AC81FF}" srcOrd="1" destOrd="0" presId="urn:microsoft.com/office/officeart/2005/8/layout/list1"/>
    <dgm:cxn modelId="{A46AFDC4-F8B9-4080-BD9C-CB6F9A8D7668}" type="presParOf" srcId="{657B19A6-BC04-4F27-8B8E-B9E17563BA0D}" destId="{22018DA2-BA59-4C4A-A9BE-FC3D3B9C0902}" srcOrd="13" destOrd="0" presId="urn:microsoft.com/office/officeart/2005/8/layout/list1"/>
    <dgm:cxn modelId="{45B6496E-1B79-4631-9B77-82446DEAD4C7}" type="presParOf" srcId="{657B19A6-BC04-4F27-8B8E-B9E17563BA0D}" destId="{39912B77-69B7-4B19-8698-5CD3A9A7F189}"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1D8AEE-CB15-4BD9-9EEE-8B9E51B3FF21}" type="doc">
      <dgm:prSet loTypeId="urn:microsoft.com/office/officeart/2005/8/layout/list1" loCatId="list" qsTypeId="urn:microsoft.com/office/officeart/2005/8/quickstyle/simple1" qsCatId="simple" csTypeId="urn:microsoft.com/office/officeart/2005/8/colors/accent6_2" csCatId="accent6" phldr="1"/>
      <dgm:spPr/>
      <dgm:t>
        <a:bodyPr/>
        <a:lstStyle/>
        <a:p>
          <a:endParaRPr lang="en-US"/>
        </a:p>
      </dgm:t>
    </dgm:pt>
    <dgm:pt modelId="{872C5508-3B8B-40D4-BC45-27B4223DA873}">
      <dgm:prSet phldrT="[Text]" custT="1"/>
      <dgm:spPr/>
      <dgm:t>
        <a:bodyPr/>
        <a:lstStyle/>
        <a:p>
          <a:r>
            <a:rPr lang="en-US" sz="1050" b="1" dirty="0">
              <a:latin typeface="Arial Nova" panose="020B0504020202020204" pitchFamily="34" charset="0"/>
            </a:rPr>
            <a:t>Factor 1</a:t>
          </a:r>
        </a:p>
      </dgm:t>
    </dgm:pt>
    <dgm:pt modelId="{24B6ECA4-1BD1-4277-88ED-98A5EC8DD296}" type="parTrans" cxnId="{90B8948E-A982-438F-80FE-FB7454156900}">
      <dgm:prSet/>
      <dgm:spPr/>
      <dgm:t>
        <a:bodyPr/>
        <a:lstStyle/>
        <a:p>
          <a:endParaRPr lang="en-US" sz="1050">
            <a:latin typeface="Arial Nova" panose="020B0504020202020204" pitchFamily="34" charset="0"/>
          </a:endParaRPr>
        </a:p>
      </dgm:t>
    </dgm:pt>
    <dgm:pt modelId="{5683C216-FC96-4D25-8D00-B976EFDD3B32}" type="sibTrans" cxnId="{90B8948E-A982-438F-80FE-FB7454156900}">
      <dgm:prSet/>
      <dgm:spPr/>
      <dgm:t>
        <a:bodyPr/>
        <a:lstStyle/>
        <a:p>
          <a:endParaRPr lang="en-US" sz="1050">
            <a:latin typeface="Arial Nova" panose="020B0504020202020204" pitchFamily="34" charset="0"/>
          </a:endParaRPr>
        </a:p>
      </dgm:t>
    </dgm:pt>
    <dgm:pt modelId="{7FE316F4-4478-4D84-B434-E1A3AFCBB28C}">
      <dgm:prSet phldrT="[Text]" custT="1"/>
      <dgm:spPr/>
      <dgm:t>
        <a:bodyPr/>
        <a:lstStyle/>
        <a:p>
          <a:r>
            <a:rPr lang="en-US" sz="1400" b="0" dirty="0">
              <a:latin typeface="Arial Nova" panose="020B0504020202020204" pitchFamily="34" charset="0"/>
            </a:rPr>
            <a:t>Identify and define measurable goals and health outcomes used to improve the health care needs of enrollees.</a:t>
          </a:r>
        </a:p>
      </dgm:t>
    </dgm:pt>
    <dgm:pt modelId="{CD2D6DAB-0C96-40DF-B1D1-5DBDBA0379AF}" type="parTrans" cxnId="{7CD3274B-A8E5-45F6-B002-3801F672CE20}">
      <dgm:prSet/>
      <dgm:spPr/>
      <dgm:t>
        <a:bodyPr/>
        <a:lstStyle/>
        <a:p>
          <a:endParaRPr lang="en-US" sz="1050">
            <a:latin typeface="Arial Nova" panose="020B0504020202020204" pitchFamily="34" charset="0"/>
          </a:endParaRPr>
        </a:p>
      </dgm:t>
    </dgm:pt>
    <dgm:pt modelId="{DAF23CB4-DD04-4D17-B525-C2F2B859C4A9}" type="sibTrans" cxnId="{7CD3274B-A8E5-45F6-B002-3801F672CE20}">
      <dgm:prSet/>
      <dgm:spPr/>
      <dgm:t>
        <a:bodyPr/>
        <a:lstStyle/>
        <a:p>
          <a:endParaRPr lang="en-US" sz="1050">
            <a:latin typeface="Arial Nova" panose="020B0504020202020204" pitchFamily="34" charset="0"/>
          </a:endParaRPr>
        </a:p>
      </dgm:t>
    </dgm:pt>
    <dgm:pt modelId="{541007CB-3B9F-466A-82A1-7221EB7C1320}">
      <dgm:prSet phldrT="[Text]" custT="1"/>
      <dgm:spPr/>
      <dgm:t>
        <a:bodyPr/>
        <a:lstStyle/>
        <a:p>
          <a:r>
            <a:rPr lang="en-US" sz="1050" b="1" dirty="0">
              <a:latin typeface="Arial Nova" panose="020B0504020202020204" pitchFamily="34" charset="0"/>
            </a:rPr>
            <a:t>Factor 2</a:t>
          </a:r>
        </a:p>
      </dgm:t>
    </dgm:pt>
    <dgm:pt modelId="{4CCF9177-CAC9-45C1-9553-0D7F7D74CACE}" type="parTrans" cxnId="{628DE7C0-C380-4690-B19D-1B2B65BA086F}">
      <dgm:prSet/>
      <dgm:spPr/>
      <dgm:t>
        <a:bodyPr/>
        <a:lstStyle/>
        <a:p>
          <a:endParaRPr lang="en-US" sz="1050">
            <a:latin typeface="Arial Nova" panose="020B0504020202020204" pitchFamily="34" charset="0"/>
          </a:endParaRPr>
        </a:p>
      </dgm:t>
    </dgm:pt>
    <dgm:pt modelId="{6C5A4403-E6E0-4944-B113-B6EB6C5920FB}" type="sibTrans" cxnId="{628DE7C0-C380-4690-B19D-1B2B65BA086F}">
      <dgm:prSet/>
      <dgm:spPr/>
      <dgm:t>
        <a:bodyPr/>
        <a:lstStyle/>
        <a:p>
          <a:endParaRPr lang="en-US" sz="1050">
            <a:latin typeface="Arial Nova" panose="020B0504020202020204" pitchFamily="34" charset="0"/>
          </a:endParaRPr>
        </a:p>
      </dgm:t>
    </dgm:pt>
    <dgm:pt modelId="{0AD6582C-D894-432A-82E3-D54EA52730A3}">
      <dgm:prSet phldrT="[Text]" custT="1"/>
      <dgm:spPr/>
      <dgm:t>
        <a:bodyPr/>
        <a:lstStyle/>
        <a:p>
          <a:r>
            <a:rPr lang="en-US" sz="1400" b="0" dirty="0">
              <a:latin typeface="Arial Nova" panose="020B0504020202020204" pitchFamily="34" charset="0"/>
            </a:rPr>
            <a:t>Identify</a:t>
          </a:r>
          <a:r>
            <a:rPr lang="en-US" sz="1400" b="0" baseline="0" dirty="0">
              <a:latin typeface="Arial Nova" panose="020B0504020202020204" pitchFamily="34" charset="0"/>
            </a:rPr>
            <a:t> specific enrollee health outcome measures used to measure overall SNP population health outcomes at the SNP level.</a:t>
          </a:r>
          <a:endParaRPr lang="en-US" sz="1400" b="0" dirty="0">
            <a:latin typeface="Arial Nova" panose="020B0504020202020204" pitchFamily="34" charset="0"/>
          </a:endParaRPr>
        </a:p>
      </dgm:t>
    </dgm:pt>
    <dgm:pt modelId="{39708425-7F40-429F-9558-98A336544572}" type="parTrans" cxnId="{AEF5971A-6FFB-4F69-93A9-F40F6E2E5EB0}">
      <dgm:prSet/>
      <dgm:spPr/>
      <dgm:t>
        <a:bodyPr/>
        <a:lstStyle/>
        <a:p>
          <a:endParaRPr lang="en-US" sz="1050">
            <a:latin typeface="Arial Nova" panose="020B0504020202020204" pitchFamily="34" charset="0"/>
          </a:endParaRPr>
        </a:p>
      </dgm:t>
    </dgm:pt>
    <dgm:pt modelId="{C4FD8364-1A73-483D-918C-0A5DB4FF48F6}" type="sibTrans" cxnId="{AEF5971A-6FFB-4F69-93A9-F40F6E2E5EB0}">
      <dgm:prSet/>
      <dgm:spPr/>
      <dgm:t>
        <a:bodyPr/>
        <a:lstStyle/>
        <a:p>
          <a:endParaRPr lang="en-US" sz="1050">
            <a:latin typeface="Arial Nova" panose="020B0504020202020204" pitchFamily="34" charset="0"/>
          </a:endParaRPr>
        </a:p>
      </dgm:t>
    </dgm:pt>
    <dgm:pt modelId="{6258719D-0DCF-41C3-9AD9-75FFB3BAC5D1}">
      <dgm:prSet phldrT="[Text]" custT="1"/>
      <dgm:spPr/>
      <dgm:t>
        <a:bodyPr/>
        <a:lstStyle/>
        <a:p>
          <a:r>
            <a:rPr lang="en-US" sz="1050" b="1" dirty="0">
              <a:latin typeface="Arial Nova" panose="020B0504020202020204" pitchFamily="34" charset="0"/>
            </a:rPr>
            <a:t>Factor 3</a:t>
          </a:r>
        </a:p>
      </dgm:t>
    </dgm:pt>
    <dgm:pt modelId="{7F6935E9-CA28-4DCC-926F-EA7AAF378104}" type="parTrans" cxnId="{C1B46A7C-3DC5-4BB3-9E35-2FA54089C657}">
      <dgm:prSet/>
      <dgm:spPr/>
      <dgm:t>
        <a:bodyPr/>
        <a:lstStyle/>
        <a:p>
          <a:endParaRPr lang="en-US" sz="1050">
            <a:latin typeface="Arial Nova" panose="020B0504020202020204" pitchFamily="34" charset="0"/>
          </a:endParaRPr>
        </a:p>
      </dgm:t>
    </dgm:pt>
    <dgm:pt modelId="{FE92BB98-18CA-4E11-BB90-3EE0A0B6BADC}" type="sibTrans" cxnId="{C1B46A7C-3DC5-4BB3-9E35-2FA54089C657}">
      <dgm:prSet/>
      <dgm:spPr/>
      <dgm:t>
        <a:bodyPr/>
        <a:lstStyle/>
        <a:p>
          <a:endParaRPr lang="en-US" sz="1050">
            <a:latin typeface="Arial Nova" panose="020B0504020202020204" pitchFamily="34" charset="0"/>
          </a:endParaRPr>
        </a:p>
      </dgm:t>
    </dgm:pt>
    <dgm:pt modelId="{77713295-C464-4B90-B48F-D9972011920D}">
      <dgm:prSet phldrT="[Text]" custT="1"/>
      <dgm:spPr/>
      <dgm:t>
        <a:bodyPr/>
        <a:lstStyle/>
        <a:p>
          <a:r>
            <a:rPr lang="en-US" sz="1400" b="0" dirty="0">
              <a:latin typeface="Arial Nova" panose="020B0504020202020204" pitchFamily="34" charset="0"/>
            </a:rPr>
            <a:t>Describe how the SNP establishes methods to assess and track the MOC’s impact on the health outcomes of SNP enrollees.</a:t>
          </a:r>
        </a:p>
      </dgm:t>
    </dgm:pt>
    <dgm:pt modelId="{436AC8D7-5337-4EDF-828F-9E67B75AA1FC}" type="parTrans" cxnId="{CC5F44F1-DEDD-438A-A002-06292E5264FF}">
      <dgm:prSet/>
      <dgm:spPr/>
      <dgm:t>
        <a:bodyPr/>
        <a:lstStyle/>
        <a:p>
          <a:endParaRPr lang="en-US" sz="1050">
            <a:latin typeface="Arial Nova" panose="020B0504020202020204" pitchFamily="34" charset="0"/>
          </a:endParaRPr>
        </a:p>
      </dgm:t>
    </dgm:pt>
    <dgm:pt modelId="{5EF59B74-9D45-4C16-BAAD-33F1A3FC9730}" type="sibTrans" cxnId="{CC5F44F1-DEDD-438A-A002-06292E5264FF}">
      <dgm:prSet/>
      <dgm:spPr/>
      <dgm:t>
        <a:bodyPr/>
        <a:lstStyle/>
        <a:p>
          <a:endParaRPr lang="en-US" sz="1050">
            <a:latin typeface="Arial Nova" panose="020B0504020202020204" pitchFamily="34" charset="0"/>
          </a:endParaRPr>
        </a:p>
      </dgm:t>
    </dgm:pt>
    <dgm:pt modelId="{5BA463EE-8F64-4676-AAF1-917EB7D2CEA9}">
      <dgm:prSet phldrT="[Text]" custT="1"/>
      <dgm:spPr/>
      <dgm:t>
        <a:bodyPr/>
        <a:lstStyle/>
        <a:p>
          <a:r>
            <a:rPr lang="en-US" sz="1050" b="1" dirty="0">
              <a:latin typeface="Arial Nova" panose="020B0504020202020204" pitchFamily="34" charset="0"/>
            </a:rPr>
            <a:t>Factor 4</a:t>
          </a:r>
        </a:p>
      </dgm:t>
    </dgm:pt>
    <dgm:pt modelId="{C60CB69C-E237-45C6-A60C-A1D4057FB24B}" type="parTrans" cxnId="{86A6951C-4A9A-4958-87B6-189F579EA2D3}">
      <dgm:prSet/>
      <dgm:spPr/>
      <dgm:t>
        <a:bodyPr/>
        <a:lstStyle/>
        <a:p>
          <a:endParaRPr lang="en-US" sz="1050">
            <a:latin typeface="Arial Nova" panose="020B0504020202020204" pitchFamily="34" charset="0"/>
          </a:endParaRPr>
        </a:p>
      </dgm:t>
    </dgm:pt>
    <dgm:pt modelId="{7A4C3AA2-7317-424E-B5E4-C2265AECE07D}" type="sibTrans" cxnId="{86A6951C-4A9A-4958-87B6-189F579EA2D3}">
      <dgm:prSet/>
      <dgm:spPr/>
      <dgm:t>
        <a:bodyPr/>
        <a:lstStyle/>
        <a:p>
          <a:endParaRPr lang="en-US" sz="1050">
            <a:latin typeface="Arial Nova" panose="020B0504020202020204" pitchFamily="34" charset="0"/>
          </a:endParaRPr>
        </a:p>
      </dgm:t>
    </dgm:pt>
    <dgm:pt modelId="{D151FB19-ED8B-4247-A5DE-4D860EF558E5}">
      <dgm:prSet phldrT="[Text]" custT="1"/>
      <dgm:spPr/>
      <dgm:t>
        <a:bodyPr/>
        <a:lstStyle/>
        <a:p>
          <a:r>
            <a:rPr lang="en-US" sz="1400" b="0" dirty="0">
              <a:latin typeface="Arial Nova" panose="020B0504020202020204" pitchFamily="34" charset="0"/>
            </a:rPr>
            <a:t>Describe the processes and procedures the SNP will use to determine if health outcome goals are </a:t>
          </a:r>
          <a:r>
            <a:rPr lang="en-US" sz="1400" b="1" dirty="0">
              <a:latin typeface="Arial Nova" panose="020B0504020202020204" pitchFamily="34" charset="0"/>
            </a:rPr>
            <a:t>met.</a:t>
          </a:r>
        </a:p>
      </dgm:t>
    </dgm:pt>
    <dgm:pt modelId="{1FD243A3-84A2-4C76-AA75-85DDBA9F6FB0}" type="parTrans" cxnId="{3ED27A30-E1FA-47D0-9470-7A90155E6217}">
      <dgm:prSet/>
      <dgm:spPr/>
      <dgm:t>
        <a:bodyPr/>
        <a:lstStyle/>
        <a:p>
          <a:endParaRPr lang="en-US" sz="1050">
            <a:latin typeface="Arial Nova" panose="020B0504020202020204" pitchFamily="34" charset="0"/>
          </a:endParaRPr>
        </a:p>
      </dgm:t>
    </dgm:pt>
    <dgm:pt modelId="{56C34E95-FF47-4CB1-BDE8-7A56D9D9FD00}" type="sibTrans" cxnId="{3ED27A30-E1FA-47D0-9470-7A90155E6217}">
      <dgm:prSet/>
      <dgm:spPr/>
      <dgm:t>
        <a:bodyPr/>
        <a:lstStyle/>
        <a:p>
          <a:endParaRPr lang="en-US" sz="1050">
            <a:latin typeface="Arial Nova" panose="020B0504020202020204" pitchFamily="34" charset="0"/>
          </a:endParaRPr>
        </a:p>
      </dgm:t>
    </dgm:pt>
    <dgm:pt modelId="{54368D73-2246-458E-BF3F-25B3FF704E2F}">
      <dgm:prSet phldrT="[Text]" custT="1"/>
      <dgm:spPr/>
      <dgm:t>
        <a:bodyPr/>
        <a:lstStyle/>
        <a:p>
          <a:r>
            <a:rPr lang="en-US" sz="1400" b="0" dirty="0">
              <a:latin typeface="Arial Nova" panose="020B0504020202020204" pitchFamily="34" charset="0"/>
            </a:rPr>
            <a:t>Describe the steps the SNP will take if goals are </a:t>
          </a:r>
          <a:r>
            <a:rPr lang="en-US" sz="1400" b="1" dirty="0">
              <a:latin typeface="Arial Nova" panose="020B0504020202020204" pitchFamily="34" charset="0"/>
            </a:rPr>
            <a:t>not met</a:t>
          </a:r>
          <a:r>
            <a:rPr lang="en-US" sz="1400" b="0" dirty="0">
              <a:latin typeface="Arial Nova" panose="020B0504020202020204" pitchFamily="34" charset="0"/>
            </a:rPr>
            <a:t> in the expected time frame.</a:t>
          </a:r>
        </a:p>
      </dgm:t>
    </dgm:pt>
    <dgm:pt modelId="{42C4FA92-F09A-4F89-A31F-502D06CC819A}" type="parTrans" cxnId="{DBA7C5A0-35C2-4E40-AF6E-BF7DE25F33C4}">
      <dgm:prSet/>
      <dgm:spPr/>
      <dgm:t>
        <a:bodyPr/>
        <a:lstStyle/>
        <a:p>
          <a:endParaRPr lang="en-US" sz="1400">
            <a:latin typeface="Arial Nova" panose="020B0504020202020204" pitchFamily="34" charset="0"/>
          </a:endParaRPr>
        </a:p>
      </dgm:t>
    </dgm:pt>
    <dgm:pt modelId="{CAC05772-9D5D-48D1-97C4-E352E0F0B727}" type="sibTrans" cxnId="{DBA7C5A0-35C2-4E40-AF6E-BF7DE25F33C4}">
      <dgm:prSet/>
      <dgm:spPr/>
      <dgm:t>
        <a:bodyPr/>
        <a:lstStyle/>
        <a:p>
          <a:endParaRPr lang="en-US" sz="1400">
            <a:latin typeface="Arial Nova" panose="020B0504020202020204" pitchFamily="34" charset="0"/>
          </a:endParaRPr>
        </a:p>
      </dgm:t>
    </dgm:pt>
    <dgm:pt modelId="{D31E80C1-1CE7-49B7-87E3-8D0AE35AE8E3}">
      <dgm:prSet phldrT="[Text]" custT="1"/>
      <dgm:spPr/>
      <dgm:t>
        <a:bodyPr/>
        <a:lstStyle/>
        <a:p>
          <a:r>
            <a:rPr lang="en-US" sz="1050" b="1" dirty="0">
              <a:latin typeface="Arial Nova" panose="020B0504020202020204" pitchFamily="34" charset="0"/>
            </a:rPr>
            <a:t>Factor 5</a:t>
          </a:r>
        </a:p>
      </dgm:t>
    </dgm:pt>
    <dgm:pt modelId="{CD74C455-CCE9-4A3B-8C62-4931105CD1B4}" type="parTrans" cxnId="{269517F7-0A37-459D-B002-40D39467B870}">
      <dgm:prSet/>
      <dgm:spPr/>
      <dgm:t>
        <a:bodyPr/>
        <a:lstStyle/>
        <a:p>
          <a:endParaRPr lang="en-US" sz="1400">
            <a:latin typeface="Arial Nova" panose="020B0504020202020204" pitchFamily="34" charset="0"/>
          </a:endParaRPr>
        </a:p>
      </dgm:t>
    </dgm:pt>
    <dgm:pt modelId="{20D5FF81-5C70-404B-9811-AFDBF76124D0}" type="sibTrans" cxnId="{269517F7-0A37-459D-B002-40D39467B870}">
      <dgm:prSet/>
      <dgm:spPr/>
      <dgm:t>
        <a:bodyPr/>
        <a:lstStyle/>
        <a:p>
          <a:endParaRPr lang="en-US" sz="1400">
            <a:latin typeface="Arial Nova" panose="020B0504020202020204" pitchFamily="34" charset="0"/>
          </a:endParaRPr>
        </a:p>
      </dgm:t>
    </dgm:pt>
    <dgm:pt modelId="{B91C90C2-A5A4-4794-9F5F-6816A53FE238}" type="pres">
      <dgm:prSet presAssocID="{0A1D8AEE-CB15-4BD9-9EEE-8B9E51B3FF21}" presName="linear" presStyleCnt="0">
        <dgm:presLayoutVars>
          <dgm:dir/>
          <dgm:animLvl val="lvl"/>
          <dgm:resizeHandles val="exact"/>
        </dgm:presLayoutVars>
      </dgm:prSet>
      <dgm:spPr/>
    </dgm:pt>
    <dgm:pt modelId="{441FD390-439C-4829-BED7-0471ACF436DD}" type="pres">
      <dgm:prSet presAssocID="{872C5508-3B8B-40D4-BC45-27B4223DA873}" presName="parentLin" presStyleCnt="0"/>
      <dgm:spPr/>
    </dgm:pt>
    <dgm:pt modelId="{8A4B1F34-3B66-4D36-A581-AD207DF4F341}" type="pres">
      <dgm:prSet presAssocID="{872C5508-3B8B-40D4-BC45-27B4223DA873}" presName="parentLeftMargin" presStyleLbl="node1" presStyleIdx="0" presStyleCnt="5"/>
      <dgm:spPr/>
    </dgm:pt>
    <dgm:pt modelId="{26D5927F-3550-45B9-A34C-ED8EF849860D}" type="pres">
      <dgm:prSet presAssocID="{872C5508-3B8B-40D4-BC45-27B4223DA873}" presName="parentText" presStyleLbl="node1" presStyleIdx="0" presStyleCnt="5">
        <dgm:presLayoutVars>
          <dgm:chMax val="0"/>
          <dgm:bulletEnabled val="1"/>
        </dgm:presLayoutVars>
      </dgm:prSet>
      <dgm:spPr/>
    </dgm:pt>
    <dgm:pt modelId="{8F0100DC-F526-4802-86B5-21381FE9D15D}" type="pres">
      <dgm:prSet presAssocID="{872C5508-3B8B-40D4-BC45-27B4223DA873}" presName="negativeSpace" presStyleCnt="0"/>
      <dgm:spPr/>
    </dgm:pt>
    <dgm:pt modelId="{DF34AA53-2F8A-4147-96F9-E1ED123717D5}" type="pres">
      <dgm:prSet presAssocID="{872C5508-3B8B-40D4-BC45-27B4223DA873}" presName="childText" presStyleLbl="conFgAcc1" presStyleIdx="0" presStyleCnt="5">
        <dgm:presLayoutVars>
          <dgm:bulletEnabled val="1"/>
        </dgm:presLayoutVars>
      </dgm:prSet>
      <dgm:spPr/>
    </dgm:pt>
    <dgm:pt modelId="{350A867E-17D6-433E-AF36-EFB1CCF2BB05}" type="pres">
      <dgm:prSet presAssocID="{5683C216-FC96-4D25-8D00-B976EFDD3B32}" presName="spaceBetweenRectangles" presStyleCnt="0"/>
      <dgm:spPr/>
    </dgm:pt>
    <dgm:pt modelId="{A65C7B9F-174D-4B24-A1FE-E2F55EAA5420}" type="pres">
      <dgm:prSet presAssocID="{541007CB-3B9F-466A-82A1-7221EB7C1320}" presName="parentLin" presStyleCnt="0"/>
      <dgm:spPr/>
    </dgm:pt>
    <dgm:pt modelId="{74B77250-18B8-4931-A3DC-16104A0C6293}" type="pres">
      <dgm:prSet presAssocID="{541007CB-3B9F-466A-82A1-7221EB7C1320}" presName="parentLeftMargin" presStyleLbl="node1" presStyleIdx="0" presStyleCnt="5"/>
      <dgm:spPr/>
    </dgm:pt>
    <dgm:pt modelId="{C1084984-9556-4AAF-944D-E388690D7B78}" type="pres">
      <dgm:prSet presAssocID="{541007CB-3B9F-466A-82A1-7221EB7C1320}" presName="parentText" presStyleLbl="node1" presStyleIdx="1" presStyleCnt="5">
        <dgm:presLayoutVars>
          <dgm:chMax val="0"/>
          <dgm:bulletEnabled val="1"/>
        </dgm:presLayoutVars>
      </dgm:prSet>
      <dgm:spPr/>
    </dgm:pt>
    <dgm:pt modelId="{33C66862-7823-45EE-8D1F-BFEC7ED98FD7}" type="pres">
      <dgm:prSet presAssocID="{541007CB-3B9F-466A-82A1-7221EB7C1320}" presName="negativeSpace" presStyleCnt="0"/>
      <dgm:spPr/>
    </dgm:pt>
    <dgm:pt modelId="{96F9A5D1-29C3-48CA-82F3-F5D385B6B005}" type="pres">
      <dgm:prSet presAssocID="{541007CB-3B9F-466A-82A1-7221EB7C1320}" presName="childText" presStyleLbl="conFgAcc1" presStyleIdx="1" presStyleCnt="5">
        <dgm:presLayoutVars>
          <dgm:bulletEnabled val="1"/>
        </dgm:presLayoutVars>
      </dgm:prSet>
      <dgm:spPr/>
    </dgm:pt>
    <dgm:pt modelId="{50C562DB-C51A-45D5-8F57-99B7CA6B00B3}" type="pres">
      <dgm:prSet presAssocID="{6C5A4403-E6E0-4944-B113-B6EB6C5920FB}" presName="spaceBetweenRectangles" presStyleCnt="0"/>
      <dgm:spPr/>
    </dgm:pt>
    <dgm:pt modelId="{9F5CFA1C-A15C-4A56-9093-514BCC7095F0}" type="pres">
      <dgm:prSet presAssocID="{6258719D-0DCF-41C3-9AD9-75FFB3BAC5D1}" presName="parentLin" presStyleCnt="0"/>
      <dgm:spPr/>
    </dgm:pt>
    <dgm:pt modelId="{72D926C4-26EF-42B0-B03D-C0A091ACD809}" type="pres">
      <dgm:prSet presAssocID="{6258719D-0DCF-41C3-9AD9-75FFB3BAC5D1}" presName="parentLeftMargin" presStyleLbl="node1" presStyleIdx="1" presStyleCnt="5"/>
      <dgm:spPr/>
    </dgm:pt>
    <dgm:pt modelId="{25A019FC-1DBA-4EFE-8339-40CAB42CF34F}" type="pres">
      <dgm:prSet presAssocID="{6258719D-0DCF-41C3-9AD9-75FFB3BAC5D1}" presName="parentText" presStyleLbl="node1" presStyleIdx="2" presStyleCnt="5">
        <dgm:presLayoutVars>
          <dgm:chMax val="0"/>
          <dgm:bulletEnabled val="1"/>
        </dgm:presLayoutVars>
      </dgm:prSet>
      <dgm:spPr/>
    </dgm:pt>
    <dgm:pt modelId="{0350CECF-399C-4E2B-9B66-87A9DE0F0E4E}" type="pres">
      <dgm:prSet presAssocID="{6258719D-0DCF-41C3-9AD9-75FFB3BAC5D1}" presName="negativeSpace" presStyleCnt="0"/>
      <dgm:spPr/>
    </dgm:pt>
    <dgm:pt modelId="{D232517F-4A6B-41B2-BDC2-4DE5D9A1BD10}" type="pres">
      <dgm:prSet presAssocID="{6258719D-0DCF-41C3-9AD9-75FFB3BAC5D1}" presName="childText" presStyleLbl="conFgAcc1" presStyleIdx="2" presStyleCnt="5">
        <dgm:presLayoutVars>
          <dgm:bulletEnabled val="1"/>
        </dgm:presLayoutVars>
      </dgm:prSet>
      <dgm:spPr/>
    </dgm:pt>
    <dgm:pt modelId="{211A9C0F-B536-44D3-B0DA-252E0F6E5370}" type="pres">
      <dgm:prSet presAssocID="{FE92BB98-18CA-4E11-BB90-3EE0A0B6BADC}" presName="spaceBetweenRectangles" presStyleCnt="0"/>
      <dgm:spPr/>
    </dgm:pt>
    <dgm:pt modelId="{F564AE50-5891-480F-B0E2-6C36CC289341}" type="pres">
      <dgm:prSet presAssocID="{5BA463EE-8F64-4676-AAF1-917EB7D2CEA9}" presName="parentLin" presStyleCnt="0"/>
      <dgm:spPr/>
    </dgm:pt>
    <dgm:pt modelId="{D222E2EE-FDCA-4EF9-ADA0-27DF8EBD3497}" type="pres">
      <dgm:prSet presAssocID="{5BA463EE-8F64-4676-AAF1-917EB7D2CEA9}" presName="parentLeftMargin" presStyleLbl="node1" presStyleIdx="2" presStyleCnt="5"/>
      <dgm:spPr/>
    </dgm:pt>
    <dgm:pt modelId="{4A27776E-95B0-42AF-9CC2-B5FD3B311387}" type="pres">
      <dgm:prSet presAssocID="{5BA463EE-8F64-4676-AAF1-917EB7D2CEA9}" presName="parentText" presStyleLbl="node1" presStyleIdx="3" presStyleCnt="5">
        <dgm:presLayoutVars>
          <dgm:chMax val="0"/>
          <dgm:bulletEnabled val="1"/>
        </dgm:presLayoutVars>
      </dgm:prSet>
      <dgm:spPr/>
    </dgm:pt>
    <dgm:pt modelId="{7B9F95EC-70F8-4BD5-9CE4-E39DDCDF0F45}" type="pres">
      <dgm:prSet presAssocID="{5BA463EE-8F64-4676-AAF1-917EB7D2CEA9}" presName="negativeSpace" presStyleCnt="0"/>
      <dgm:spPr/>
    </dgm:pt>
    <dgm:pt modelId="{A7689449-B46B-45AA-B0D0-353036F95BB8}" type="pres">
      <dgm:prSet presAssocID="{5BA463EE-8F64-4676-AAF1-917EB7D2CEA9}" presName="childText" presStyleLbl="conFgAcc1" presStyleIdx="3" presStyleCnt="5">
        <dgm:presLayoutVars>
          <dgm:bulletEnabled val="1"/>
        </dgm:presLayoutVars>
      </dgm:prSet>
      <dgm:spPr/>
    </dgm:pt>
    <dgm:pt modelId="{60FDE067-5E62-44A5-930F-916E62CF656B}" type="pres">
      <dgm:prSet presAssocID="{7A4C3AA2-7317-424E-B5E4-C2265AECE07D}" presName="spaceBetweenRectangles" presStyleCnt="0"/>
      <dgm:spPr/>
    </dgm:pt>
    <dgm:pt modelId="{C5F90862-3F26-4932-91C1-6B7DDFBC1FA3}" type="pres">
      <dgm:prSet presAssocID="{D31E80C1-1CE7-49B7-87E3-8D0AE35AE8E3}" presName="parentLin" presStyleCnt="0"/>
      <dgm:spPr/>
    </dgm:pt>
    <dgm:pt modelId="{7C09A091-20EE-4CAF-A140-C9A7DA2C7D93}" type="pres">
      <dgm:prSet presAssocID="{D31E80C1-1CE7-49B7-87E3-8D0AE35AE8E3}" presName="parentLeftMargin" presStyleLbl="node1" presStyleIdx="3" presStyleCnt="5"/>
      <dgm:spPr/>
    </dgm:pt>
    <dgm:pt modelId="{C591B38C-5921-4874-8F82-034B8976C053}" type="pres">
      <dgm:prSet presAssocID="{D31E80C1-1CE7-49B7-87E3-8D0AE35AE8E3}" presName="parentText" presStyleLbl="node1" presStyleIdx="4" presStyleCnt="5">
        <dgm:presLayoutVars>
          <dgm:chMax val="0"/>
          <dgm:bulletEnabled val="1"/>
        </dgm:presLayoutVars>
      </dgm:prSet>
      <dgm:spPr/>
    </dgm:pt>
    <dgm:pt modelId="{D15C7617-FA02-4530-9F53-A768DBBA5840}" type="pres">
      <dgm:prSet presAssocID="{D31E80C1-1CE7-49B7-87E3-8D0AE35AE8E3}" presName="negativeSpace" presStyleCnt="0"/>
      <dgm:spPr/>
    </dgm:pt>
    <dgm:pt modelId="{D1C60734-C6BE-4D23-96C6-EB94064F6339}" type="pres">
      <dgm:prSet presAssocID="{D31E80C1-1CE7-49B7-87E3-8D0AE35AE8E3}" presName="childText" presStyleLbl="conFgAcc1" presStyleIdx="4" presStyleCnt="5">
        <dgm:presLayoutVars>
          <dgm:bulletEnabled val="1"/>
        </dgm:presLayoutVars>
      </dgm:prSet>
      <dgm:spPr/>
    </dgm:pt>
  </dgm:ptLst>
  <dgm:cxnLst>
    <dgm:cxn modelId="{D4D1B214-C6B4-4B97-BBE0-A67FE10FE2B5}" type="presOf" srcId="{872C5508-3B8B-40D4-BC45-27B4223DA873}" destId="{8A4B1F34-3B66-4D36-A581-AD207DF4F341}" srcOrd="0" destOrd="0" presId="urn:microsoft.com/office/officeart/2005/8/layout/list1"/>
    <dgm:cxn modelId="{AEF5971A-6FFB-4F69-93A9-F40F6E2E5EB0}" srcId="{541007CB-3B9F-466A-82A1-7221EB7C1320}" destId="{0AD6582C-D894-432A-82E3-D54EA52730A3}" srcOrd="0" destOrd="0" parTransId="{39708425-7F40-429F-9558-98A336544572}" sibTransId="{C4FD8364-1A73-483D-918C-0A5DB4FF48F6}"/>
    <dgm:cxn modelId="{86A6951C-4A9A-4958-87B6-189F579EA2D3}" srcId="{0A1D8AEE-CB15-4BD9-9EEE-8B9E51B3FF21}" destId="{5BA463EE-8F64-4676-AAF1-917EB7D2CEA9}" srcOrd="3" destOrd="0" parTransId="{C60CB69C-E237-45C6-A60C-A1D4057FB24B}" sibTransId="{7A4C3AA2-7317-424E-B5E4-C2265AECE07D}"/>
    <dgm:cxn modelId="{9B16F51C-6858-4907-B135-1B2BAFDEBB81}" type="presOf" srcId="{0AD6582C-D894-432A-82E3-D54EA52730A3}" destId="{96F9A5D1-29C3-48CA-82F3-F5D385B6B005}" srcOrd="0" destOrd="0" presId="urn:microsoft.com/office/officeart/2005/8/layout/list1"/>
    <dgm:cxn modelId="{3ED27A30-E1FA-47D0-9470-7A90155E6217}" srcId="{5BA463EE-8F64-4676-AAF1-917EB7D2CEA9}" destId="{D151FB19-ED8B-4247-A5DE-4D860EF558E5}" srcOrd="0" destOrd="0" parTransId="{1FD243A3-84A2-4C76-AA75-85DDBA9F6FB0}" sibTransId="{56C34E95-FF47-4CB1-BDE8-7A56D9D9FD00}"/>
    <dgm:cxn modelId="{608ABB33-F031-4B6F-BC29-7861DC08373C}" type="presOf" srcId="{541007CB-3B9F-466A-82A1-7221EB7C1320}" destId="{C1084984-9556-4AAF-944D-E388690D7B78}" srcOrd="1" destOrd="0" presId="urn:microsoft.com/office/officeart/2005/8/layout/list1"/>
    <dgm:cxn modelId="{7CD3274B-A8E5-45F6-B002-3801F672CE20}" srcId="{872C5508-3B8B-40D4-BC45-27B4223DA873}" destId="{7FE316F4-4478-4D84-B434-E1A3AFCBB28C}" srcOrd="0" destOrd="0" parTransId="{CD2D6DAB-0C96-40DF-B1D1-5DBDBA0379AF}" sibTransId="{DAF23CB4-DD04-4D17-B525-C2F2B859C4A9}"/>
    <dgm:cxn modelId="{A3F1D06E-9C97-4E8B-8B8A-20BAA0DCD990}" type="presOf" srcId="{D31E80C1-1CE7-49B7-87E3-8D0AE35AE8E3}" destId="{7C09A091-20EE-4CAF-A140-C9A7DA2C7D93}" srcOrd="0" destOrd="0" presId="urn:microsoft.com/office/officeart/2005/8/layout/list1"/>
    <dgm:cxn modelId="{C1B46A7C-3DC5-4BB3-9E35-2FA54089C657}" srcId="{0A1D8AEE-CB15-4BD9-9EEE-8B9E51B3FF21}" destId="{6258719D-0DCF-41C3-9AD9-75FFB3BAC5D1}" srcOrd="2" destOrd="0" parTransId="{7F6935E9-CA28-4DCC-926F-EA7AAF378104}" sibTransId="{FE92BB98-18CA-4E11-BB90-3EE0A0B6BADC}"/>
    <dgm:cxn modelId="{D7D1598A-B90E-4ECF-889C-E6A818531AF4}" type="presOf" srcId="{54368D73-2246-458E-BF3F-25B3FF704E2F}" destId="{D1C60734-C6BE-4D23-96C6-EB94064F6339}" srcOrd="0" destOrd="0" presId="urn:microsoft.com/office/officeart/2005/8/layout/list1"/>
    <dgm:cxn modelId="{90B8948E-A982-438F-80FE-FB7454156900}" srcId="{0A1D8AEE-CB15-4BD9-9EEE-8B9E51B3FF21}" destId="{872C5508-3B8B-40D4-BC45-27B4223DA873}" srcOrd="0" destOrd="0" parTransId="{24B6ECA4-1BD1-4277-88ED-98A5EC8DD296}" sibTransId="{5683C216-FC96-4D25-8D00-B976EFDD3B32}"/>
    <dgm:cxn modelId="{95BB6598-4752-47B2-9336-2592EAB9658A}" type="presOf" srcId="{541007CB-3B9F-466A-82A1-7221EB7C1320}" destId="{74B77250-18B8-4931-A3DC-16104A0C6293}" srcOrd="0" destOrd="0" presId="urn:microsoft.com/office/officeart/2005/8/layout/list1"/>
    <dgm:cxn modelId="{DBA7C5A0-35C2-4E40-AF6E-BF7DE25F33C4}" srcId="{D31E80C1-1CE7-49B7-87E3-8D0AE35AE8E3}" destId="{54368D73-2246-458E-BF3F-25B3FF704E2F}" srcOrd="0" destOrd="0" parTransId="{42C4FA92-F09A-4F89-A31F-502D06CC819A}" sibTransId="{CAC05772-9D5D-48D1-97C4-E352E0F0B727}"/>
    <dgm:cxn modelId="{025B0AA6-FE4E-48F0-8756-81D1FE21EFE3}" type="presOf" srcId="{7FE316F4-4478-4D84-B434-E1A3AFCBB28C}" destId="{DF34AA53-2F8A-4147-96F9-E1ED123717D5}" srcOrd="0" destOrd="0" presId="urn:microsoft.com/office/officeart/2005/8/layout/list1"/>
    <dgm:cxn modelId="{B43DE7A8-44C5-4343-97AA-42423D509DB2}" type="presOf" srcId="{6258719D-0DCF-41C3-9AD9-75FFB3BAC5D1}" destId="{25A019FC-1DBA-4EFE-8339-40CAB42CF34F}" srcOrd="1" destOrd="0" presId="urn:microsoft.com/office/officeart/2005/8/layout/list1"/>
    <dgm:cxn modelId="{E380FDB9-0702-4955-B3D7-5E503F3BDB14}" type="presOf" srcId="{D31E80C1-1CE7-49B7-87E3-8D0AE35AE8E3}" destId="{C591B38C-5921-4874-8F82-034B8976C053}" srcOrd="1" destOrd="0" presId="urn:microsoft.com/office/officeart/2005/8/layout/list1"/>
    <dgm:cxn modelId="{628DE7C0-C380-4690-B19D-1B2B65BA086F}" srcId="{0A1D8AEE-CB15-4BD9-9EEE-8B9E51B3FF21}" destId="{541007CB-3B9F-466A-82A1-7221EB7C1320}" srcOrd="1" destOrd="0" parTransId="{4CCF9177-CAC9-45C1-9553-0D7F7D74CACE}" sibTransId="{6C5A4403-E6E0-4944-B113-B6EB6C5920FB}"/>
    <dgm:cxn modelId="{777548C2-C912-4643-AACA-B5C5956CD30C}" type="presOf" srcId="{0A1D8AEE-CB15-4BD9-9EEE-8B9E51B3FF21}" destId="{B91C90C2-A5A4-4794-9F5F-6816A53FE238}" srcOrd="0" destOrd="0" presId="urn:microsoft.com/office/officeart/2005/8/layout/list1"/>
    <dgm:cxn modelId="{3F0EFEC3-1375-469C-B09C-23119A6A50C1}" type="presOf" srcId="{6258719D-0DCF-41C3-9AD9-75FFB3BAC5D1}" destId="{72D926C4-26EF-42B0-B03D-C0A091ACD809}" srcOrd="0" destOrd="0" presId="urn:microsoft.com/office/officeart/2005/8/layout/list1"/>
    <dgm:cxn modelId="{0951A1D6-7773-4180-9CA1-54DB0A93D1D5}" type="presOf" srcId="{5BA463EE-8F64-4676-AAF1-917EB7D2CEA9}" destId="{4A27776E-95B0-42AF-9CC2-B5FD3B311387}" srcOrd="1" destOrd="0" presId="urn:microsoft.com/office/officeart/2005/8/layout/list1"/>
    <dgm:cxn modelId="{F4414FDE-13B1-4FFB-991A-1DD6A645B7C5}" type="presOf" srcId="{872C5508-3B8B-40D4-BC45-27B4223DA873}" destId="{26D5927F-3550-45B9-A34C-ED8EF849860D}" srcOrd="1" destOrd="0" presId="urn:microsoft.com/office/officeart/2005/8/layout/list1"/>
    <dgm:cxn modelId="{CC5F44F1-DEDD-438A-A002-06292E5264FF}" srcId="{6258719D-0DCF-41C3-9AD9-75FFB3BAC5D1}" destId="{77713295-C464-4B90-B48F-D9972011920D}" srcOrd="0" destOrd="0" parTransId="{436AC8D7-5337-4EDF-828F-9E67B75AA1FC}" sibTransId="{5EF59B74-9D45-4C16-BAAD-33F1A3FC9730}"/>
    <dgm:cxn modelId="{B4DED7F3-42EC-491C-B56B-DF872CAF45E7}" type="presOf" srcId="{D151FB19-ED8B-4247-A5DE-4D860EF558E5}" destId="{A7689449-B46B-45AA-B0D0-353036F95BB8}" srcOrd="0" destOrd="0" presId="urn:microsoft.com/office/officeart/2005/8/layout/list1"/>
    <dgm:cxn modelId="{269517F7-0A37-459D-B002-40D39467B870}" srcId="{0A1D8AEE-CB15-4BD9-9EEE-8B9E51B3FF21}" destId="{D31E80C1-1CE7-49B7-87E3-8D0AE35AE8E3}" srcOrd="4" destOrd="0" parTransId="{CD74C455-CCE9-4A3B-8C62-4931105CD1B4}" sibTransId="{20D5FF81-5C70-404B-9811-AFDBF76124D0}"/>
    <dgm:cxn modelId="{A3BF8CF9-7D79-4F38-904D-C7E3C2A87F2E}" type="presOf" srcId="{77713295-C464-4B90-B48F-D9972011920D}" destId="{D232517F-4A6B-41B2-BDC2-4DE5D9A1BD10}" srcOrd="0" destOrd="0" presId="urn:microsoft.com/office/officeart/2005/8/layout/list1"/>
    <dgm:cxn modelId="{E26CCCFF-C5D7-4195-AEBD-4267433E7813}" type="presOf" srcId="{5BA463EE-8F64-4676-AAF1-917EB7D2CEA9}" destId="{D222E2EE-FDCA-4EF9-ADA0-27DF8EBD3497}" srcOrd="0" destOrd="0" presId="urn:microsoft.com/office/officeart/2005/8/layout/list1"/>
    <dgm:cxn modelId="{5FB4C1E8-5948-4996-8F0E-F2C29A477E15}" type="presParOf" srcId="{B91C90C2-A5A4-4794-9F5F-6816A53FE238}" destId="{441FD390-439C-4829-BED7-0471ACF436DD}" srcOrd="0" destOrd="0" presId="urn:microsoft.com/office/officeart/2005/8/layout/list1"/>
    <dgm:cxn modelId="{291DF492-0239-4695-AF42-E9F1B92D54C3}" type="presParOf" srcId="{441FD390-439C-4829-BED7-0471ACF436DD}" destId="{8A4B1F34-3B66-4D36-A581-AD207DF4F341}" srcOrd="0" destOrd="0" presId="urn:microsoft.com/office/officeart/2005/8/layout/list1"/>
    <dgm:cxn modelId="{BF269744-E971-40AC-8290-B8C98D976618}" type="presParOf" srcId="{441FD390-439C-4829-BED7-0471ACF436DD}" destId="{26D5927F-3550-45B9-A34C-ED8EF849860D}" srcOrd="1" destOrd="0" presId="urn:microsoft.com/office/officeart/2005/8/layout/list1"/>
    <dgm:cxn modelId="{41239259-E52B-47D2-8F7B-3222C8DC5501}" type="presParOf" srcId="{B91C90C2-A5A4-4794-9F5F-6816A53FE238}" destId="{8F0100DC-F526-4802-86B5-21381FE9D15D}" srcOrd="1" destOrd="0" presId="urn:microsoft.com/office/officeart/2005/8/layout/list1"/>
    <dgm:cxn modelId="{27DE07FC-582B-4E6A-B724-3588CCD8FF1E}" type="presParOf" srcId="{B91C90C2-A5A4-4794-9F5F-6816A53FE238}" destId="{DF34AA53-2F8A-4147-96F9-E1ED123717D5}" srcOrd="2" destOrd="0" presId="urn:microsoft.com/office/officeart/2005/8/layout/list1"/>
    <dgm:cxn modelId="{0A8E53EB-5C02-4A70-9237-3D4113654764}" type="presParOf" srcId="{B91C90C2-A5A4-4794-9F5F-6816A53FE238}" destId="{350A867E-17D6-433E-AF36-EFB1CCF2BB05}" srcOrd="3" destOrd="0" presId="urn:microsoft.com/office/officeart/2005/8/layout/list1"/>
    <dgm:cxn modelId="{DFC81397-077A-4EDC-B7FD-38C6A2E6E8FA}" type="presParOf" srcId="{B91C90C2-A5A4-4794-9F5F-6816A53FE238}" destId="{A65C7B9F-174D-4B24-A1FE-E2F55EAA5420}" srcOrd="4" destOrd="0" presId="urn:microsoft.com/office/officeart/2005/8/layout/list1"/>
    <dgm:cxn modelId="{4FEEDA67-97BB-4777-895B-E1D42B52096A}" type="presParOf" srcId="{A65C7B9F-174D-4B24-A1FE-E2F55EAA5420}" destId="{74B77250-18B8-4931-A3DC-16104A0C6293}" srcOrd="0" destOrd="0" presId="urn:microsoft.com/office/officeart/2005/8/layout/list1"/>
    <dgm:cxn modelId="{25932DCB-E6F7-4CC7-9CCD-DA66DADEDFAE}" type="presParOf" srcId="{A65C7B9F-174D-4B24-A1FE-E2F55EAA5420}" destId="{C1084984-9556-4AAF-944D-E388690D7B78}" srcOrd="1" destOrd="0" presId="urn:microsoft.com/office/officeart/2005/8/layout/list1"/>
    <dgm:cxn modelId="{0897CA6C-87E3-490F-BD2D-0B7EB2CA6DF5}" type="presParOf" srcId="{B91C90C2-A5A4-4794-9F5F-6816A53FE238}" destId="{33C66862-7823-45EE-8D1F-BFEC7ED98FD7}" srcOrd="5" destOrd="0" presId="urn:microsoft.com/office/officeart/2005/8/layout/list1"/>
    <dgm:cxn modelId="{09C753A5-322F-42BD-93E2-F1E66F823987}" type="presParOf" srcId="{B91C90C2-A5A4-4794-9F5F-6816A53FE238}" destId="{96F9A5D1-29C3-48CA-82F3-F5D385B6B005}" srcOrd="6" destOrd="0" presId="urn:microsoft.com/office/officeart/2005/8/layout/list1"/>
    <dgm:cxn modelId="{E51C6BDB-0C61-4081-998B-7875AF92FE82}" type="presParOf" srcId="{B91C90C2-A5A4-4794-9F5F-6816A53FE238}" destId="{50C562DB-C51A-45D5-8F57-99B7CA6B00B3}" srcOrd="7" destOrd="0" presId="urn:microsoft.com/office/officeart/2005/8/layout/list1"/>
    <dgm:cxn modelId="{66B361D8-F957-4B07-A7EF-946414ECBE9F}" type="presParOf" srcId="{B91C90C2-A5A4-4794-9F5F-6816A53FE238}" destId="{9F5CFA1C-A15C-4A56-9093-514BCC7095F0}" srcOrd="8" destOrd="0" presId="urn:microsoft.com/office/officeart/2005/8/layout/list1"/>
    <dgm:cxn modelId="{ED592AA6-4BAE-4BAA-8A5E-4632C24E8FC3}" type="presParOf" srcId="{9F5CFA1C-A15C-4A56-9093-514BCC7095F0}" destId="{72D926C4-26EF-42B0-B03D-C0A091ACD809}" srcOrd="0" destOrd="0" presId="urn:microsoft.com/office/officeart/2005/8/layout/list1"/>
    <dgm:cxn modelId="{D01C24A5-2A71-41B7-8723-CD07FC038505}" type="presParOf" srcId="{9F5CFA1C-A15C-4A56-9093-514BCC7095F0}" destId="{25A019FC-1DBA-4EFE-8339-40CAB42CF34F}" srcOrd="1" destOrd="0" presId="urn:microsoft.com/office/officeart/2005/8/layout/list1"/>
    <dgm:cxn modelId="{2542B6AF-66C8-4B73-A180-FE08B4CB7A7D}" type="presParOf" srcId="{B91C90C2-A5A4-4794-9F5F-6816A53FE238}" destId="{0350CECF-399C-4E2B-9B66-87A9DE0F0E4E}" srcOrd="9" destOrd="0" presId="urn:microsoft.com/office/officeart/2005/8/layout/list1"/>
    <dgm:cxn modelId="{7279B506-D483-4068-8453-5B605D2A707C}" type="presParOf" srcId="{B91C90C2-A5A4-4794-9F5F-6816A53FE238}" destId="{D232517F-4A6B-41B2-BDC2-4DE5D9A1BD10}" srcOrd="10" destOrd="0" presId="urn:microsoft.com/office/officeart/2005/8/layout/list1"/>
    <dgm:cxn modelId="{13B5240E-F8F3-4EEC-8226-E496B1B29646}" type="presParOf" srcId="{B91C90C2-A5A4-4794-9F5F-6816A53FE238}" destId="{211A9C0F-B536-44D3-B0DA-252E0F6E5370}" srcOrd="11" destOrd="0" presId="urn:microsoft.com/office/officeart/2005/8/layout/list1"/>
    <dgm:cxn modelId="{7B87CB73-40A9-47C7-A031-F4E4C64BBE07}" type="presParOf" srcId="{B91C90C2-A5A4-4794-9F5F-6816A53FE238}" destId="{F564AE50-5891-480F-B0E2-6C36CC289341}" srcOrd="12" destOrd="0" presId="urn:microsoft.com/office/officeart/2005/8/layout/list1"/>
    <dgm:cxn modelId="{A375918E-ACF7-4EE3-8CF1-58E1F0E69426}" type="presParOf" srcId="{F564AE50-5891-480F-B0E2-6C36CC289341}" destId="{D222E2EE-FDCA-4EF9-ADA0-27DF8EBD3497}" srcOrd="0" destOrd="0" presId="urn:microsoft.com/office/officeart/2005/8/layout/list1"/>
    <dgm:cxn modelId="{89CF8B8B-383F-4DE2-AECD-230DDFA45F74}" type="presParOf" srcId="{F564AE50-5891-480F-B0E2-6C36CC289341}" destId="{4A27776E-95B0-42AF-9CC2-B5FD3B311387}" srcOrd="1" destOrd="0" presId="urn:microsoft.com/office/officeart/2005/8/layout/list1"/>
    <dgm:cxn modelId="{3741BED0-F61D-4205-A998-D30B197FB9D0}" type="presParOf" srcId="{B91C90C2-A5A4-4794-9F5F-6816A53FE238}" destId="{7B9F95EC-70F8-4BD5-9CE4-E39DDCDF0F45}" srcOrd="13" destOrd="0" presId="urn:microsoft.com/office/officeart/2005/8/layout/list1"/>
    <dgm:cxn modelId="{B6CD833C-5F56-4073-9FC3-2F720B9D4DCF}" type="presParOf" srcId="{B91C90C2-A5A4-4794-9F5F-6816A53FE238}" destId="{A7689449-B46B-45AA-B0D0-353036F95BB8}" srcOrd="14" destOrd="0" presId="urn:microsoft.com/office/officeart/2005/8/layout/list1"/>
    <dgm:cxn modelId="{B1B4A628-913C-4CDB-88FF-83E5C7356D6C}" type="presParOf" srcId="{B91C90C2-A5A4-4794-9F5F-6816A53FE238}" destId="{60FDE067-5E62-44A5-930F-916E62CF656B}" srcOrd="15" destOrd="0" presId="urn:microsoft.com/office/officeart/2005/8/layout/list1"/>
    <dgm:cxn modelId="{632BDE7F-03BF-4645-A317-71EF19E055E4}" type="presParOf" srcId="{B91C90C2-A5A4-4794-9F5F-6816A53FE238}" destId="{C5F90862-3F26-4932-91C1-6B7DDFBC1FA3}" srcOrd="16" destOrd="0" presId="urn:microsoft.com/office/officeart/2005/8/layout/list1"/>
    <dgm:cxn modelId="{E72A599C-C16A-428E-AB35-7F761B149F16}" type="presParOf" srcId="{C5F90862-3F26-4932-91C1-6B7DDFBC1FA3}" destId="{7C09A091-20EE-4CAF-A140-C9A7DA2C7D93}" srcOrd="0" destOrd="0" presId="urn:microsoft.com/office/officeart/2005/8/layout/list1"/>
    <dgm:cxn modelId="{6BC6B20B-6736-49E8-B2BE-8E9F1F422357}" type="presParOf" srcId="{C5F90862-3F26-4932-91C1-6B7DDFBC1FA3}" destId="{C591B38C-5921-4874-8F82-034B8976C053}" srcOrd="1" destOrd="0" presId="urn:microsoft.com/office/officeart/2005/8/layout/list1"/>
    <dgm:cxn modelId="{C52D28C5-95E7-454D-99E4-25D34F4D5B59}" type="presParOf" srcId="{B91C90C2-A5A4-4794-9F5F-6816A53FE238}" destId="{D15C7617-FA02-4530-9F53-A768DBBA5840}" srcOrd="17" destOrd="0" presId="urn:microsoft.com/office/officeart/2005/8/layout/list1"/>
    <dgm:cxn modelId="{DE60ED8A-9217-4885-B494-62C5C04662C3}" type="presParOf" srcId="{B91C90C2-A5A4-4794-9F5F-6816A53FE238}" destId="{D1C60734-C6BE-4D23-96C6-EB94064F6339}"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98986B-F359-412A-A2B8-97854C168ED4}">
      <dsp:nvSpPr>
        <dsp:cNvPr id="0" name=""/>
        <dsp:cNvSpPr/>
      </dsp:nvSpPr>
      <dsp:spPr>
        <a:xfrm>
          <a:off x="0" y="0"/>
          <a:ext cx="9111756" cy="1073794"/>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D806BE-872C-4BBB-8F19-47250A6A15CC}">
      <dsp:nvSpPr>
        <dsp:cNvPr id="0" name=""/>
        <dsp:cNvSpPr/>
      </dsp:nvSpPr>
      <dsp:spPr>
        <a:xfrm>
          <a:off x="324822" y="242062"/>
          <a:ext cx="590587" cy="590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1F0DA6-FE03-4E2C-9267-C47B437ADF07}">
      <dsp:nvSpPr>
        <dsp:cNvPr id="0" name=""/>
        <dsp:cNvSpPr/>
      </dsp:nvSpPr>
      <dsp:spPr>
        <a:xfrm>
          <a:off x="1240233" y="458"/>
          <a:ext cx="7871522" cy="1073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43" tIns="113643" rIns="113643" bIns="113643" numCol="1" spcCol="1270" anchor="ctr" anchorCtr="0">
          <a:noAutofit/>
        </a:bodyPr>
        <a:lstStyle/>
        <a:p>
          <a:pPr marL="0" lvl="0" indent="0" algn="l" defTabSz="889000">
            <a:lnSpc>
              <a:spcPct val="100000"/>
            </a:lnSpc>
            <a:spcBef>
              <a:spcPct val="0"/>
            </a:spcBef>
            <a:spcAft>
              <a:spcPct val="35000"/>
            </a:spcAft>
            <a:buNone/>
          </a:pPr>
          <a:r>
            <a:rPr lang="en-US" sz="2000" kern="1200" dirty="0">
              <a:solidFill>
                <a:schemeClr val="bg1"/>
              </a:solidFill>
              <a:latin typeface="Arial Nova" panose="020B0504020202020204" pitchFamily="34" charset="0"/>
            </a:rPr>
            <a:t>Define the Model of Care (MOC) and explain its relevance in the context of healthcare delivery for special needs populations.</a:t>
          </a:r>
        </a:p>
      </dsp:txBody>
      <dsp:txXfrm>
        <a:off x="1240233" y="458"/>
        <a:ext cx="7871522" cy="1073794"/>
      </dsp:txXfrm>
    </dsp:sp>
    <dsp:sp modelId="{4D81FF45-FD56-410B-86D1-2693738491E7}">
      <dsp:nvSpPr>
        <dsp:cNvPr id="0" name=""/>
        <dsp:cNvSpPr/>
      </dsp:nvSpPr>
      <dsp:spPr>
        <a:xfrm>
          <a:off x="0" y="1342702"/>
          <a:ext cx="9111756" cy="1073794"/>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349D82-647A-4CE2-954B-F9CE3DD16825}">
      <dsp:nvSpPr>
        <dsp:cNvPr id="0" name=""/>
        <dsp:cNvSpPr/>
      </dsp:nvSpPr>
      <dsp:spPr>
        <a:xfrm>
          <a:off x="324822" y="1584306"/>
          <a:ext cx="590587" cy="59058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87C3EB-A4E9-4D54-846D-AF0C764F8084}">
      <dsp:nvSpPr>
        <dsp:cNvPr id="0" name=""/>
        <dsp:cNvSpPr/>
      </dsp:nvSpPr>
      <dsp:spPr>
        <a:xfrm>
          <a:off x="1240233" y="1342702"/>
          <a:ext cx="7871522" cy="1073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43" tIns="113643" rIns="113643" bIns="113643" numCol="1" spcCol="1270" anchor="ctr" anchorCtr="0">
          <a:noAutofit/>
        </a:bodyPr>
        <a:lstStyle/>
        <a:p>
          <a:pPr marL="0" lvl="0" indent="0" algn="l" defTabSz="889000">
            <a:lnSpc>
              <a:spcPct val="100000"/>
            </a:lnSpc>
            <a:spcBef>
              <a:spcPct val="0"/>
            </a:spcBef>
            <a:spcAft>
              <a:spcPct val="35000"/>
            </a:spcAft>
            <a:buNone/>
          </a:pPr>
          <a:r>
            <a:rPr lang="en-US" sz="2000" kern="1200" dirty="0">
              <a:solidFill>
                <a:schemeClr val="bg1"/>
              </a:solidFill>
              <a:latin typeface="Arial Nova" panose="020B0504020202020204" pitchFamily="34" charset="0"/>
            </a:rPr>
            <a:t>Understand the core components of MOC required by CMS.</a:t>
          </a:r>
        </a:p>
      </dsp:txBody>
      <dsp:txXfrm>
        <a:off x="1240233" y="1342702"/>
        <a:ext cx="7871522" cy="1073794"/>
      </dsp:txXfrm>
    </dsp:sp>
    <dsp:sp modelId="{793C7715-2AAC-448A-9442-57D95E7D460A}">
      <dsp:nvSpPr>
        <dsp:cNvPr id="0" name=""/>
        <dsp:cNvSpPr/>
      </dsp:nvSpPr>
      <dsp:spPr>
        <a:xfrm>
          <a:off x="0" y="2627176"/>
          <a:ext cx="9111756" cy="1073794"/>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D29B35-8B9E-46EF-B5F6-F0694B2B272C}">
      <dsp:nvSpPr>
        <dsp:cNvPr id="0" name=""/>
        <dsp:cNvSpPr/>
      </dsp:nvSpPr>
      <dsp:spPr>
        <a:xfrm>
          <a:off x="324822" y="2926550"/>
          <a:ext cx="590587" cy="59058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5E0331-527A-473C-9590-0053B7784620}">
      <dsp:nvSpPr>
        <dsp:cNvPr id="0" name=""/>
        <dsp:cNvSpPr/>
      </dsp:nvSpPr>
      <dsp:spPr>
        <a:xfrm>
          <a:off x="1240233" y="2684946"/>
          <a:ext cx="7871522" cy="1073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43" tIns="113643" rIns="113643" bIns="113643" numCol="1" spcCol="1270" anchor="ctr" anchorCtr="0">
          <a:noAutofit/>
        </a:bodyPr>
        <a:lstStyle/>
        <a:p>
          <a:pPr marL="0" lvl="0" indent="0" algn="l" defTabSz="889000">
            <a:lnSpc>
              <a:spcPct val="100000"/>
            </a:lnSpc>
            <a:spcBef>
              <a:spcPct val="0"/>
            </a:spcBef>
            <a:spcAft>
              <a:spcPct val="35000"/>
            </a:spcAft>
            <a:buNone/>
          </a:pPr>
          <a:r>
            <a:rPr lang="en-US" sz="2000" b="0" i="0" kern="1200" baseline="0" dirty="0">
              <a:solidFill>
                <a:schemeClr val="bg1"/>
              </a:solidFill>
              <a:latin typeface="Arial Nova" panose="020B0504020202020204" pitchFamily="34" charset="0"/>
            </a:rPr>
            <a:t>Complete the training attestation.</a:t>
          </a:r>
          <a:endParaRPr lang="en-US" sz="2000" kern="1200" dirty="0">
            <a:solidFill>
              <a:schemeClr val="bg1"/>
            </a:solidFill>
            <a:latin typeface="Arial Nova" panose="020B0504020202020204" pitchFamily="34" charset="0"/>
          </a:endParaRPr>
        </a:p>
      </dsp:txBody>
      <dsp:txXfrm>
        <a:off x="1240233" y="2684946"/>
        <a:ext cx="7871522" cy="10737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89BC0F-92F9-4302-B323-240CE9A9380A}">
      <dsp:nvSpPr>
        <dsp:cNvPr id="0" name=""/>
        <dsp:cNvSpPr/>
      </dsp:nvSpPr>
      <dsp:spPr>
        <a:xfrm>
          <a:off x="1763059" y="1116885"/>
          <a:ext cx="2671481" cy="2671481"/>
        </a:xfrm>
        <a:prstGeom prst="ellipse">
          <a:avLst/>
        </a:prstGeom>
        <a:gradFill rotWithShape="0">
          <a:gsLst>
            <a:gs pos="0">
              <a:schemeClr val="accent6">
                <a:shade val="80000"/>
                <a:alpha val="50000"/>
                <a:hueOff val="0"/>
                <a:satOff val="0"/>
                <a:lumOff val="0"/>
                <a:alphaOff val="0"/>
                <a:tint val="100000"/>
                <a:shade val="85000"/>
                <a:satMod val="100000"/>
                <a:lumMod val="100000"/>
              </a:schemeClr>
            </a:gs>
            <a:gs pos="100000">
              <a:schemeClr val="accent6">
                <a:shade val="80000"/>
                <a:alpha val="50000"/>
                <a:hueOff val="0"/>
                <a:satOff val="0"/>
                <a:lumOff val="0"/>
                <a:alphaOff val="0"/>
                <a:tint val="90000"/>
                <a:shade val="100000"/>
                <a:satMod val="150000"/>
                <a:lum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0" kern="120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Member</a:t>
          </a:r>
        </a:p>
      </dsp:txBody>
      <dsp:txXfrm>
        <a:off x="2154288" y="1508114"/>
        <a:ext cx="1889023" cy="1889023"/>
      </dsp:txXfrm>
    </dsp:sp>
    <dsp:sp modelId="{60BE04A5-F44F-43DB-8273-615481B5E094}">
      <dsp:nvSpPr>
        <dsp:cNvPr id="0" name=""/>
        <dsp:cNvSpPr/>
      </dsp:nvSpPr>
      <dsp:spPr>
        <a:xfrm>
          <a:off x="2430929" y="44025"/>
          <a:ext cx="1335740" cy="1335740"/>
        </a:xfrm>
        <a:prstGeom prst="ellipse">
          <a:avLst/>
        </a:prstGeom>
        <a:gradFill rotWithShape="0">
          <a:gsLst>
            <a:gs pos="0">
              <a:schemeClr val="accent6">
                <a:shade val="80000"/>
                <a:alpha val="50000"/>
                <a:hueOff val="-5"/>
                <a:satOff val="258"/>
                <a:lumOff val="726"/>
                <a:alphaOff val="4286"/>
                <a:tint val="100000"/>
                <a:shade val="85000"/>
                <a:satMod val="100000"/>
                <a:lumMod val="100000"/>
              </a:schemeClr>
            </a:gs>
            <a:gs pos="100000">
              <a:schemeClr val="accent6">
                <a:shade val="80000"/>
                <a:alpha val="50000"/>
                <a:hueOff val="-5"/>
                <a:satOff val="258"/>
                <a:lumOff val="726"/>
                <a:alphaOff val="4286"/>
                <a:tint val="90000"/>
                <a:shade val="100000"/>
                <a:satMod val="150000"/>
                <a:lum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0" kern="120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Family</a:t>
          </a:r>
          <a:endParaRPr lang="en-US" sz="1050" b="0" kern="120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2626544" y="239640"/>
        <a:ext cx="944510" cy="944510"/>
      </dsp:txXfrm>
    </dsp:sp>
    <dsp:sp modelId="{95B5995A-B4CA-4C8D-9CF6-52CEE42F4F55}">
      <dsp:nvSpPr>
        <dsp:cNvPr id="0" name=""/>
        <dsp:cNvSpPr/>
      </dsp:nvSpPr>
      <dsp:spPr>
        <a:xfrm>
          <a:off x="3791887" y="699428"/>
          <a:ext cx="1335740" cy="1335740"/>
        </a:xfrm>
        <a:prstGeom prst="ellipse">
          <a:avLst/>
        </a:prstGeom>
        <a:gradFill rotWithShape="0">
          <a:gsLst>
            <a:gs pos="0">
              <a:schemeClr val="accent6">
                <a:shade val="80000"/>
                <a:alpha val="50000"/>
                <a:hueOff val="-9"/>
                <a:satOff val="516"/>
                <a:lumOff val="1453"/>
                <a:alphaOff val="8571"/>
                <a:tint val="100000"/>
                <a:shade val="85000"/>
                <a:satMod val="100000"/>
                <a:lumMod val="100000"/>
              </a:schemeClr>
            </a:gs>
            <a:gs pos="100000">
              <a:schemeClr val="accent6">
                <a:shade val="80000"/>
                <a:alpha val="50000"/>
                <a:hueOff val="-9"/>
                <a:satOff val="516"/>
                <a:lumOff val="1453"/>
                <a:alphaOff val="8571"/>
                <a:tint val="90000"/>
                <a:shade val="100000"/>
                <a:satMod val="150000"/>
                <a:lum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0" kern="120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Primary Care Team</a:t>
          </a:r>
          <a:endParaRPr lang="en-US" sz="1050" b="0" kern="120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3987502" y="895043"/>
        <a:ext cx="944510" cy="944510"/>
      </dsp:txXfrm>
    </dsp:sp>
    <dsp:sp modelId="{F2A9F578-AD75-42AB-9CB7-5FE6FD3E42FB}">
      <dsp:nvSpPr>
        <dsp:cNvPr id="0" name=""/>
        <dsp:cNvSpPr/>
      </dsp:nvSpPr>
      <dsp:spPr>
        <a:xfrm>
          <a:off x="4128016" y="2172105"/>
          <a:ext cx="1335740" cy="1335740"/>
        </a:xfrm>
        <a:prstGeom prst="ellipse">
          <a:avLst/>
        </a:prstGeom>
        <a:gradFill rotWithShape="0">
          <a:gsLst>
            <a:gs pos="0">
              <a:schemeClr val="accent6">
                <a:shade val="80000"/>
                <a:alpha val="50000"/>
                <a:hueOff val="-14"/>
                <a:satOff val="774"/>
                <a:lumOff val="2179"/>
                <a:alphaOff val="12857"/>
                <a:tint val="100000"/>
                <a:shade val="85000"/>
                <a:satMod val="100000"/>
                <a:lumMod val="100000"/>
              </a:schemeClr>
            </a:gs>
            <a:gs pos="100000">
              <a:schemeClr val="accent6">
                <a:shade val="80000"/>
                <a:alpha val="50000"/>
                <a:hueOff val="-14"/>
                <a:satOff val="774"/>
                <a:lumOff val="2179"/>
                <a:alphaOff val="12857"/>
                <a:tint val="90000"/>
                <a:shade val="100000"/>
                <a:satMod val="150000"/>
                <a:lum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0" kern="120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Home &amp; Community Based Service Providers</a:t>
          </a:r>
        </a:p>
      </dsp:txBody>
      <dsp:txXfrm>
        <a:off x="4323631" y="2367720"/>
        <a:ext cx="944510" cy="944510"/>
      </dsp:txXfrm>
    </dsp:sp>
    <dsp:sp modelId="{9F86B62E-CF49-463A-BD42-83DAD7B00E9D}">
      <dsp:nvSpPr>
        <dsp:cNvPr id="0" name=""/>
        <dsp:cNvSpPr/>
      </dsp:nvSpPr>
      <dsp:spPr>
        <a:xfrm>
          <a:off x="3186204" y="3353100"/>
          <a:ext cx="1335740" cy="1335740"/>
        </a:xfrm>
        <a:prstGeom prst="ellipse">
          <a:avLst/>
        </a:prstGeom>
        <a:gradFill rotWithShape="0">
          <a:gsLst>
            <a:gs pos="0">
              <a:schemeClr val="accent6">
                <a:shade val="80000"/>
                <a:alpha val="50000"/>
                <a:hueOff val="-19"/>
                <a:satOff val="1031"/>
                <a:lumOff val="2906"/>
                <a:alphaOff val="17143"/>
                <a:tint val="100000"/>
                <a:shade val="85000"/>
                <a:satMod val="100000"/>
                <a:lumMod val="100000"/>
              </a:schemeClr>
            </a:gs>
            <a:gs pos="100000">
              <a:schemeClr val="accent6">
                <a:shade val="80000"/>
                <a:alpha val="50000"/>
                <a:hueOff val="-19"/>
                <a:satOff val="1031"/>
                <a:lumOff val="2906"/>
                <a:alphaOff val="17143"/>
                <a:tint val="90000"/>
                <a:shade val="100000"/>
                <a:satMod val="150000"/>
                <a:lum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0" kern="120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Medical Specialists, Pharmacist, Dental</a:t>
          </a:r>
          <a:endParaRPr lang="en-US" sz="1050" b="0" kern="120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3381819" y="3548715"/>
        <a:ext cx="944510" cy="944510"/>
      </dsp:txXfrm>
    </dsp:sp>
    <dsp:sp modelId="{463C80AC-0403-4A7B-A5DC-028BE972B6F4}">
      <dsp:nvSpPr>
        <dsp:cNvPr id="0" name=""/>
        <dsp:cNvSpPr/>
      </dsp:nvSpPr>
      <dsp:spPr>
        <a:xfrm>
          <a:off x="1675654" y="3353100"/>
          <a:ext cx="1335740" cy="1335740"/>
        </a:xfrm>
        <a:prstGeom prst="ellipse">
          <a:avLst/>
        </a:prstGeom>
        <a:gradFill rotWithShape="0">
          <a:gsLst>
            <a:gs pos="0">
              <a:schemeClr val="accent6">
                <a:shade val="80000"/>
                <a:alpha val="50000"/>
                <a:hueOff val="-24"/>
                <a:satOff val="1289"/>
                <a:lumOff val="3632"/>
                <a:alphaOff val="21429"/>
                <a:tint val="100000"/>
                <a:shade val="85000"/>
                <a:satMod val="100000"/>
                <a:lumMod val="100000"/>
              </a:schemeClr>
            </a:gs>
            <a:gs pos="100000">
              <a:schemeClr val="accent6">
                <a:shade val="80000"/>
                <a:alpha val="50000"/>
                <a:hueOff val="-24"/>
                <a:satOff val="1289"/>
                <a:lumOff val="3632"/>
                <a:alphaOff val="21429"/>
                <a:tint val="90000"/>
                <a:shade val="100000"/>
                <a:satMod val="150000"/>
                <a:lum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0" kern="120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Behavioral Health / Social Services</a:t>
          </a:r>
          <a:endParaRPr lang="en-US" sz="1050" b="0" kern="120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1871269" y="3548715"/>
        <a:ext cx="944510" cy="944510"/>
      </dsp:txXfrm>
    </dsp:sp>
    <dsp:sp modelId="{5F2D954D-292C-48BE-BE3F-1A661EFC19D0}">
      <dsp:nvSpPr>
        <dsp:cNvPr id="0" name=""/>
        <dsp:cNvSpPr/>
      </dsp:nvSpPr>
      <dsp:spPr>
        <a:xfrm>
          <a:off x="733842" y="2172105"/>
          <a:ext cx="1335740" cy="1335740"/>
        </a:xfrm>
        <a:prstGeom prst="ellipse">
          <a:avLst/>
        </a:prstGeom>
        <a:gradFill rotWithShape="0">
          <a:gsLst>
            <a:gs pos="0">
              <a:schemeClr val="accent6">
                <a:shade val="80000"/>
                <a:alpha val="50000"/>
                <a:hueOff val="-28"/>
                <a:satOff val="1547"/>
                <a:lumOff val="4359"/>
                <a:alphaOff val="25714"/>
                <a:tint val="100000"/>
                <a:shade val="85000"/>
                <a:satMod val="100000"/>
                <a:lumMod val="100000"/>
              </a:schemeClr>
            </a:gs>
            <a:gs pos="100000">
              <a:schemeClr val="accent6">
                <a:shade val="80000"/>
                <a:alpha val="50000"/>
                <a:hueOff val="-28"/>
                <a:satOff val="1547"/>
                <a:lumOff val="4359"/>
                <a:alphaOff val="25714"/>
                <a:tint val="90000"/>
                <a:shade val="100000"/>
                <a:satMod val="150000"/>
                <a:lum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0" kern="120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Care </a:t>
          </a:r>
          <a:r>
            <a:rPr lang="en-US" sz="1000" b="0" kern="120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Coordinator</a:t>
          </a:r>
          <a:endParaRPr lang="en-US" sz="1000" b="0" kern="120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929457" y="2367720"/>
        <a:ext cx="944510" cy="944510"/>
      </dsp:txXfrm>
    </dsp:sp>
    <dsp:sp modelId="{3D732BCD-3AB1-4B20-8F19-37E73F331A77}">
      <dsp:nvSpPr>
        <dsp:cNvPr id="0" name=""/>
        <dsp:cNvSpPr/>
      </dsp:nvSpPr>
      <dsp:spPr>
        <a:xfrm>
          <a:off x="999003" y="725809"/>
          <a:ext cx="1477676" cy="1282979"/>
        </a:xfrm>
        <a:prstGeom prst="ellipse">
          <a:avLst/>
        </a:prstGeom>
        <a:gradFill rotWithShape="0">
          <a:gsLst>
            <a:gs pos="0">
              <a:schemeClr val="accent6">
                <a:shade val="80000"/>
                <a:alpha val="50000"/>
                <a:hueOff val="-33"/>
                <a:satOff val="1805"/>
                <a:lumOff val="5085"/>
                <a:alphaOff val="30000"/>
                <a:tint val="100000"/>
                <a:shade val="85000"/>
                <a:satMod val="100000"/>
                <a:lumMod val="100000"/>
              </a:schemeClr>
            </a:gs>
            <a:gs pos="100000">
              <a:schemeClr val="accent6">
                <a:shade val="80000"/>
                <a:alpha val="50000"/>
                <a:hueOff val="-33"/>
                <a:satOff val="1805"/>
                <a:lumOff val="5085"/>
                <a:alphaOff val="30000"/>
                <a:tint val="90000"/>
                <a:shade val="100000"/>
                <a:satMod val="150000"/>
                <a:lumMod val="100000"/>
              </a:schemeClr>
            </a:gs>
          </a:gsLst>
          <a:path path="circle">
            <a:fillToRect l="100000" t="100000" r="100000" b="10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0" kern="1200" dirty="0">
              <a:solidFill>
                <a:schemeClr val="accent5">
                  <a:lumMod val="25000"/>
                </a:schemeClr>
              </a:solidFill>
              <a:latin typeface="Calibri" panose="020F0502020204030204" pitchFamily="34" charset="0"/>
              <a:ea typeface="Calibri" panose="020F0502020204030204" pitchFamily="34" charset="0"/>
              <a:cs typeface="Calibri" panose="020F0502020204030204" pitchFamily="34" charset="0"/>
            </a:rPr>
            <a:t>Other Member Representatives</a:t>
          </a:r>
        </a:p>
      </dsp:txBody>
      <dsp:txXfrm>
        <a:off x="1215404" y="913697"/>
        <a:ext cx="1044874" cy="9072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CCDD38-973A-42FC-B93C-BBE2B393B07F}">
      <dsp:nvSpPr>
        <dsp:cNvPr id="0" name=""/>
        <dsp:cNvSpPr/>
      </dsp:nvSpPr>
      <dsp:spPr>
        <a:xfrm>
          <a:off x="469245" y="1566"/>
          <a:ext cx="2068908" cy="12413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400050">
            <a:lnSpc>
              <a:spcPct val="90000"/>
            </a:lnSpc>
            <a:spcBef>
              <a:spcPct val="0"/>
            </a:spcBef>
            <a:spcAft>
              <a:spcPct val="35000"/>
            </a:spcAft>
            <a:buNone/>
          </a:pPr>
          <a:r>
            <a:rPr lang="en-US" sz="1600" b="0" kern="1200" dirty="0">
              <a:solidFill>
                <a:schemeClr val="bg1"/>
              </a:solidFill>
              <a:latin typeface="Arial Nova" panose="020B0504020202020204" pitchFamily="34" charset="0"/>
              <a:ea typeface="+mn-ea"/>
              <a:cs typeface="+mn-cs"/>
            </a:rPr>
            <a:t>Member satisfaction</a:t>
          </a:r>
        </a:p>
      </dsp:txBody>
      <dsp:txXfrm>
        <a:off x="469245" y="1566"/>
        <a:ext cx="2068908" cy="1241345"/>
      </dsp:txXfrm>
    </dsp:sp>
    <dsp:sp modelId="{153703C4-949A-498E-99FB-72069BF31E36}">
      <dsp:nvSpPr>
        <dsp:cNvPr id="0" name=""/>
        <dsp:cNvSpPr/>
      </dsp:nvSpPr>
      <dsp:spPr>
        <a:xfrm>
          <a:off x="2745044" y="1566"/>
          <a:ext cx="2068908" cy="12413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chemeClr val="bg1"/>
              </a:solidFill>
              <a:latin typeface="Arial Nova" panose="020B0504020202020204" pitchFamily="34" charset="0"/>
              <a:ea typeface="+mn-ea"/>
              <a:cs typeface="+mn-cs"/>
            </a:rPr>
            <a:t>Health Risk Assessment Timeliness</a:t>
          </a:r>
        </a:p>
      </dsp:txBody>
      <dsp:txXfrm>
        <a:off x="2745044" y="1566"/>
        <a:ext cx="2068908" cy="1241345"/>
      </dsp:txXfrm>
    </dsp:sp>
    <dsp:sp modelId="{AA06119D-AA4B-474E-AED5-433AF85E9E59}">
      <dsp:nvSpPr>
        <dsp:cNvPr id="0" name=""/>
        <dsp:cNvSpPr/>
      </dsp:nvSpPr>
      <dsp:spPr>
        <a:xfrm>
          <a:off x="469245" y="1449802"/>
          <a:ext cx="2068908" cy="12413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chemeClr val="bg1"/>
              </a:solidFill>
              <a:latin typeface="Arial Nova" panose="020B0504020202020204" pitchFamily="34" charset="0"/>
              <a:ea typeface="+mn-ea"/>
              <a:cs typeface="+mn-cs"/>
            </a:rPr>
            <a:t>Implementation of the Individualized Care Plan</a:t>
          </a:r>
        </a:p>
      </dsp:txBody>
      <dsp:txXfrm>
        <a:off x="469245" y="1449802"/>
        <a:ext cx="2068908" cy="1241345"/>
      </dsp:txXfrm>
    </dsp:sp>
    <dsp:sp modelId="{4F2AB64F-EA5B-4655-879C-3EA88C933B7C}">
      <dsp:nvSpPr>
        <dsp:cNvPr id="0" name=""/>
        <dsp:cNvSpPr/>
      </dsp:nvSpPr>
      <dsp:spPr>
        <a:xfrm>
          <a:off x="2745044" y="1449802"/>
          <a:ext cx="2068908" cy="12413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en-US" sz="1600" b="0" kern="1200" dirty="0">
              <a:solidFill>
                <a:schemeClr val="bg1"/>
              </a:solidFill>
              <a:latin typeface="Arial Nova" panose="020B0504020202020204" pitchFamily="34" charset="0"/>
            </a:rPr>
            <a:t>Improving access and affordability</a:t>
          </a:r>
          <a:endParaRPr lang="en-US" sz="1600" b="0" kern="1200" dirty="0">
            <a:solidFill>
              <a:schemeClr val="bg1"/>
            </a:solidFill>
          </a:endParaRPr>
        </a:p>
      </dsp:txBody>
      <dsp:txXfrm>
        <a:off x="2745044" y="1449802"/>
        <a:ext cx="2068908" cy="1241345"/>
      </dsp:txXfrm>
    </dsp:sp>
    <dsp:sp modelId="{189B32F9-C8A6-4821-A38A-27571A86729E}">
      <dsp:nvSpPr>
        <dsp:cNvPr id="0" name=""/>
        <dsp:cNvSpPr/>
      </dsp:nvSpPr>
      <dsp:spPr>
        <a:xfrm>
          <a:off x="469245" y="2898039"/>
          <a:ext cx="2068908" cy="12413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en-US" sz="1600" b="0" kern="1200" dirty="0">
              <a:solidFill>
                <a:schemeClr val="bg1"/>
              </a:solidFill>
              <a:latin typeface="Arial Nova" panose="020B0504020202020204" pitchFamily="34" charset="0"/>
            </a:rPr>
            <a:t>Ensuring coordination of care across the care continuum</a:t>
          </a:r>
          <a:endParaRPr lang="en-US" sz="1600" b="0" kern="1200" dirty="0">
            <a:solidFill>
              <a:schemeClr val="bg1"/>
            </a:solidFill>
          </a:endParaRPr>
        </a:p>
      </dsp:txBody>
      <dsp:txXfrm>
        <a:off x="469245" y="2898039"/>
        <a:ext cx="2068908" cy="1241345"/>
      </dsp:txXfrm>
    </dsp:sp>
    <dsp:sp modelId="{A11A9DA7-A9A0-490D-A9E6-C853D3628BEA}">
      <dsp:nvSpPr>
        <dsp:cNvPr id="0" name=""/>
        <dsp:cNvSpPr/>
      </dsp:nvSpPr>
      <dsp:spPr>
        <a:xfrm>
          <a:off x="2745044" y="2898039"/>
          <a:ext cx="2068908" cy="12413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en-US" sz="1600" b="0" kern="1200" dirty="0">
              <a:solidFill>
                <a:schemeClr val="bg1"/>
              </a:solidFill>
              <a:latin typeface="Arial Nova" panose="020B0504020202020204" pitchFamily="34" charset="0"/>
            </a:rPr>
            <a:t>Appropriate utilization of services for preventive health and chronic conditions</a:t>
          </a:r>
          <a:endParaRPr lang="en-US" sz="1600" b="0" kern="1200" dirty="0">
            <a:solidFill>
              <a:schemeClr val="bg1"/>
            </a:solidFill>
          </a:endParaRPr>
        </a:p>
      </dsp:txBody>
      <dsp:txXfrm>
        <a:off x="2745044" y="2898039"/>
        <a:ext cx="2068908" cy="12413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2301C-7A23-46DD-8603-69CC2A9939A6}">
      <dsp:nvSpPr>
        <dsp:cNvPr id="0" name=""/>
        <dsp:cNvSpPr/>
      </dsp:nvSpPr>
      <dsp:spPr>
        <a:xfrm>
          <a:off x="0" y="175013"/>
          <a:ext cx="5328708" cy="837900"/>
        </a:xfrm>
        <a:prstGeom prst="rect">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3567" tIns="145796" rIns="413567" bIns="99568" numCol="1" spcCol="1270" anchor="t" anchorCtr="0">
          <a:noAutofit/>
        </a:bodyPr>
        <a:lstStyle/>
        <a:p>
          <a:pPr marL="114300" lvl="1" indent="-114300" algn="l" defTabSz="622300">
            <a:lnSpc>
              <a:spcPct val="90000"/>
            </a:lnSpc>
            <a:spcBef>
              <a:spcPct val="0"/>
            </a:spcBef>
            <a:spcAft>
              <a:spcPct val="15000"/>
            </a:spcAft>
            <a:buChar char="•"/>
          </a:pPr>
          <a:r>
            <a:rPr lang="en-US" sz="1400" b="0" kern="1200" dirty="0">
              <a:solidFill>
                <a:schemeClr val="bg1"/>
              </a:solidFill>
              <a:latin typeface="Arial Nova" panose="020B0504020202020204" pitchFamily="34" charset="0"/>
            </a:rPr>
            <a:t>Describe the overall QI plan and how the organization delivers or provides appropriate services to enrollees, based on their unique needs.</a:t>
          </a:r>
        </a:p>
      </dsp:txBody>
      <dsp:txXfrm>
        <a:off x="0" y="175013"/>
        <a:ext cx="5328708" cy="837900"/>
      </dsp:txXfrm>
    </dsp:sp>
    <dsp:sp modelId="{376CD7E9-4D47-408E-9A0E-9717829B77FF}">
      <dsp:nvSpPr>
        <dsp:cNvPr id="0" name=""/>
        <dsp:cNvSpPr/>
      </dsp:nvSpPr>
      <dsp:spPr>
        <a:xfrm>
          <a:off x="266435" y="71693"/>
          <a:ext cx="3730095" cy="20664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89" tIns="0" rIns="140989" bIns="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rial Nova" panose="020B0504020202020204" pitchFamily="34" charset="0"/>
            </a:rPr>
            <a:t>Factor 1</a:t>
          </a:r>
        </a:p>
      </dsp:txBody>
      <dsp:txXfrm>
        <a:off x="276522" y="81780"/>
        <a:ext cx="3709921" cy="186466"/>
      </dsp:txXfrm>
    </dsp:sp>
    <dsp:sp modelId="{66A0CE44-FC8C-4FA3-A593-9F8D8D509FBD}">
      <dsp:nvSpPr>
        <dsp:cNvPr id="0" name=""/>
        <dsp:cNvSpPr/>
      </dsp:nvSpPr>
      <dsp:spPr>
        <a:xfrm>
          <a:off x="0" y="1154033"/>
          <a:ext cx="5328708" cy="837900"/>
        </a:xfrm>
        <a:prstGeom prst="rect">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3567" tIns="145796" rIns="413567" bIns="99568" numCol="1" spcCol="1270" anchor="t" anchorCtr="0">
          <a:noAutofit/>
        </a:bodyPr>
        <a:lstStyle/>
        <a:p>
          <a:pPr marL="114300" lvl="1" indent="-114300" algn="l" defTabSz="622300">
            <a:lnSpc>
              <a:spcPct val="90000"/>
            </a:lnSpc>
            <a:spcBef>
              <a:spcPct val="0"/>
            </a:spcBef>
            <a:spcAft>
              <a:spcPct val="15000"/>
            </a:spcAft>
            <a:buChar char="•"/>
          </a:pPr>
          <a:r>
            <a:rPr lang="en-US" sz="1400" b="0" kern="1200" dirty="0">
              <a:solidFill>
                <a:schemeClr val="bg1"/>
              </a:solidFill>
              <a:latin typeface="Arial Nova" panose="020B0504020202020204" pitchFamily="34" charset="0"/>
            </a:rPr>
            <a:t>Describe specific data sources and performance and outcome measures used to continuously analyze, evaluate and report MOC quality performance.</a:t>
          </a:r>
        </a:p>
      </dsp:txBody>
      <dsp:txXfrm>
        <a:off x="0" y="1154033"/>
        <a:ext cx="5328708" cy="837900"/>
      </dsp:txXfrm>
    </dsp:sp>
    <dsp:sp modelId="{0C2E4F99-A30A-4F2D-8DC5-887E4F16E6ED}">
      <dsp:nvSpPr>
        <dsp:cNvPr id="0" name=""/>
        <dsp:cNvSpPr/>
      </dsp:nvSpPr>
      <dsp:spPr>
        <a:xfrm>
          <a:off x="266435" y="1050713"/>
          <a:ext cx="3730095" cy="20664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89" tIns="0" rIns="140989" bIns="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rial Nova" panose="020B0504020202020204" pitchFamily="34" charset="0"/>
            </a:rPr>
            <a:t>Factor 2</a:t>
          </a:r>
        </a:p>
      </dsp:txBody>
      <dsp:txXfrm>
        <a:off x="276522" y="1060800"/>
        <a:ext cx="3709921" cy="186466"/>
      </dsp:txXfrm>
    </dsp:sp>
    <dsp:sp modelId="{20416395-BE17-49D5-ADBF-D2C4C344BA63}">
      <dsp:nvSpPr>
        <dsp:cNvPr id="0" name=""/>
        <dsp:cNvSpPr/>
      </dsp:nvSpPr>
      <dsp:spPr>
        <a:xfrm>
          <a:off x="0" y="2133053"/>
          <a:ext cx="5328708" cy="837900"/>
        </a:xfrm>
        <a:prstGeom prst="rect">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3567" tIns="145796" rIns="413567" bIns="99568" numCol="1" spcCol="1270" anchor="t" anchorCtr="0">
          <a:noAutofit/>
        </a:bodyPr>
        <a:lstStyle/>
        <a:p>
          <a:pPr marL="114300" lvl="1" indent="-114300" algn="l" defTabSz="622300">
            <a:lnSpc>
              <a:spcPct val="90000"/>
            </a:lnSpc>
            <a:spcBef>
              <a:spcPct val="0"/>
            </a:spcBef>
            <a:spcAft>
              <a:spcPct val="15000"/>
            </a:spcAft>
            <a:buChar char="•"/>
          </a:pPr>
          <a:r>
            <a:rPr lang="en-US" sz="1400" b="0" kern="1200" dirty="0">
              <a:latin typeface="Arial Nova" panose="020B0504020202020204" pitchFamily="34" charset="0"/>
            </a:rPr>
            <a:t>Describe how the MOC leadership, management groups, other SNP personnel and stakeholders are involved with the internal quality performance process. </a:t>
          </a:r>
        </a:p>
      </dsp:txBody>
      <dsp:txXfrm>
        <a:off x="0" y="2133053"/>
        <a:ext cx="5328708" cy="837900"/>
      </dsp:txXfrm>
    </dsp:sp>
    <dsp:sp modelId="{5B894B2B-9073-4AD1-B1C1-3ABC2D28233E}">
      <dsp:nvSpPr>
        <dsp:cNvPr id="0" name=""/>
        <dsp:cNvSpPr/>
      </dsp:nvSpPr>
      <dsp:spPr>
        <a:xfrm>
          <a:off x="266435" y="2029733"/>
          <a:ext cx="3730095" cy="20664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89" tIns="0" rIns="140989" bIns="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rial Nova" panose="020B0504020202020204" pitchFamily="34" charset="0"/>
            </a:rPr>
            <a:t>Factor 3</a:t>
          </a:r>
        </a:p>
      </dsp:txBody>
      <dsp:txXfrm>
        <a:off x="276522" y="2039820"/>
        <a:ext cx="3709921" cy="186466"/>
      </dsp:txXfrm>
    </dsp:sp>
    <dsp:sp modelId="{39912B77-69B7-4B19-8698-5CD3A9A7F189}">
      <dsp:nvSpPr>
        <dsp:cNvPr id="0" name=""/>
        <dsp:cNvSpPr/>
      </dsp:nvSpPr>
      <dsp:spPr>
        <a:xfrm>
          <a:off x="0" y="3112073"/>
          <a:ext cx="5328708" cy="837900"/>
        </a:xfrm>
        <a:prstGeom prst="rect">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3567" tIns="145796" rIns="413567" bIns="99568" numCol="1" spcCol="1270" anchor="t" anchorCtr="0">
          <a:noAutofit/>
        </a:bodyPr>
        <a:lstStyle/>
        <a:p>
          <a:pPr marL="114300" lvl="1" indent="-114300" algn="l" defTabSz="622300">
            <a:lnSpc>
              <a:spcPct val="90000"/>
            </a:lnSpc>
            <a:spcBef>
              <a:spcPct val="0"/>
            </a:spcBef>
            <a:spcAft>
              <a:spcPct val="15000"/>
            </a:spcAft>
            <a:buChar char="•"/>
          </a:pPr>
          <a:r>
            <a:rPr lang="en-US" sz="1400" b="0" kern="1200" dirty="0">
              <a:latin typeface="Arial Nova" panose="020B0504020202020204" pitchFamily="34" charset="0"/>
            </a:rPr>
            <a:t>Describe how SNP-specific measurable goals and health outcomes are integrated in the overall performance plan.</a:t>
          </a:r>
        </a:p>
      </dsp:txBody>
      <dsp:txXfrm>
        <a:off x="0" y="3112073"/>
        <a:ext cx="5328708" cy="837900"/>
      </dsp:txXfrm>
    </dsp:sp>
    <dsp:sp modelId="{F128C381-E5D3-4A81-A51D-A93797AC81FF}">
      <dsp:nvSpPr>
        <dsp:cNvPr id="0" name=""/>
        <dsp:cNvSpPr/>
      </dsp:nvSpPr>
      <dsp:spPr>
        <a:xfrm>
          <a:off x="266435" y="3008753"/>
          <a:ext cx="3730095" cy="20664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89" tIns="0" rIns="140989" bIns="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rial Nova" panose="020B0504020202020204" pitchFamily="34" charset="0"/>
            </a:rPr>
            <a:t>Factor 4</a:t>
          </a:r>
        </a:p>
      </dsp:txBody>
      <dsp:txXfrm>
        <a:off x="276522" y="3018840"/>
        <a:ext cx="3709921" cy="1864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34AA53-2F8A-4147-96F9-E1ED123717D5}">
      <dsp:nvSpPr>
        <dsp:cNvPr id="0" name=""/>
        <dsp:cNvSpPr/>
      </dsp:nvSpPr>
      <dsp:spPr>
        <a:xfrm>
          <a:off x="0" y="149091"/>
          <a:ext cx="5207000" cy="837900"/>
        </a:xfrm>
        <a:prstGeom prst="rect">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4121" tIns="145796" rIns="404121" bIns="99568" numCol="1" spcCol="1270" anchor="t" anchorCtr="0">
          <a:noAutofit/>
        </a:bodyPr>
        <a:lstStyle/>
        <a:p>
          <a:pPr marL="114300" lvl="1" indent="-114300" algn="l" defTabSz="622300">
            <a:lnSpc>
              <a:spcPct val="90000"/>
            </a:lnSpc>
            <a:spcBef>
              <a:spcPct val="0"/>
            </a:spcBef>
            <a:spcAft>
              <a:spcPct val="15000"/>
            </a:spcAft>
            <a:buChar char="•"/>
          </a:pPr>
          <a:r>
            <a:rPr lang="en-US" sz="1400" b="0" kern="1200" dirty="0">
              <a:latin typeface="Arial Nova" panose="020B0504020202020204" pitchFamily="34" charset="0"/>
            </a:rPr>
            <a:t>Identify and define measurable goals and health outcomes used to improve the health care needs of enrollees.</a:t>
          </a:r>
        </a:p>
      </dsp:txBody>
      <dsp:txXfrm>
        <a:off x="0" y="149091"/>
        <a:ext cx="5207000" cy="837900"/>
      </dsp:txXfrm>
    </dsp:sp>
    <dsp:sp modelId="{26D5927F-3550-45B9-A34C-ED8EF849860D}">
      <dsp:nvSpPr>
        <dsp:cNvPr id="0" name=""/>
        <dsp:cNvSpPr/>
      </dsp:nvSpPr>
      <dsp:spPr>
        <a:xfrm>
          <a:off x="260350" y="45771"/>
          <a:ext cx="3644900" cy="20664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769" tIns="0" rIns="137769" bIns="0" numCol="1" spcCol="1270" anchor="ctr" anchorCtr="0">
          <a:noAutofit/>
        </a:bodyPr>
        <a:lstStyle/>
        <a:p>
          <a:pPr marL="0" lvl="0" indent="0" algn="l" defTabSz="466725">
            <a:lnSpc>
              <a:spcPct val="90000"/>
            </a:lnSpc>
            <a:spcBef>
              <a:spcPct val="0"/>
            </a:spcBef>
            <a:spcAft>
              <a:spcPct val="35000"/>
            </a:spcAft>
            <a:buNone/>
          </a:pPr>
          <a:r>
            <a:rPr lang="en-US" sz="1050" b="1" kern="1200" dirty="0">
              <a:latin typeface="Arial Nova" panose="020B0504020202020204" pitchFamily="34" charset="0"/>
            </a:rPr>
            <a:t>Factor 1</a:t>
          </a:r>
        </a:p>
      </dsp:txBody>
      <dsp:txXfrm>
        <a:off x="270437" y="55858"/>
        <a:ext cx="3624726" cy="186466"/>
      </dsp:txXfrm>
    </dsp:sp>
    <dsp:sp modelId="{96F9A5D1-29C3-48CA-82F3-F5D385B6B005}">
      <dsp:nvSpPr>
        <dsp:cNvPr id="0" name=""/>
        <dsp:cNvSpPr/>
      </dsp:nvSpPr>
      <dsp:spPr>
        <a:xfrm>
          <a:off x="0" y="1128111"/>
          <a:ext cx="5207000" cy="837900"/>
        </a:xfrm>
        <a:prstGeom prst="rect">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4121" tIns="145796" rIns="404121" bIns="99568" numCol="1" spcCol="1270" anchor="t" anchorCtr="0">
          <a:noAutofit/>
        </a:bodyPr>
        <a:lstStyle/>
        <a:p>
          <a:pPr marL="114300" lvl="1" indent="-114300" algn="l" defTabSz="622300">
            <a:lnSpc>
              <a:spcPct val="90000"/>
            </a:lnSpc>
            <a:spcBef>
              <a:spcPct val="0"/>
            </a:spcBef>
            <a:spcAft>
              <a:spcPct val="15000"/>
            </a:spcAft>
            <a:buChar char="•"/>
          </a:pPr>
          <a:r>
            <a:rPr lang="en-US" sz="1400" b="0" kern="1200" dirty="0">
              <a:latin typeface="Arial Nova" panose="020B0504020202020204" pitchFamily="34" charset="0"/>
            </a:rPr>
            <a:t>Identify</a:t>
          </a:r>
          <a:r>
            <a:rPr lang="en-US" sz="1400" b="0" kern="1200" baseline="0" dirty="0">
              <a:latin typeface="Arial Nova" panose="020B0504020202020204" pitchFamily="34" charset="0"/>
            </a:rPr>
            <a:t> specific enrollee health outcome measures used to measure overall SNP population health outcomes at the SNP level.</a:t>
          </a:r>
          <a:endParaRPr lang="en-US" sz="1400" b="0" kern="1200" dirty="0">
            <a:latin typeface="Arial Nova" panose="020B0504020202020204" pitchFamily="34" charset="0"/>
          </a:endParaRPr>
        </a:p>
      </dsp:txBody>
      <dsp:txXfrm>
        <a:off x="0" y="1128111"/>
        <a:ext cx="5207000" cy="837900"/>
      </dsp:txXfrm>
    </dsp:sp>
    <dsp:sp modelId="{C1084984-9556-4AAF-944D-E388690D7B78}">
      <dsp:nvSpPr>
        <dsp:cNvPr id="0" name=""/>
        <dsp:cNvSpPr/>
      </dsp:nvSpPr>
      <dsp:spPr>
        <a:xfrm>
          <a:off x="260350" y="1024791"/>
          <a:ext cx="3644900" cy="20664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769" tIns="0" rIns="137769" bIns="0" numCol="1" spcCol="1270" anchor="ctr" anchorCtr="0">
          <a:noAutofit/>
        </a:bodyPr>
        <a:lstStyle/>
        <a:p>
          <a:pPr marL="0" lvl="0" indent="0" algn="l" defTabSz="466725">
            <a:lnSpc>
              <a:spcPct val="90000"/>
            </a:lnSpc>
            <a:spcBef>
              <a:spcPct val="0"/>
            </a:spcBef>
            <a:spcAft>
              <a:spcPct val="35000"/>
            </a:spcAft>
            <a:buNone/>
          </a:pPr>
          <a:r>
            <a:rPr lang="en-US" sz="1050" b="1" kern="1200" dirty="0">
              <a:latin typeface="Arial Nova" panose="020B0504020202020204" pitchFamily="34" charset="0"/>
            </a:rPr>
            <a:t>Factor 2</a:t>
          </a:r>
        </a:p>
      </dsp:txBody>
      <dsp:txXfrm>
        <a:off x="270437" y="1034878"/>
        <a:ext cx="3624726" cy="186466"/>
      </dsp:txXfrm>
    </dsp:sp>
    <dsp:sp modelId="{D232517F-4A6B-41B2-BDC2-4DE5D9A1BD10}">
      <dsp:nvSpPr>
        <dsp:cNvPr id="0" name=""/>
        <dsp:cNvSpPr/>
      </dsp:nvSpPr>
      <dsp:spPr>
        <a:xfrm>
          <a:off x="0" y="2107131"/>
          <a:ext cx="5207000" cy="837900"/>
        </a:xfrm>
        <a:prstGeom prst="rect">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4121" tIns="145796" rIns="404121" bIns="99568" numCol="1" spcCol="1270" anchor="t" anchorCtr="0">
          <a:noAutofit/>
        </a:bodyPr>
        <a:lstStyle/>
        <a:p>
          <a:pPr marL="114300" lvl="1" indent="-114300" algn="l" defTabSz="622300">
            <a:lnSpc>
              <a:spcPct val="90000"/>
            </a:lnSpc>
            <a:spcBef>
              <a:spcPct val="0"/>
            </a:spcBef>
            <a:spcAft>
              <a:spcPct val="15000"/>
            </a:spcAft>
            <a:buChar char="•"/>
          </a:pPr>
          <a:r>
            <a:rPr lang="en-US" sz="1400" b="0" kern="1200" dirty="0">
              <a:latin typeface="Arial Nova" panose="020B0504020202020204" pitchFamily="34" charset="0"/>
            </a:rPr>
            <a:t>Describe how the SNP establishes methods to assess and track the MOC’s impact on the health outcomes of SNP enrollees.</a:t>
          </a:r>
        </a:p>
      </dsp:txBody>
      <dsp:txXfrm>
        <a:off x="0" y="2107131"/>
        <a:ext cx="5207000" cy="837900"/>
      </dsp:txXfrm>
    </dsp:sp>
    <dsp:sp modelId="{25A019FC-1DBA-4EFE-8339-40CAB42CF34F}">
      <dsp:nvSpPr>
        <dsp:cNvPr id="0" name=""/>
        <dsp:cNvSpPr/>
      </dsp:nvSpPr>
      <dsp:spPr>
        <a:xfrm>
          <a:off x="260350" y="2003811"/>
          <a:ext cx="3644900" cy="20664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769" tIns="0" rIns="137769" bIns="0" numCol="1" spcCol="1270" anchor="ctr" anchorCtr="0">
          <a:noAutofit/>
        </a:bodyPr>
        <a:lstStyle/>
        <a:p>
          <a:pPr marL="0" lvl="0" indent="0" algn="l" defTabSz="466725">
            <a:lnSpc>
              <a:spcPct val="90000"/>
            </a:lnSpc>
            <a:spcBef>
              <a:spcPct val="0"/>
            </a:spcBef>
            <a:spcAft>
              <a:spcPct val="35000"/>
            </a:spcAft>
            <a:buNone/>
          </a:pPr>
          <a:r>
            <a:rPr lang="en-US" sz="1050" b="1" kern="1200" dirty="0">
              <a:latin typeface="Arial Nova" panose="020B0504020202020204" pitchFamily="34" charset="0"/>
            </a:rPr>
            <a:t>Factor 3</a:t>
          </a:r>
        </a:p>
      </dsp:txBody>
      <dsp:txXfrm>
        <a:off x="270437" y="2013898"/>
        <a:ext cx="3624726" cy="186466"/>
      </dsp:txXfrm>
    </dsp:sp>
    <dsp:sp modelId="{A7689449-B46B-45AA-B0D0-353036F95BB8}">
      <dsp:nvSpPr>
        <dsp:cNvPr id="0" name=""/>
        <dsp:cNvSpPr/>
      </dsp:nvSpPr>
      <dsp:spPr>
        <a:xfrm>
          <a:off x="0" y="3086151"/>
          <a:ext cx="5207000" cy="639450"/>
        </a:xfrm>
        <a:prstGeom prst="rect">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4121" tIns="145796" rIns="404121" bIns="99568" numCol="1" spcCol="1270" anchor="t" anchorCtr="0">
          <a:noAutofit/>
        </a:bodyPr>
        <a:lstStyle/>
        <a:p>
          <a:pPr marL="114300" lvl="1" indent="-114300" algn="l" defTabSz="622300">
            <a:lnSpc>
              <a:spcPct val="90000"/>
            </a:lnSpc>
            <a:spcBef>
              <a:spcPct val="0"/>
            </a:spcBef>
            <a:spcAft>
              <a:spcPct val="15000"/>
            </a:spcAft>
            <a:buChar char="•"/>
          </a:pPr>
          <a:r>
            <a:rPr lang="en-US" sz="1400" b="0" kern="1200" dirty="0">
              <a:latin typeface="Arial Nova" panose="020B0504020202020204" pitchFamily="34" charset="0"/>
            </a:rPr>
            <a:t>Describe the processes and procedures the SNP will use to determine if health outcome goals are </a:t>
          </a:r>
          <a:r>
            <a:rPr lang="en-US" sz="1400" b="1" kern="1200" dirty="0">
              <a:latin typeface="Arial Nova" panose="020B0504020202020204" pitchFamily="34" charset="0"/>
            </a:rPr>
            <a:t>met.</a:t>
          </a:r>
        </a:p>
      </dsp:txBody>
      <dsp:txXfrm>
        <a:off x="0" y="3086151"/>
        <a:ext cx="5207000" cy="639450"/>
      </dsp:txXfrm>
    </dsp:sp>
    <dsp:sp modelId="{4A27776E-95B0-42AF-9CC2-B5FD3B311387}">
      <dsp:nvSpPr>
        <dsp:cNvPr id="0" name=""/>
        <dsp:cNvSpPr/>
      </dsp:nvSpPr>
      <dsp:spPr>
        <a:xfrm>
          <a:off x="260350" y="2982831"/>
          <a:ext cx="3644900" cy="20664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769" tIns="0" rIns="137769" bIns="0" numCol="1" spcCol="1270" anchor="ctr" anchorCtr="0">
          <a:noAutofit/>
        </a:bodyPr>
        <a:lstStyle/>
        <a:p>
          <a:pPr marL="0" lvl="0" indent="0" algn="l" defTabSz="466725">
            <a:lnSpc>
              <a:spcPct val="90000"/>
            </a:lnSpc>
            <a:spcBef>
              <a:spcPct val="0"/>
            </a:spcBef>
            <a:spcAft>
              <a:spcPct val="35000"/>
            </a:spcAft>
            <a:buNone/>
          </a:pPr>
          <a:r>
            <a:rPr lang="en-US" sz="1050" b="1" kern="1200" dirty="0">
              <a:latin typeface="Arial Nova" panose="020B0504020202020204" pitchFamily="34" charset="0"/>
            </a:rPr>
            <a:t>Factor 4</a:t>
          </a:r>
        </a:p>
      </dsp:txBody>
      <dsp:txXfrm>
        <a:off x="270437" y="2992918"/>
        <a:ext cx="3624726" cy="186466"/>
      </dsp:txXfrm>
    </dsp:sp>
    <dsp:sp modelId="{D1C60734-C6BE-4D23-96C6-EB94064F6339}">
      <dsp:nvSpPr>
        <dsp:cNvPr id="0" name=""/>
        <dsp:cNvSpPr/>
      </dsp:nvSpPr>
      <dsp:spPr>
        <a:xfrm>
          <a:off x="0" y="3866721"/>
          <a:ext cx="5207000" cy="639450"/>
        </a:xfrm>
        <a:prstGeom prst="rect">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4121" tIns="145796" rIns="404121" bIns="99568" numCol="1" spcCol="1270" anchor="t" anchorCtr="0">
          <a:noAutofit/>
        </a:bodyPr>
        <a:lstStyle/>
        <a:p>
          <a:pPr marL="114300" lvl="1" indent="-114300" algn="l" defTabSz="622300">
            <a:lnSpc>
              <a:spcPct val="90000"/>
            </a:lnSpc>
            <a:spcBef>
              <a:spcPct val="0"/>
            </a:spcBef>
            <a:spcAft>
              <a:spcPct val="15000"/>
            </a:spcAft>
            <a:buChar char="•"/>
          </a:pPr>
          <a:r>
            <a:rPr lang="en-US" sz="1400" b="0" kern="1200" dirty="0">
              <a:latin typeface="Arial Nova" panose="020B0504020202020204" pitchFamily="34" charset="0"/>
            </a:rPr>
            <a:t>Describe the steps the SNP will take if goals are </a:t>
          </a:r>
          <a:r>
            <a:rPr lang="en-US" sz="1400" b="1" kern="1200" dirty="0">
              <a:latin typeface="Arial Nova" panose="020B0504020202020204" pitchFamily="34" charset="0"/>
            </a:rPr>
            <a:t>not met</a:t>
          </a:r>
          <a:r>
            <a:rPr lang="en-US" sz="1400" b="0" kern="1200" dirty="0">
              <a:latin typeface="Arial Nova" panose="020B0504020202020204" pitchFamily="34" charset="0"/>
            </a:rPr>
            <a:t> in the expected time frame.</a:t>
          </a:r>
        </a:p>
      </dsp:txBody>
      <dsp:txXfrm>
        <a:off x="0" y="3866721"/>
        <a:ext cx="5207000" cy="639450"/>
      </dsp:txXfrm>
    </dsp:sp>
    <dsp:sp modelId="{C591B38C-5921-4874-8F82-034B8976C053}">
      <dsp:nvSpPr>
        <dsp:cNvPr id="0" name=""/>
        <dsp:cNvSpPr/>
      </dsp:nvSpPr>
      <dsp:spPr>
        <a:xfrm>
          <a:off x="260350" y="3763401"/>
          <a:ext cx="3644900" cy="20664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769" tIns="0" rIns="137769" bIns="0" numCol="1" spcCol="1270" anchor="ctr" anchorCtr="0">
          <a:noAutofit/>
        </a:bodyPr>
        <a:lstStyle/>
        <a:p>
          <a:pPr marL="0" lvl="0" indent="0" algn="l" defTabSz="466725">
            <a:lnSpc>
              <a:spcPct val="90000"/>
            </a:lnSpc>
            <a:spcBef>
              <a:spcPct val="0"/>
            </a:spcBef>
            <a:spcAft>
              <a:spcPct val="35000"/>
            </a:spcAft>
            <a:buNone/>
          </a:pPr>
          <a:r>
            <a:rPr lang="en-US" sz="1050" b="1" kern="1200" dirty="0">
              <a:latin typeface="Arial Nova" panose="020B0504020202020204" pitchFamily="34" charset="0"/>
            </a:rPr>
            <a:t>Factor 5</a:t>
          </a:r>
        </a:p>
      </dsp:txBody>
      <dsp:txXfrm>
        <a:off x="270437" y="3773488"/>
        <a:ext cx="3624726" cy="18646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769386-FE60-4A0B-A96A-32D5C0A11236}" type="datetimeFigureOut">
              <a:rPr lang="en-US" smtClean="0"/>
              <a:t>2/17/2026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073BC7-D625-42FE-BDB5-FBCB57868F99}" type="slidenum">
              <a:rPr lang="en-US" smtClean="0"/>
              <a:t>‹#›</a:t>
            </a:fld>
            <a:endParaRPr lang="en-US"/>
          </a:p>
        </p:txBody>
      </p:sp>
    </p:spTree>
    <p:extLst>
      <p:ext uri="{BB962C8B-B14F-4D97-AF65-F5344CB8AC3E}">
        <p14:creationId xmlns:p14="http://schemas.microsoft.com/office/powerpoint/2010/main" val="3415718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781AF630-F8B5-E005-8095-784F5A0B4A9F}"/>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B1B56CC8-BD18-B883-095E-357C1E06925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5364" name="Slide Number Placeholder 3">
            <a:extLst>
              <a:ext uri="{FF2B5EF4-FFF2-40B4-BE49-F238E27FC236}">
                <a16:creationId xmlns:a16="http://schemas.microsoft.com/office/drawing/2014/main" id="{EDEF065B-985B-24FF-5F7D-E78FB004610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defRPr>
            </a:lvl1pPr>
            <a:lvl2pPr marL="760413" indent="-292100" defTabSz="966788">
              <a:spcBef>
                <a:spcPct val="30000"/>
              </a:spcBef>
              <a:defRPr sz="1200">
                <a:solidFill>
                  <a:schemeClr val="tx1"/>
                </a:solidFill>
                <a:latin typeface="Arial" panose="020B0604020202020204" pitchFamily="34" charset="0"/>
              </a:defRPr>
            </a:lvl2pPr>
            <a:lvl3pPr marL="1169988" indent="-233363" defTabSz="966788">
              <a:spcBef>
                <a:spcPct val="30000"/>
              </a:spcBef>
              <a:defRPr sz="1200">
                <a:solidFill>
                  <a:schemeClr val="tx1"/>
                </a:solidFill>
                <a:latin typeface="Arial" panose="020B0604020202020204" pitchFamily="34" charset="0"/>
              </a:defRPr>
            </a:lvl3pPr>
            <a:lvl4pPr marL="1638300" indent="-233363" defTabSz="966788">
              <a:spcBef>
                <a:spcPct val="30000"/>
              </a:spcBef>
              <a:defRPr sz="1200">
                <a:solidFill>
                  <a:schemeClr val="tx1"/>
                </a:solidFill>
                <a:latin typeface="Arial" panose="020B0604020202020204" pitchFamily="34" charset="0"/>
              </a:defRPr>
            </a:lvl4pPr>
            <a:lvl5pPr marL="2106613" indent="-233363" defTabSz="966788">
              <a:spcBef>
                <a:spcPct val="30000"/>
              </a:spcBef>
              <a:defRPr sz="1200">
                <a:solidFill>
                  <a:schemeClr val="tx1"/>
                </a:solidFill>
                <a:latin typeface="Arial" panose="020B0604020202020204" pitchFamily="34" charset="0"/>
              </a:defRPr>
            </a:lvl5pPr>
            <a:lvl6pPr marL="2563813" indent="-233363" defTabSz="966788" eaLnBrk="0" fontAlgn="base" hangingPunct="0">
              <a:spcBef>
                <a:spcPct val="30000"/>
              </a:spcBef>
              <a:spcAft>
                <a:spcPct val="0"/>
              </a:spcAft>
              <a:defRPr sz="1200">
                <a:solidFill>
                  <a:schemeClr val="tx1"/>
                </a:solidFill>
                <a:latin typeface="Arial" panose="020B0604020202020204" pitchFamily="34" charset="0"/>
              </a:defRPr>
            </a:lvl6pPr>
            <a:lvl7pPr marL="3021013" indent="-233363" defTabSz="966788" eaLnBrk="0" fontAlgn="base" hangingPunct="0">
              <a:spcBef>
                <a:spcPct val="30000"/>
              </a:spcBef>
              <a:spcAft>
                <a:spcPct val="0"/>
              </a:spcAft>
              <a:defRPr sz="1200">
                <a:solidFill>
                  <a:schemeClr val="tx1"/>
                </a:solidFill>
                <a:latin typeface="Arial" panose="020B0604020202020204" pitchFamily="34" charset="0"/>
              </a:defRPr>
            </a:lvl7pPr>
            <a:lvl8pPr marL="3478213" indent="-233363" defTabSz="966788" eaLnBrk="0" fontAlgn="base" hangingPunct="0">
              <a:spcBef>
                <a:spcPct val="30000"/>
              </a:spcBef>
              <a:spcAft>
                <a:spcPct val="0"/>
              </a:spcAft>
              <a:defRPr sz="1200">
                <a:solidFill>
                  <a:schemeClr val="tx1"/>
                </a:solidFill>
                <a:latin typeface="Arial" panose="020B0604020202020204" pitchFamily="34" charset="0"/>
              </a:defRPr>
            </a:lvl8pPr>
            <a:lvl9pPr marL="3935413" indent="-233363" defTabSz="966788"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D99C5330-51FE-47E8-A9F1-B673F53137C1}" type="slidenum">
              <a:rPr lang="en-US" altLang="en-US" sz="1300" smtClean="0"/>
              <a:pPr fontAlgn="base">
                <a:spcBef>
                  <a:spcPct val="0"/>
                </a:spcBef>
                <a:spcAft>
                  <a:spcPct val="0"/>
                </a:spcAft>
              </a:pPr>
              <a:t>1</a:t>
            </a:fld>
            <a:endParaRPr lang="en-US" altLang="en-US" sz="13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FC893E2-705F-4177-B700-A15FF1FCCF76}" type="slidenum">
              <a:rPr lang="en-US" altLang="en-US" smtClean="0"/>
              <a:pPr>
                <a:defRPr/>
              </a:pPr>
              <a:t>2</a:t>
            </a:fld>
            <a:endParaRPr lang="en-US" altLang="en-US" dirty="0"/>
          </a:p>
        </p:txBody>
      </p:sp>
    </p:spTree>
    <p:extLst>
      <p:ext uri="{BB962C8B-B14F-4D97-AF65-F5344CB8AC3E}">
        <p14:creationId xmlns:p14="http://schemas.microsoft.com/office/powerpoint/2010/main" val="2650083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3</a:t>
            </a:fld>
            <a:endParaRPr lang="en-US"/>
          </a:p>
        </p:txBody>
      </p:sp>
    </p:spTree>
    <p:extLst>
      <p:ext uri="{BB962C8B-B14F-4D97-AF65-F5344CB8AC3E}">
        <p14:creationId xmlns:p14="http://schemas.microsoft.com/office/powerpoint/2010/main" val="123605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4</a:t>
            </a:fld>
            <a:endParaRPr lang="en-US"/>
          </a:p>
        </p:txBody>
      </p:sp>
    </p:spTree>
    <p:extLst>
      <p:ext uri="{BB962C8B-B14F-4D97-AF65-F5344CB8AC3E}">
        <p14:creationId xmlns:p14="http://schemas.microsoft.com/office/powerpoint/2010/main" val="2533670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5</a:t>
            </a:fld>
            <a:endParaRPr lang="en-US"/>
          </a:p>
        </p:txBody>
      </p:sp>
    </p:spTree>
    <p:extLst>
      <p:ext uri="{BB962C8B-B14F-4D97-AF65-F5344CB8AC3E}">
        <p14:creationId xmlns:p14="http://schemas.microsoft.com/office/powerpoint/2010/main" val="2109358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63A87-6DAA-A6CE-C446-246896138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55BD97-1E82-B297-56C2-7B4FC062DD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53DDBE-0BDE-A791-9B98-9BEB44859B2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AEFFF566-A1B9-80FB-D23C-5AA03D8A49F5}"/>
              </a:ext>
            </a:extLst>
          </p:cNvPr>
          <p:cNvSpPr>
            <a:spLocks noGrp="1"/>
          </p:cNvSpPr>
          <p:nvPr>
            <p:ph type="sldNum" sz="quarter" idx="5"/>
          </p:nvPr>
        </p:nvSpPr>
        <p:spPr/>
        <p:txBody>
          <a:bodyPr/>
          <a:lstStyle/>
          <a:p>
            <a:pPr>
              <a:defRPr/>
            </a:pPr>
            <a:fld id="{AFC893E2-705F-4177-B700-A15FF1FCCF76}" type="slidenum">
              <a:rPr lang="en-US" altLang="en-US" smtClean="0"/>
              <a:pPr>
                <a:defRPr/>
              </a:pPr>
              <a:t>6</a:t>
            </a:fld>
            <a:endParaRPr lang="en-US" altLang="en-US" dirty="0"/>
          </a:p>
        </p:txBody>
      </p:sp>
    </p:spTree>
    <p:extLst>
      <p:ext uri="{BB962C8B-B14F-4D97-AF65-F5344CB8AC3E}">
        <p14:creationId xmlns:p14="http://schemas.microsoft.com/office/powerpoint/2010/main" val="1014578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7</a:t>
            </a:fld>
            <a:endParaRPr lang="en-US"/>
          </a:p>
        </p:txBody>
      </p:sp>
    </p:spTree>
    <p:extLst>
      <p:ext uri="{BB962C8B-B14F-4D97-AF65-F5344CB8AC3E}">
        <p14:creationId xmlns:p14="http://schemas.microsoft.com/office/powerpoint/2010/main" val="2002425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FC893E2-705F-4177-B700-A15FF1FCCF76}" type="slidenum">
              <a:rPr lang="en-US" altLang="en-US" smtClean="0"/>
              <a:pPr>
                <a:defRPr/>
              </a:pPr>
              <a:t>8</a:t>
            </a:fld>
            <a:endParaRPr lang="en-US" altLang="en-US" dirty="0"/>
          </a:p>
        </p:txBody>
      </p:sp>
    </p:spTree>
    <p:extLst>
      <p:ext uri="{BB962C8B-B14F-4D97-AF65-F5344CB8AC3E}">
        <p14:creationId xmlns:p14="http://schemas.microsoft.com/office/powerpoint/2010/main" val="4045912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9</a:t>
            </a:fld>
            <a:endParaRPr lang="en-US"/>
          </a:p>
        </p:txBody>
      </p:sp>
    </p:spTree>
    <p:extLst>
      <p:ext uri="{BB962C8B-B14F-4D97-AF65-F5344CB8AC3E}">
        <p14:creationId xmlns:p14="http://schemas.microsoft.com/office/powerpoint/2010/main" val="2284615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10</a:t>
            </a:fld>
            <a:endParaRPr lang="en-US"/>
          </a:p>
        </p:txBody>
      </p:sp>
    </p:spTree>
    <p:extLst>
      <p:ext uri="{BB962C8B-B14F-4D97-AF65-F5344CB8AC3E}">
        <p14:creationId xmlns:p14="http://schemas.microsoft.com/office/powerpoint/2010/main" val="2488812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11</a:t>
            </a:fld>
            <a:endParaRPr lang="en-US"/>
          </a:p>
        </p:txBody>
      </p:sp>
    </p:spTree>
    <p:extLst>
      <p:ext uri="{BB962C8B-B14F-4D97-AF65-F5344CB8AC3E}">
        <p14:creationId xmlns:p14="http://schemas.microsoft.com/office/powerpoint/2010/main" val="789746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12</a:t>
            </a:fld>
            <a:endParaRPr lang="en-US"/>
          </a:p>
        </p:txBody>
      </p:sp>
    </p:spTree>
    <p:extLst>
      <p:ext uri="{BB962C8B-B14F-4D97-AF65-F5344CB8AC3E}">
        <p14:creationId xmlns:p14="http://schemas.microsoft.com/office/powerpoint/2010/main" val="3152242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13</a:t>
            </a:fld>
            <a:endParaRPr lang="en-US"/>
          </a:p>
        </p:txBody>
      </p:sp>
    </p:spTree>
    <p:extLst>
      <p:ext uri="{BB962C8B-B14F-4D97-AF65-F5344CB8AC3E}">
        <p14:creationId xmlns:p14="http://schemas.microsoft.com/office/powerpoint/2010/main" val="2645572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14</a:t>
            </a:fld>
            <a:endParaRPr lang="en-US"/>
          </a:p>
        </p:txBody>
      </p:sp>
    </p:spTree>
    <p:extLst>
      <p:ext uri="{BB962C8B-B14F-4D97-AF65-F5344CB8AC3E}">
        <p14:creationId xmlns:p14="http://schemas.microsoft.com/office/powerpoint/2010/main" val="480440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15</a:t>
            </a:fld>
            <a:endParaRPr lang="en-US"/>
          </a:p>
        </p:txBody>
      </p:sp>
    </p:spTree>
    <p:extLst>
      <p:ext uri="{BB962C8B-B14F-4D97-AF65-F5344CB8AC3E}">
        <p14:creationId xmlns:p14="http://schemas.microsoft.com/office/powerpoint/2010/main" val="1671033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C465B-E519-1CB9-5A5D-F450CFFA7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A14DF-7A8A-D614-32A7-916CDB03C1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353BED-4BBB-ED9A-008A-02AB992659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9E21D1-039F-3A7B-2DED-79565F878996}"/>
              </a:ext>
            </a:extLst>
          </p:cNvPr>
          <p:cNvSpPr>
            <a:spLocks noGrp="1"/>
          </p:cNvSpPr>
          <p:nvPr>
            <p:ph type="sldNum" sz="quarter" idx="5"/>
          </p:nvPr>
        </p:nvSpPr>
        <p:spPr/>
        <p:txBody>
          <a:bodyPr/>
          <a:lstStyle/>
          <a:p>
            <a:pPr>
              <a:defRPr/>
            </a:pPr>
            <a:fld id="{AFC893E2-705F-4177-B700-A15FF1FCCF76}" type="slidenum">
              <a:rPr lang="en-US" altLang="en-US" smtClean="0"/>
              <a:pPr>
                <a:defRPr/>
              </a:pPr>
              <a:t>16</a:t>
            </a:fld>
            <a:endParaRPr lang="en-US" altLang="en-US" dirty="0"/>
          </a:p>
        </p:txBody>
      </p:sp>
    </p:spTree>
    <p:extLst>
      <p:ext uri="{BB962C8B-B14F-4D97-AF65-F5344CB8AC3E}">
        <p14:creationId xmlns:p14="http://schemas.microsoft.com/office/powerpoint/2010/main" val="2152484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17</a:t>
            </a:fld>
            <a:endParaRPr lang="en-US"/>
          </a:p>
        </p:txBody>
      </p:sp>
    </p:spTree>
    <p:extLst>
      <p:ext uri="{BB962C8B-B14F-4D97-AF65-F5344CB8AC3E}">
        <p14:creationId xmlns:p14="http://schemas.microsoft.com/office/powerpoint/2010/main" val="221265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18</a:t>
            </a:fld>
            <a:endParaRPr lang="en-US"/>
          </a:p>
        </p:txBody>
      </p:sp>
    </p:spTree>
    <p:extLst>
      <p:ext uri="{BB962C8B-B14F-4D97-AF65-F5344CB8AC3E}">
        <p14:creationId xmlns:p14="http://schemas.microsoft.com/office/powerpoint/2010/main" val="583429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19</a:t>
            </a:fld>
            <a:endParaRPr lang="en-US"/>
          </a:p>
        </p:txBody>
      </p:sp>
    </p:spTree>
    <p:extLst>
      <p:ext uri="{BB962C8B-B14F-4D97-AF65-F5344CB8AC3E}">
        <p14:creationId xmlns:p14="http://schemas.microsoft.com/office/powerpoint/2010/main" val="2096459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FC893E2-705F-4177-B700-A15FF1FCCF76}" type="slidenum">
              <a:rPr lang="en-US" altLang="en-US" smtClean="0"/>
              <a:pPr>
                <a:defRPr/>
              </a:pPr>
              <a:t>20</a:t>
            </a:fld>
            <a:endParaRPr lang="en-US" altLang="en-US" dirty="0"/>
          </a:p>
        </p:txBody>
      </p:sp>
    </p:spTree>
    <p:extLst>
      <p:ext uri="{BB962C8B-B14F-4D97-AF65-F5344CB8AC3E}">
        <p14:creationId xmlns:p14="http://schemas.microsoft.com/office/powerpoint/2010/main" val="1650368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FC893E2-705F-4177-B700-A15FF1FCCF76}" type="slidenum">
              <a:rPr lang="en-US" altLang="en-US" smtClean="0"/>
              <a:pPr>
                <a:defRPr/>
              </a:pPr>
              <a:t>21</a:t>
            </a:fld>
            <a:endParaRPr lang="en-US" altLang="en-US" dirty="0"/>
          </a:p>
        </p:txBody>
      </p:sp>
    </p:spTree>
    <p:extLst>
      <p:ext uri="{BB962C8B-B14F-4D97-AF65-F5344CB8AC3E}">
        <p14:creationId xmlns:p14="http://schemas.microsoft.com/office/powerpoint/2010/main" val="492814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FC893E2-705F-4177-B700-A15FF1FCCF76}" type="slidenum">
              <a:rPr lang="en-US" altLang="en-US" smtClean="0"/>
              <a:pPr>
                <a:defRPr/>
              </a:pPr>
              <a:t>22</a:t>
            </a:fld>
            <a:endParaRPr lang="en-US" altLang="en-US" dirty="0"/>
          </a:p>
        </p:txBody>
      </p:sp>
    </p:spTree>
    <p:extLst>
      <p:ext uri="{BB962C8B-B14F-4D97-AF65-F5344CB8AC3E}">
        <p14:creationId xmlns:p14="http://schemas.microsoft.com/office/powerpoint/2010/main" val="3926458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1A284-AC50-6AC6-242F-304E17C8E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D477E-9DA9-B23A-D42E-36750AC3C8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0DFC95-BC14-C2E2-F477-895A6B289F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97BC97-65C0-3BB9-7F98-542A7E4A7585}"/>
              </a:ext>
            </a:extLst>
          </p:cNvPr>
          <p:cNvSpPr>
            <a:spLocks noGrp="1"/>
          </p:cNvSpPr>
          <p:nvPr>
            <p:ph type="sldNum" sz="quarter" idx="5"/>
          </p:nvPr>
        </p:nvSpPr>
        <p:spPr/>
        <p:txBody>
          <a:bodyPr/>
          <a:lstStyle/>
          <a:p>
            <a:pPr>
              <a:defRPr/>
            </a:pPr>
            <a:fld id="{AFC893E2-705F-4177-B700-A15FF1FCCF76}" type="slidenum">
              <a:rPr lang="en-US" altLang="en-US" smtClean="0"/>
              <a:pPr>
                <a:defRPr/>
              </a:pPr>
              <a:t>23</a:t>
            </a:fld>
            <a:endParaRPr lang="en-US" altLang="en-US" dirty="0"/>
          </a:p>
        </p:txBody>
      </p:sp>
    </p:spTree>
    <p:extLst>
      <p:ext uri="{BB962C8B-B14F-4D97-AF65-F5344CB8AC3E}">
        <p14:creationId xmlns:p14="http://schemas.microsoft.com/office/powerpoint/2010/main" val="1037613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6050E-F0C3-4E13-08BC-A605533D48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8E50E-272F-063D-E8CB-68A00D7F18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8DDE22-B518-2377-8D6A-1199888961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CDEEC0-A909-5C45-F2BD-20A113D1E92F}"/>
              </a:ext>
            </a:extLst>
          </p:cNvPr>
          <p:cNvSpPr>
            <a:spLocks noGrp="1"/>
          </p:cNvSpPr>
          <p:nvPr>
            <p:ph type="sldNum" sz="quarter" idx="5"/>
          </p:nvPr>
        </p:nvSpPr>
        <p:spPr/>
        <p:txBody>
          <a:bodyPr/>
          <a:lstStyle/>
          <a:p>
            <a:pPr>
              <a:defRPr/>
            </a:pPr>
            <a:fld id="{AFC893E2-705F-4177-B700-A15FF1FCCF76}" type="slidenum">
              <a:rPr lang="en-US" altLang="en-US" smtClean="0"/>
              <a:pPr>
                <a:defRPr/>
              </a:pPr>
              <a:t>24</a:t>
            </a:fld>
            <a:endParaRPr lang="en-US" altLang="en-US" dirty="0"/>
          </a:p>
        </p:txBody>
      </p:sp>
    </p:spTree>
    <p:extLst>
      <p:ext uri="{BB962C8B-B14F-4D97-AF65-F5344CB8AC3E}">
        <p14:creationId xmlns:p14="http://schemas.microsoft.com/office/powerpoint/2010/main" val="36454462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25</a:t>
            </a:fld>
            <a:endParaRPr lang="en-US"/>
          </a:p>
        </p:txBody>
      </p:sp>
    </p:spTree>
    <p:extLst>
      <p:ext uri="{BB962C8B-B14F-4D97-AF65-F5344CB8AC3E}">
        <p14:creationId xmlns:p14="http://schemas.microsoft.com/office/powerpoint/2010/main" val="34271037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26</a:t>
            </a:fld>
            <a:endParaRPr lang="en-US"/>
          </a:p>
        </p:txBody>
      </p:sp>
    </p:spTree>
    <p:extLst>
      <p:ext uri="{BB962C8B-B14F-4D97-AF65-F5344CB8AC3E}">
        <p14:creationId xmlns:p14="http://schemas.microsoft.com/office/powerpoint/2010/main" val="24445093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073BC7-D625-42FE-BDB5-FBCB57868F99}" type="slidenum">
              <a:rPr lang="en-US" smtClean="0"/>
              <a:t>27</a:t>
            </a:fld>
            <a:endParaRPr lang="en-US"/>
          </a:p>
        </p:txBody>
      </p:sp>
    </p:spTree>
    <p:extLst>
      <p:ext uri="{BB962C8B-B14F-4D97-AF65-F5344CB8AC3E}">
        <p14:creationId xmlns:p14="http://schemas.microsoft.com/office/powerpoint/2010/main" val="693663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E3E9E-CADB-49B0-A8B0-12BCE0515C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8C4AE9-96A0-EC87-8F9D-093B89740C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02A340-0606-3F5D-5E02-C3874AA52E32}"/>
              </a:ext>
            </a:extLst>
          </p:cNvPr>
          <p:cNvSpPr>
            <a:spLocks noGrp="1"/>
          </p:cNvSpPr>
          <p:nvPr>
            <p:ph type="dt" sz="half" idx="10"/>
          </p:nvPr>
        </p:nvSpPr>
        <p:spPr/>
        <p:txBody>
          <a:bodyPr/>
          <a:lstStyle/>
          <a:p>
            <a:fld id="{4BA5A559-9C38-4BE0-AE62-4D1435597773}" type="datetimeFigureOut">
              <a:rPr lang="en-US" smtClean="0"/>
              <a:t>2/17/2026</a:t>
            </a:fld>
            <a:endParaRPr lang="en-US"/>
          </a:p>
        </p:txBody>
      </p:sp>
      <p:sp>
        <p:nvSpPr>
          <p:cNvPr id="5" name="Footer Placeholder 4">
            <a:extLst>
              <a:ext uri="{FF2B5EF4-FFF2-40B4-BE49-F238E27FC236}">
                <a16:creationId xmlns:a16="http://schemas.microsoft.com/office/drawing/2014/main" id="{6CBB9299-FD12-BDB6-0870-0A8F6E475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A8F98D-C72B-7815-637A-F584A435709E}"/>
              </a:ext>
            </a:extLst>
          </p:cNvPr>
          <p:cNvSpPr>
            <a:spLocks noGrp="1"/>
          </p:cNvSpPr>
          <p:nvPr>
            <p:ph type="sldNum" sz="quarter" idx="12"/>
          </p:nvPr>
        </p:nvSpPr>
        <p:spPr/>
        <p:txBody>
          <a:bodyPr/>
          <a:lstStyle/>
          <a:p>
            <a:fld id="{314A7265-C953-439E-A5EC-B77F8B495B7B}" type="slidenum">
              <a:rPr lang="en-US" smtClean="0"/>
              <a:t>‹#›</a:t>
            </a:fld>
            <a:endParaRPr lang="en-US"/>
          </a:p>
        </p:txBody>
      </p:sp>
    </p:spTree>
    <p:extLst>
      <p:ext uri="{BB962C8B-B14F-4D97-AF65-F5344CB8AC3E}">
        <p14:creationId xmlns:p14="http://schemas.microsoft.com/office/powerpoint/2010/main" val="30213771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2E182-EDBE-CA30-FA2F-B4CD069669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0DA651-94E8-3DE0-A841-C5AE13B461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15F9D7-030D-133F-A48A-10888CED5BB8}"/>
              </a:ext>
            </a:extLst>
          </p:cNvPr>
          <p:cNvSpPr>
            <a:spLocks noGrp="1"/>
          </p:cNvSpPr>
          <p:nvPr>
            <p:ph type="dt" sz="half" idx="10"/>
          </p:nvPr>
        </p:nvSpPr>
        <p:spPr/>
        <p:txBody>
          <a:bodyPr/>
          <a:lstStyle/>
          <a:p>
            <a:fld id="{4BA5A559-9C38-4BE0-AE62-4D1435597773}" type="datetimeFigureOut">
              <a:rPr lang="en-US" smtClean="0"/>
              <a:t>2/17/2026</a:t>
            </a:fld>
            <a:endParaRPr lang="en-US"/>
          </a:p>
        </p:txBody>
      </p:sp>
      <p:sp>
        <p:nvSpPr>
          <p:cNvPr id="5" name="Footer Placeholder 4">
            <a:extLst>
              <a:ext uri="{FF2B5EF4-FFF2-40B4-BE49-F238E27FC236}">
                <a16:creationId xmlns:a16="http://schemas.microsoft.com/office/drawing/2014/main" id="{3E4F2809-7BB7-7F37-A3CA-6D11A784A8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0F8283-44E3-8FE8-0D13-C8BEC1261434}"/>
              </a:ext>
            </a:extLst>
          </p:cNvPr>
          <p:cNvSpPr>
            <a:spLocks noGrp="1"/>
          </p:cNvSpPr>
          <p:nvPr>
            <p:ph type="sldNum" sz="quarter" idx="12"/>
          </p:nvPr>
        </p:nvSpPr>
        <p:spPr/>
        <p:txBody>
          <a:bodyPr/>
          <a:lstStyle/>
          <a:p>
            <a:fld id="{314A7265-C953-439E-A5EC-B77F8B495B7B}" type="slidenum">
              <a:rPr lang="en-US" smtClean="0"/>
              <a:t>‹#›</a:t>
            </a:fld>
            <a:endParaRPr lang="en-US"/>
          </a:p>
        </p:txBody>
      </p:sp>
    </p:spTree>
    <p:extLst>
      <p:ext uri="{BB962C8B-B14F-4D97-AF65-F5344CB8AC3E}">
        <p14:creationId xmlns:p14="http://schemas.microsoft.com/office/powerpoint/2010/main" val="2056706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A6032-264A-9568-2E42-248FA945F7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36E183-86FC-947E-3CB2-60BA8F78E78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6575A5-62B0-9CD6-3DD8-C9518D74C7A0}"/>
              </a:ext>
            </a:extLst>
          </p:cNvPr>
          <p:cNvSpPr>
            <a:spLocks noGrp="1"/>
          </p:cNvSpPr>
          <p:nvPr>
            <p:ph type="dt" sz="half" idx="10"/>
          </p:nvPr>
        </p:nvSpPr>
        <p:spPr/>
        <p:txBody>
          <a:bodyPr/>
          <a:lstStyle/>
          <a:p>
            <a:fld id="{4BA5A559-9C38-4BE0-AE62-4D1435597773}" type="datetimeFigureOut">
              <a:rPr lang="en-US" smtClean="0"/>
              <a:t>2/17/2026</a:t>
            </a:fld>
            <a:endParaRPr lang="en-US"/>
          </a:p>
        </p:txBody>
      </p:sp>
      <p:sp>
        <p:nvSpPr>
          <p:cNvPr id="5" name="Footer Placeholder 4">
            <a:extLst>
              <a:ext uri="{FF2B5EF4-FFF2-40B4-BE49-F238E27FC236}">
                <a16:creationId xmlns:a16="http://schemas.microsoft.com/office/drawing/2014/main" id="{0DD855C2-4F1F-4EF3-34CC-C54D5FA337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4DA83C-55CF-685B-8C6E-7E5F89282180}"/>
              </a:ext>
            </a:extLst>
          </p:cNvPr>
          <p:cNvSpPr>
            <a:spLocks noGrp="1"/>
          </p:cNvSpPr>
          <p:nvPr>
            <p:ph type="sldNum" sz="quarter" idx="12"/>
          </p:nvPr>
        </p:nvSpPr>
        <p:spPr/>
        <p:txBody>
          <a:bodyPr/>
          <a:lstStyle/>
          <a:p>
            <a:fld id="{314A7265-C953-439E-A5EC-B77F8B495B7B}" type="slidenum">
              <a:rPr lang="en-US" smtClean="0"/>
              <a:t>‹#›</a:t>
            </a:fld>
            <a:endParaRPr lang="en-US"/>
          </a:p>
        </p:txBody>
      </p:sp>
    </p:spTree>
    <p:extLst>
      <p:ext uri="{BB962C8B-B14F-4D97-AF65-F5344CB8AC3E}">
        <p14:creationId xmlns:p14="http://schemas.microsoft.com/office/powerpoint/2010/main" val="22673551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39BA1-557D-1F8B-7178-97C4BF99C7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6E4BD5-3949-7948-1A9C-0FF91DC9C5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BFA7C2-C442-E65F-BE07-66DCC335F0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B04934-FDF8-3AEF-FFA0-D5CC3F977BF9}"/>
              </a:ext>
            </a:extLst>
          </p:cNvPr>
          <p:cNvSpPr>
            <a:spLocks noGrp="1"/>
          </p:cNvSpPr>
          <p:nvPr>
            <p:ph type="dt" sz="half" idx="10"/>
          </p:nvPr>
        </p:nvSpPr>
        <p:spPr/>
        <p:txBody>
          <a:bodyPr/>
          <a:lstStyle/>
          <a:p>
            <a:fld id="{4BA5A559-9C38-4BE0-AE62-4D1435597773}" type="datetimeFigureOut">
              <a:rPr lang="en-US" smtClean="0"/>
              <a:t>2/17/2026</a:t>
            </a:fld>
            <a:endParaRPr lang="en-US"/>
          </a:p>
        </p:txBody>
      </p:sp>
      <p:sp>
        <p:nvSpPr>
          <p:cNvPr id="6" name="Footer Placeholder 5">
            <a:extLst>
              <a:ext uri="{FF2B5EF4-FFF2-40B4-BE49-F238E27FC236}">
                <a16:creationId xmlns:a16="http://schemas.microsoft.com/office/drawing/2014/main" id="{28D1DD55-6F0F-244B-2450-E26175D153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BFEAD-15DD-6237-50F8-719233643790}"/>
              </a:ext>
            </a:extLst>
          </p:cNvPr>
          <p:cNvSpPr>
            <a:spLocks noGrp="1"/>
          </p:cNvSpPr>
          <p:nvPr>
            <p:ph type="sldNum" sz="quarter" idx="12"/>
          </p:nvPr>
        </p:nvSpPr>
        <p:spPr/>
        <p:txBody>
          <a:bodyPr/>
          <a:lstStyle/>
          <a:p>
            <a:fld id="{314A7265-C953-439E-A5EC-B77F8B495B7B}" type="slidenum">
              <a:rPr lang="en-US" smtClean="0"/>
              <a:t>‹#›</a:t>
            </a:fld>
            <a:endParaRPr lang="en-US"/>
          </a:p>
        </p:txBody>
      </p:sp>
    </p:spTree>
    <p:extLst>
      <p:ext uri="{BB962C8B-B14F-4D97-AF65-F5344CB8AC3E}">
        <p14:creationId xmlns:p14="http://schemas.microsoft.com/office/powerpoint/2010/main" val="1979522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D7DC-4A13-C38B-63FD-B7CED6D77B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275350-2E17-F303-6A6F-B61DB460FA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21194E-CC01-42BB-30EF-0A77D000CE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63322A-C0C8-7D93-48C2-5E343B38EE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E622E6-A4F3-C2FC-9E59-3C6588F5EF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808CBE-F8F5-F267-5E57-470B5C61A2A6}"/>
              </a:ext>
            </a:extLst>
          </p:cNvPr>
          <p:cNvSpPr>
            <a:spLocks noGrp="1"/>
          </p:cNvSpPr>
          <p:nvPr>
            <p:ph type="dt" sz="half" idx="10"/>
          </p:nvPr>
        </p:nvSpPr>
        <p:spPr/>
        <p:txBody>
          <a:bodyPr/>
          <a:lstStyle/>
          <a:p>
            <a:fld id="{4BA5A559-9C38-4BE0-AE62-4D1435597773}" type="datetimeFigureOut">
              <a:rPr lang="en-US" smtClean="0"/>
              <a:t>2/17/2026</a:t>
            </a:fld>
            <a:endParaRPr lang="en-US"/>
          </a:p>
        </p:txBody>
      </p:sp>
      <p:sp>
        <p:nvSpPr>
          <p:cNvPr id="8" name="Footer Placeholder 7">
            <a:extLst>
              <a:ext uri="{FF2B5EF4-FFF2-40B4-BE49-F238E27FC236}">
                <a16:creationId xmlns:a16="http://schemas.microsoft.com/office/drawing/2014/main" id="{CD0BCC9D-B682-8042-7910-93405EA5172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097C2A-C43C-4256-030E-E4DA5EC9F1D8}"/>
              </a:ext>
            </a:extLst>
          </p:cNvPr>
          <p:cNvSpPr>
            <a:spLocks noGrp="1"/>
          </p:cNvSpPr>
          <p:nvPr>
            <p:ph type="sldNum" sz="quarter" idx="12"/>
          </p:nvPr>
        </p:nvSpPr>
        <p:spPr/>
        <p:txBody>
          <a:bodyPr/>
          <a:lstStyle/>
          <a:p>
            <a:fld id="{314A7265-C953-439E-A5EC-B77F8B495B7B}" type="slidenum">
              <a:rPr lang="en-US" smtClean="0"/>
              <a:t>‹#›</a:t>
            </a:fld>
            <a:endParaRPr lang="en-US"/>
          </a:p>
        </p:txBody>
      </p:sp>
    </p:spTree>
    <p:extLst>
      <p:ext uri="{BB962C8B-B14F-4D97-AF65-F5344CB8AC3E}">
        <p14:creationId xmlns:p14="http://schemas.microsoft.com/office/powerpoint/2010/main" val="923502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593D1-B1BE-608E-B0A9-F69E131D2D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B5E80F-C63A-CA81-B21F-85FC698CD775}"/>
              </a:ext>
            </a:extLst>
          </p:cNvPr>
          <p:cNvSpPr>
            <a:spLocks noGrp="1"/>
          </p:cNvSpPr>
          <p:nvPr>
            <p:ph type="dt" sz="half" idx="10"/>
          </p:nvPr>
        </p:nvSpPr>
        <p:spPr/>
        <p:txBody>
          <a:bodyPr/>
          <a:lstStyle/>
          <a:p>
            <a:fld id="{4BA5A559-9C38-4BE0-AE62-4D1435597773}" type="datetimeFigureOut">
              <a:rPr lang="en-US" smtClean="0"/>
              <a:t>2/17/2026</a:t>
            </a:fld>
            <a:endParaRPr lang="en-US"/>
          </a:p>
        </p:txBody>
      </p:sp>
      <p:sp>
        <p:nvSpPr>
          <p:cNvPr id="4" name="Footer Placeholder 3">
            <a:extLst>
              <a:ext uri="{FF2B5EF4-FFF2-40B4-BE49-F238E27FC236}">
                <a16:creationId xmlns:a16="http://schemas.microsoft.com/office/drawing/2014/main" id="{0B09CA82-5541-9E9A-3FD0-84B6AD3960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035934-9F5B-F1FC-8C81-95B73587507A}"/>
              </a:ext>
            </a:extLst>
          </p:cNvPr>
          <p:cNvSpPr>
            <a:spLocks noGrp="1"/>
          </p:cNvSpPr>
          <p:nvPr>
            <p:ph type="sldNum" sz="quarter" idx="12"/>
          </p:nvPr>
        </p:nvSpPr>
        <p:spPr/>
        <p:txBody>
          <a:bodyPr/>
          <a:lstStyle/>
          <a:p>
            <a:fld id="{314A7265-C953-439E-A5EC-B77F8B495B7B}" type="slidenum">
              <a:rPr lang="en-US" smtClean="0"/>
              <a:t>‹#›</a:t>
            </a:fld>
            <a:endParaRPr lang="en-US"/>
          </a:p>
        </p:txBody>
      </p:sp>
    </p:spTree>
    <p:extLst>
      <p:ext uri="{BB962C8B-B14F-4D97-AF65-F5344CB8AC3E}">
        <p14:creationId xmlns:p14="http://schemas.microsoft.com/office/powerpoint/2010/main" val="3368854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4F9E18-925D-044D-16F7-E3EA8F19C19D}"/>
              </a:ext>
            </a:extLst>
          </p:cNvPr>
          <p:cNvSpPr>
            <a:spLocks noGrp="1"/>
          </p:cNvSpPr>
          <p:nvPr>
            <p:ph type="dt" sz="half" idx="10"/>
          </p:nvPr>
        </p:nvSpPr>
        <p:spPr/>
        <p:txBody>
          <a:bodyPr/>
          <a:lstStyle/>
          <a:p>
            <a:fld id="{4BA5A559-9C38-4BE0-AE62-4D1435597773}" type="datetimeFigureOut">
              <a:rPr lang="en-US" smtClean="0"/>
              <a:t>2/17/2026</a:t>
            </a:fld>
            <a:endParaRPr lang="en-US"/>
          </a:p>
        </p:txBody>
      </p:sp>
      <p:sp>
        <p:nvSpPr>
          <p:cNvPr id="3" name="Footer Placeholder 2">
            <a:extLst>
              <a:ext uri="{FF2B5EF4-FFF2-40B4-BE49-F238E27FC236}">
                <a16:creationId xmlns:a16="http://schemas.microsoft.com/office/drawing/2014/main" id="{D1282F24-0AA3-5910-99A8-72E26A5FB9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FAA3F0-AD72-0446-A4E2-520EC347C9F4}"/>
              </a:ext>
            </a:extLst>
          </p:cNvPr>
          <p:cNvSpPr>
            <a:spLocks noGrp="1"/>
          </p:cNvSpPr>
          <p:nvPr>
            <p:ph type="sldNum" sz="quarter" idx="12"/>
          </p:nvPr>
        </p:nvSpPr>
        <p:spPr/>
        <p:txBody>
          <a:bodyPr/>
          <a:lstStyle/>
          <a:p>
            <a:fld id="{314A7265-C953-439E-A5EC-B77F8B495B7B}" type="slidenum">
              <a:rPr lang="en-US" smtClean="0"/>
              <a:t>‹#›</a:t>
            </a:fld>
            <a:endParaRPr lang="en-US"/>
          </a:p>
        </p:txBody>
      </p:sp>
    </p:spTree>
    <p:extLst>
      <p:ext uri="{BB962C8B-B14F-4D97-AF65-F5344CB8AC3E}">
        <p14:creationId xmlns:p14="http://schemas.microsoft.com/office/powerpoint/2010/main" val="1403180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E1A4B-62E3-6231-ABEE-2BFE06E36B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7CF02C-FA99-E5DC-0D45-04425E02BD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B65F6E-B273-2E4F-163F-B74295F360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9008DF-AE56-4EAB-0B09-2D5A75BC75EC}"/>
              </a:ext>
            </a:extLst>
          </p:cNvPr>
          <p:cNvSpPr>
            <a:spLocks noGrp="1"/>
          </p:cNvSpPr>
          <p:nvPr>
            <p:ph type="dt" sz="half" idx="10"/>
          </p:nvPr>
        </p:nvSpPr>
        <p:spPr/>
        <p:txBody>
          <a:bodyPr/>
          <a:lstStyle/>
          <a:p>
            <a:fld id="{4BA5A559-9C38-4BE0-AE62-4D1435597773}" type="datetimeFigureOut">
              <a:rPr lang="en-US" smtClean="0"/>
              <a:t>2/17/2026</a:t>
            </a:fld>
            <a:endParaRPr lang="en-US"/>
          </a:p>
        </p:txBody>
      </p:sp>
      <p:sp>
        <p:nvSpPr>
          <p:cNvPr id="6" name="Footer Placeholder 5">
            <a:extLst>
              <a:ext uri="{FF2B5EF4-FFF2-40B4-BE49-F238E27FC236}">
                <a16:creationId xmlns:a16="http://schemas.microsoft.com/office/drawing/2014/main" id="{835EF06A-F4C5-296F-6B20-0417ADCB47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693F05-DAAC-3285-22BF-98A6A3D6DC5C}"/>
              </a:ext>
            </a:extLst>
          </p:cNvPr>
          <p:cNvSpPr>
            <a:spLocks noGrp="1"/>
          </p:cNvSpPr>
          <p:nvPr>
            <p:ph type="sldNum" sz="quarter" idx="12"/>
          </p:nvPr>
        </p:nvSpPr>
        <p:spPr/>
        <p:txBody>
          <a:bodyPr/>
          <a:lstStyle/>
          <a:p>
            <a:fld id="{314A7265-C953-439E-A5EC-B77F8B495B7B}" type="slidenum">
              <a:rPr lang="en-US" smtClean="0"/>
              <a:t>‹#›</a:t>
            </a:fld>
            <a:endParaRPr lang="en-US"/>
          </a:p>
        </p:txBody>
      </p:sp>
    </p:spTree>
    <p:extLst>
      <p:ext uri="{BB962C8B-B14F-4D97-AF65-F5344CB8AC3E}">
        <p14:creationId xmlns:p14="http://schemas.microsoft.com/office/powerpoint/2010/main" val="253591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8F6B-D582-A0AB-3FC4-0D508D0D15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83BD80-40A5-2B15-EFB3-84D0010D5F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890223-E5D6-E977-2E6A-4146C10492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9744AC-362B-46BC-1388-9C799E11346C}"/>
              </a:ext>
            </a:extLst>
          </p:cNvPr>
          <p:cNvSpPr>
            <a:spLocks noGrp="1"/>
          </p:cNvSpPr>
          <p:nvPr>
            <p:ph type="dt" sz="half" idx="10"/>
          </p:nvPr>
        </p:nvSpPr>
        <p:spPr/>
        <p:txBody>
          <a:bodyPr/>
          <a:lstStyle/>
          <a:p>
            <a:fld id="{4BA5A559-9C38-4BE0-AE62-4D1435597773}" type="datetimeFigureOut">
              <a:rPr lang="en-US" smtClean="0"/>
              <a:t>2/17/2026</a:t>
            </a:fld>
            <a:endParaRPr lang="en-US"/>
          </a:p>
        </p:txBody>
      </p:sp>
      <p:sp>
        <p:nvSpPr>
          <p:cNvPr id="6" name="Footer Placeholder 5">
            <a:extLst>
              <a:ext uri="{FF2B5EF4-FFF2-40B4-BE49-F238E27FC236}">
                <a16:creationId xmlns:a16="http://schemas.microsoft.com/office/drawing/2014/main" id="{489D34D7-6089-DDFB-40C8-F9DD065B05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D4AAD2-3FE0-B0B2-24C0-25BCACB8E678}"/>
              </a:ext>
            </a:extLst>
          </p:cNvPr>
          <p:cNvSpPr>
            <a:spLocks noGrp="1"/>
          </p:cNvSpPr>
          <p:nvPr>
            <p:ph type="sldNum" sz="quarter" idx="12"/>
          </p:nvPr>
        </p:nvSpPr>
        <p:spPr/>
        <p:txBody>
          <a:bodyPr/>
          <a:lstStyle/>
          <a:p>
            <a:fld id="{314A7265-C953-439E-A5EC-B77F8B495B7B}" type="slidenum">
              <a:rPr lang="en-US" smtClean="0"/>
              <a:t>‹#›</a:t>
            </a:fld>
            <a:endParaRPr lang="en-US"/>
          </a:p>
        </p:txBody>
      </p:sp>
    </p:spTree>
    <p:extLst>
      <p:ext uri="{BB962C8B-B14F-4D97-AF65-F5344CB8AC3E}">
        <p14:creationId xmlns:p14="http://schemas.microsoft.com/office/powerpoint/2010/main" val="268375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D8252-EA53-98F6-B06D-4EB873DA00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3D7634-1FA2-39DE-66AD-9CB7591A44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F9994C-DF78-8C17-7756-82CA1CA4CD7E}"/>
              </a:ext>
            </a:extLst>
          </p:cNvPr>
          <p:cNvSpPr>
            <a:spLocks noGrp="1"/>
          </p:cNvSpPr>
          <p:nvPr>
            <p:ph type="dt" sz="half" idx="10"/>
          </p:nvPr>
        </p:nvSpPr>
        <p:spPr/>
        <p:txBody>
          <a:bodyPr/>
          <a:lstStyle/>
          <a:p>
            <a:fld id="{4BA5A559-9C38-4BE0-AE62-4D1435597773}" type="datetimeFigureOut">
              <a:rPr lang="en-US" smtClean="0"/>
              <a:t>2/17/2026</a:t>
            </a:fld>
            <a:endParaRPr lang="en-US"/>
          </a:p>
        </p:txBody>
      </p:sp>
      <p:sp>
        <p:nvSpPr>
          <p:cNvPr id="5" name="Footer Placeholder 4">
            <a:extLst>
              <a:ext uri="{FF2B5EF4-FFF2-40B4-BE49-F238E27FC236}">
                <a16:creationId xmlns:a16="http://schemas.microsoft.com/office/drawing/2014/main" id="{70C77973-6BCE-65D9-4424-B21ABF6551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D063F7-15A8-00FC-89F4-7EE1A61F16B3}"/>
              </a:ext>
            </a:extLst>
          </p:cNvPr>
          <p:cNvSpPr>
            <a:spLocks noGrp="1"/>
          </p:cNvSpPr>
          <p:nvPr>
            <p:ph type="sldNum" sz="quarter" idx="12"/>
          </p:nvPr>
        </p:nvSpPr>
        <p:spPr/>
        <p:txBody>
          <a:bodyPr/>
          <a:lstStyle/>
          <a:p>
            <a:fld id="{314A7265-C953-439E-A5EC-B77F8B495B7B}" type="slidenum">
              <a:rPr lang="en-US" smtClean="0"/>
              <a:t>‹#›</a:t>
            </a:fld>
            <a:endParaRPr lang="en-US"/>
          </a:p>
        </p:txBody>
      </p:sp>
    </p:spTree>
    <p:extLst>
      <p:ext uri="{BB962C8B-B14F-4D97-AF65-F5344CB8AC3E}">
        <p14:creationId xmlns:p14="http://schemas.microsoft.com/office/powerpoint/2010/main" val="2616357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205F9F-38FC-8F5B-D4EE-4BCF1233FC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AECED2-DE98-383F-1F8C-840B5E0350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E5C9A6-08AC-5ED1-B6FE-2B5A6CC22A24}"/>
              </a:ext>
            </a:extLst>
          </p:cNvPr>
          <p:cNvSpPr>
            <a:spLocks noGrp="1"/>
          </p:cNvSpPr>
          <p:nvPr>
            <p:ph type="dt" sz="half" idx="10"/>
          </p:nvPr>
        </p:nvSpPr>
        <p:spPr/>
        <p:txBody>
          <a:bodyPr/>
          <a:lstStyle/>
          <a:p>
            <a:fld id="{4BA5A559-9C38-4BE0-AE62-4D1435597773}" type="datetimeFigureOut">
              <a:rPr lang="en-US" smtClean="0"/>
              <a:t>2/17/2026</a:t>
            </a:fld>
            <a:endParaRPr lang="en-US"/>
          </a:p>
        </p:txBody>
      </p:sp>
      <p:sp>
        <p:nvSpPr>
          <p:cNvPr id="5" name="Footer Placeholder 4">
            <a:extLst>
              <a:ext uri="{FF2B5EF4-FFF2-40B4-BE49-F238E27FC236}">
                <a16:creationId xmlns:a16="http://schemas.microsoft.com/office/drawing/2014/main" id="{18546E0A-A5BC-0D11-55FD-A6CBE88D65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D0D892-D9A4-C6DD-5BF8-0783A0F0D406}"/>
              </a:ext>
            </a:extLst>
          </p:cNvPr>
          <p:cNvSpPr>
            <a:spLocks noGrp="1"/>
          </p:cNvSpPr>
          <p:nvPr>
            <p:ph type="sldNum" sz="quarter" idx="12"/>
          </p:nvPr>
        </p:nvSpPr>
        <p:spPr/>
        <p:txBody>
          <a:bodyPr/>
          <a:lstStyle/>
          <a:p>
            <a:fld id="{314A7265-C953-439E-A5EC-B77F8B495B7B}" type="slidenum">
              <a:rPr lang="en-US" smtClean="0"/>
              <a:t>‹#›</a:t>
            </a:fld>
            <a:endParaRPr lang="en-US"/>
          </a:p>
        </p:txBody>
      </p:sp>
    </p:spTree>
    <p:extLst>
      <p:ext uri="{BB962C8B-B14F-4D97-AF65-F5344CB8AC3E}">
        <p14:creationId xmlns:p14="http://schemas.microsoft.com/office/powerpoint/2010/main" val="31191844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3C57A-B0DC-93D0-F395-7717FF2A8F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A3C634-0865-F6F2-3F4C-C75E1FC973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F994EE-2C47-8276-B957-C5E296918EFF}"/>
              </a:ext>
            </a:extLst>
          </p:cNvPr>
          <p:cNvSpPr>
            <a:spLocks noGrp="1"/>
          </p:cNvSpPr>
          <p:nvPr>
            <p:ph type="dt" sz="half" idx="10"/>
          </p:nvPr>
        </p:nvSpPr>
        <p:spPr/>
        <p:txBody>
          <a:bodyPr/>
          <a:lstStyle/>
          <a:p>
            <a:fld id="{C3B56EC5-9748-4438-8D3C-5F7B094FF3FA}" type="datetimeFigureOut">
              <a:rPr lang="en-US" smtClean="0"/>
              <a:t>2/17/2026</a:t>
            </a:fld>
            <a:endParaRPr lang="en-US"/>
          </a:p>
        </p:txBody>
      </p:sp>
      <p:sp>
        <p:nvSpPr>
          <p:cNvPr id="5" name="Footer Placeholder 4">
            <a:extLst>
              <a:ext uri="{FF2B5EF4-FFF2-40B4-BE49-F238E27FC236}">
                <a16:creationId xmlns:a16="http://schemas.microsoft.com/office/drawing/2014/main" id="{048E6EED-62CF-FCCE-908C-D302AEF426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AACF59-5CEE-BA8A-9FCE-663199C6F533}"/>
              </a:ext>
            </a:extLst>
          </p:cNvPr>
          <p:cNvSpPr>
            <a:spLocks noGrp="1"/>
          </p:cNvSpPr>
          <p:nvPr>
            <p:ph type="sldNum" sz="quarter" idx="12"/>
          </p:nvPr>
        </p:nvSpPr>
        <p:spPr/>
        <p:txBody>
          <a:bodyPr/>
          <a:lstStyle/>
          <a:p>
            <a:fld id="{ECCB18AA-D032-4A6F-9AFF-0FF9A836D166}" type="slidenum">
              <a:rPr lang="en-US" smtClean="0"/>
              <a:t>‹#›</a:t>
            </a:fld>
            <a:endParaRPr lang="en-US"/>
          </a:p>
        </p:txBody>
      </p:sp>
    </p:spTree>
    <p:extLst>
      <p:ext uri="{BB962C8B-B14F-4D97-AF65-F5344CB8AC3E}">
        <p14:creationId xmlns:p14="http://schemas.microsoft.com/office/powerpoint/2010/main" val="970250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BE1E4-68AA-81D8-90E1-D17B270E2B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39CC6D-7618-5FD5-62C7-EF3B24CB4A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36A36-5182-5B00-ACEE-20ABD2DB7249}"/>
              </a:ext>
            </a:extLst>
          </p:cNvPr>
          <p:cNvSpPr>
            <a:spLocks noGrp="1"/>
          </p:cNvSpPr>
          <p:nvPr>
            <p:ph type="dt" sz="half" idx="10"/>
          </p:nvPr>
        </p:nvSpPr>
        <p:spPr/>
        <p:txBody>
          <a:bodyPr/>
          <a:lstStyle/>
          <a:p>
            <a:fld id="{C3B56EC5-9748-4438-8D3C-5F7B094FF3FA}" type="datetimeFigureOut">
              <a:rPr lang="en-US" smtClean="0"/>
              <a:t>2/17/2026</a:t>
            </a:fld>
            <a:endParaRPr lang="en-US"/>
          </a:p>
        </p:txBody>
      </p:sp>
      <p:sp>
        <p:nvSpPr>
          <p:cNvPr id="5" name="Footer Placeholder 4">
            <a:extLst>
              <a:ext uri="{FF2B5EF4-FFF2-40B4-BE49-F238E27FC236}">
                <a16:creationId xmlns:a16="http://schemas.microsoft.com/office/drawing/2014/main" id="{5B6F9806-3C16-2FCC-7A47-867013B8BD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9E2540-2589-0753-2140-3EA626CC9906}"/>
              </a:ext>
            </a:extLst>
          </p:cNvPr>
          <p:cNvSpPr>
            <a:spLocks noGrp="1"/>
          </p:cNvSpPr>
          <p:nvPr>
            <p:ph type="sldNum" sz="quarter" idx="12"/>
          </p:nvPr>
        </p:nvSpPr>
        <p:spPr/>
        <p:txBody>
          <a:bodyPr/>
          <a:lstStyle/>
          <a:p>
            <a:fld id="{ECCB18AA-D032-4A6F-9AFF-0FF9A836D166}" type="slidenum">
              <a:rPr lang="en-US" smtClean="0"/>
              <a:t>‹#›</a:t>
            </a:fld>
            <a:endParaRPr lang="en-US"/>
          </a:p>
        </p:txBody>
      </p:sp>
    </p:spTree>
    <p:extLst>
      <p:ext uri="{BB962C8B-B14F-4D97-AF65-F5344CB8AC3E}">
        <p14:creationId xmlns:p14="http://schemas.microsoft.com/office/powerpoint/2010/main" val="2595467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2B0BA-270F-4B22-1641-EE67B2CA6C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3F96F1-2475-876C-E938-A16AD5A2DA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BC4A6F-4FC5-6767-9A8F-C66BC2C4FFB7}"/>
              </a:ext>
            </a:extLst>
          </p:cNvPr>
          <p:cNvSpPr>
            <a:spLocks noGrp="1"/>
          </p:cNvSpPr>
          <p:nvPr>
            <p:ph type="dt" sz="half" idx="10"/>
          </p:nvPr>
        </p:nvSpPr>
        <p:spPr/>
        <p:txBody>
          <a:bodyPr/>
          <a:lstStyle/>
          <a:p>
            <a:fld id="{C3B56EC5-9748-4438-8D3C-5F7B094FF3FA}" type="datetimeFigureOut">
              <a:rPr lang="en-US" smtClean="0"/>
              <a:t>2/17/2026</a:t>
            </a:fld>
            <a:endParaRPr lang="en-US"/>
          </a:p>
        </p:txBody>
      </p:sp>
      <p:sp>
        <p:nvSpPr>
          <p:cNvPr id="5" name="Footer Placeholder 4">
            <a:extLst>
              <a:ext uri="{FF2B5EF4-FFF2-40B4-BE49-F238E27FC236}">
                <a16:creationId xmlns:a16="http://schemas.microsoft.com/office/drawing/2014/main" id="{D6FDF214-DB48-0DCC-D7AC-3653D95EC8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4D4FF2-1BD0-E675-537B-589DDA8C0D09}"/>
              </a:ext>
            </a:extLst>
          </p:cNvPr>
          <p:cNvSpPr>
            <a:spLocks noGrp="1"/>
          </p:cNvSpPr>
          <p:nvPr>
            <p:ph type="sldNum" sz="quarter" idx="12"/>
          </p:nvPr>
        </p:nvSpPr>
        <p:spPr/>
        <p:txBody>
          <a:bodyPr/>
          <a:lstStyle/>
          <a:p>
            <a:fld id="{ECCB18AA-D032-4A6F-9AFF-0FF9A836D166}" type="slidenum">
              <a:rPr lang="en-US" smtClean="0"/>
              <a:t>‹#›</a:t>
            </a:fld>
            <a:endParaRPr lang="en-US"/>
          </a:p>
        </p:txBody>
      </p:sp>
    </p:spTree>
    <p:extLst>
      <p:ext uri="{BB962C8B-B14F-4D97-AF65-F5344CB8AC3E}">
        <p14:creationId xmlns:p14="http://schemas.microsoft.com/office/powerpoint/2010/main" val="1119850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29843-6D7C-4A8A-FF50-2B4DC22F11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47487D-BCD2-77FB-CF13-E31AE973F7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CD7DAD-F6D4-383C-5E67-4864A2D62E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7AD99-F4B5-2C67-9330-CEA90C99127E}"/>
              </a:ext>
            </a:extLst>
          </p:cNvPr>
          <p:cNvSpPr>
            <a:spLocks noGrp="1"/>
          </p:cNvSpPr>
          <p:nvPr>
            <p:ph type="dt" sz="half" idx="10"/>
          </p:nvPr>
        </p:nvSpPr>
        <p:spPr/>
        <p:txBody>
          <a:bodyPr/>
          <a:lstStyle/>
          <a:p>
            <a:fld id="{C3B56EC5-9748-4438-8D3C-5F7B094FF3FA}" type="datetimeFigureOut">
              <a:rPr lang="en-US" smtClean="0"/>
              <a:t>2/17/2026</a:t>
            </a:fld>
            <a:endParaRPr lang="en-US"/>
          </a:p>
        </p:txBody>
      </p:sp>
      <p:sp>
        <p:nvSpPr>
          <p:cNvPr id="6" name="Footer Placeholder 5">
            <a:extLst>
              <a:ext uri="{FF2B5EF4-FFF2-40B4-BE49-F238E27FC236}">
                <a16:creationId xmlns:a16="http://schemas.microsoft.com/office/drawing/2014/main" id="{BBF77769-7C49-B8F8-50F0-174718B317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2AA761-44A3-6410-5C0B-F8774AD02E97}"/>
              </a:ext>
            </a:extLst>
          </p:cNvPr>
          <p:cNvSpPr>
            <a:spLocks noGrp="1"/>
          </p:cNvSpPr>
          <p:nvPr>
            <p:ph type="sldNum" sz="quarter" idx="12"/>
          </p:nvPr>
        </p:nvSpPr>
        <p:spPr/>
        <p:txBody>
          <a:bodyPr/>
          <a:lstStyle/>
          <a:p>
            <a:fld id="{ECCB18AA-D032-4A6F-9AFF-0FF9A836D166}" type="slidenum">
              <a:rPr lang="en-US" smtClean="0"/>
              <a:t>‹#›</a:t>
            </a:fld>
            <a:endParaRPr lang="en-US"/>
          </a:p>
        </p:txBody>
      </p:sp>
    </p:spTree>
    <p:extLst>
      <p:ext uri="{BB962C8B-B14F-4D97-AF65-F5344CB8AC3E}">
        <p14:creationId xmlns:p14="http://schemas.microsoft.com/office/powerpoint/2010/main" val="11237359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28D70-1E3A-4701-F0E7-04ED1F1127E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D153F2-B6BC-8DBC-39FA-33D9CF2F2A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D9AA1C-A815-ED6A-5975-10C7E31346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8EC313-AEC6-18DA-1B9B-4AF1B2EA5F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22DD62-5EBB-995F-DA75-541BC115C0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2B96C5-C4AC-3484-0831-11D57EEC98D2}"/>
              </a:ext>
            </a:extLst>
          </p:cNvPr>
          <p:cNvSpPr>
            <a:spLocks noGrp="1"/>
          </p:cNvSpPr>
          <p:nvPr>
            <p:ph type="dt" sz="half" idx="10"/>
          </p:nvPr>
        </p:nvSpPr>
        <p:spPr/>
        <p:txBody>
          <a:bodyPr/>
          <a:lstStyle/>
          <a:p>
            <a:fld id="{C3B56EC5-9748-4438-8D3C-5F7B094FF3FA}" type="datetimeFigureOut">
              <a:rPr lang="en-US" smtClean="0"/>
              <a:t>2/17/2026</a:t>
            </a:fld>
            <a:endParaRPr lang="en-US"/>
          </a:p>
        </p:txBody>
      </p:sp>
      <p:sp>
        <p:nvSpPr>
          <p:cNvPr id="8" name="Footer Placeholder 7">
            <a:extLst>
              <a:ext uri="{FF2B5EF4-FFF2-40B4-BE49-F238E27FC236}">
                <a16:creationId xmlns:a16="http://schemas.microsoft.com/office/drawing/2014/main" id="{F193DE35-7856-B27D-9DD7-E546B47063A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50326E0-3B2F-5269-9E7A-43888FE58B71}"/>
              </a:ext>
            </a:extLst>
          </p:cNvPr>
          <p:cNvSpPr>
            <a:spLocks noGrp="1"/>
          </p:cNvSpPr>
          <p:nvPr>
            <p:ph type="sldNum" sz="quarter" idx="12"/>
          </p:nvPr>
        </p:nvSpPr>
        <p:spPr/>
        <p:txBody>
          <a:bodyPr/>
          <a:lstStyle/>
          <a:p>
            <a:fld id="{ECCB18AA-D032-4A6F-9AFF-0FF9A836D166}" type="slidenum">
              <a:rPr lang="en-US" smtClean="0"/>
              <a:t>‹#›</a:t>
            </a:fld>
            <a:endParaRPr lang="en-US"/>
          </a:p>
        </p:txBody>
      </p:sp>
    </p:spTree>
    <p:extLst>
      <p:ext uri="{BB962C8B-B14F-4D97-AF65-F5344CB8AC3E}">
        <p14:creationId xmlns:p14="http://schemas.microsoft.com/office/powerpoint/2010/main" val="1298917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ED9E3-ADD4-7403-A2DE-1E79DEAC2B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A38E14-6BF7-383B-1FD2-17532152DDBF}"/>
              </a:ext>
            </a:extLst>
          </p:cNvPr>
          <p:cNvSpPr>
            <a:spLocks noGrp="1"/>
          </p:cNvSpPr>
          <p:nvPr>
            <p:ph type="dt" sz="half" idx="10"/>
          </p:nvPr>
        </p:nvSpPr>
        <p:spPr/>
        <p:txBody>
          <a:bodyPr/>
          <a:lstStyle/>
          <a:p>
            <a:fld id="{C3B56EC5-9748-4438-8D3C-5F7B094FF3FA}" type="datetimeFigureOut">
              <a:rPr lang="en-US" smtClean="0"/>
              <a:t>2/17/2026</a:t>
            </a:fld>
            <a:endParaRPr lang="en-US"/>
          </a:p>
        </p:txBody>
      </p:sp>
      <p:sp>
        <p:nvSpPr>
          <p:cNvPr id="4" name="Footer Placeholder 3">
            <a:extLst>
              <a:ext uri="{FF2B5EF4-FFF2-40B4-BE49-F238E27FC236}">
                <a16:creationId xmlns:a16="http://schemas.microsoft.com/office/drawing/2014/main" id="{5A257F1E-DF5F-CD44-EB6A-39FFBBA63A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62CF64-17A3-8606-89A5-D68B3AB0773E}"/>
              </a:ext>
            </a:extLst>
          </p:cNvPr>
          <p:cNvSpPr>
            <a:spLocks noGrp="1"/>
          </p:cNvSpPr>
          <p:nvPr>
            <p:ph type="sldNum" sz="quarter" idx="12"/>
          </p:nvPr>
        </p:nvSpPr>
        <p:spPr/>
        <p:txBody>
          <a:bodyPr/>
          <a:lstStyle/>
          <a:p>
            <a:fld id="{ECCB18AA-D032-4A6F-9AFF-0FF9A836D166}" type="slidenum">
              <a:rPr lang="en-US" smtClean="0"/>
              <a:t>‹#›</a:t>
            </a:fld>
            <a:endParaRPr lang="en-US"/>
          </a:p>
        </p:txBody>
      </p:sp>
    </p:spTree>
    <p:extLst>
      <p:ext uri="{BB962C8B-B14F-4D97-AF65-F5344CB8AC3E}">
        <p14:creationId xmlns:p14="http://schemas.microsoft.com/office/powerpoint/2010/main" val="2752886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93841F-807E-40A6-14B2-1A8454C399B5}"/>
              </a:ext>
            </a:extLst>
          </p:cNvPr>
          <p:cNvSpPr>
            <a:spLocks noGrp="1"/>
          </p:cNvSpPr>
          <p:nvPr>
            <p:ph type="dt" sz="half" idx="10"/>
          </p:nvPr>
        </p:nvSpPr>
        <p:spPr/>
        <p:txBody>
          <a:bodyPr/>
          <a:lstStyle/>
          <a:p>
            <a:fld id="{C3B56EC5-9748-4438-8D3C-5F7B094FF3FA}" type="datetimeFigureOut">
              <a:rPr lang="en-US" smtClean="0"/>
              <a:t>2/17/2026</a:t>
            </a:fld>
            <a:endParaRPr lang="en-US"/>
          </a:p>
        </p:txBody>
      </p:sp>
      <p:sp>
        <p:nvSpPr>
          <p:cNvPr id="3" name="Footer Placeholder 2">
            <a:extLst>
              <a:ext uri="{FF2B5EF4-FFF2-40B4-BE49-F238E27FC236}">
                <a16:creationId xmlns:a16="http://schemas.microsoft.com/office/drawing/2014/main" id="{C0989A73-0CB8-693B-451D-C0F31A07ED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C3A44B-3FD5-0003-E49B-00BAB0F82A1E}"/>
              </a:ext>
            </a:extLst>
          </p:cNvPr>
          <p:cNvSpPr>
            <a:spLocks noGrp="1"/>
          </p:cNvSpPr>
          <p:nvPr>
            <p:ph type="sldNum" sz="quarter" idx="12"/>
          </p:nvPr>
        </p:nvSpPr>
        <p:spPr/>
        <p:txBody>
          <a:bodyPr/>
          <a:lstStyle/>
          <a:p>
            <a:fld id="{ECCB18AA-D032-4A6F-9AFF-0FF9A836D166}" type="slidenum">
              <a:rPr lang="en-US" smtClean="0"/>
              <a:t>‹#›</a:t>
            </a:fld>
            <a:endParaRPr lang="en-US"/>
          </a:p>
        </p:txBody>
      </p:sp>
    </p:spTree>
    <p:extLst>
      <p:ext uri="{BB962C8B-B14F-4D97-AF65-F5344CB8AC3E}">
        <p14:creationId xmlns:p14="http://schemas.microsoft.com/office/powerpoint/2010/main" val="2856816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1A1-E131-7B9C-D635-11138920E1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E8F7FA-2D0F-969A-7052-0F69A7B7D8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F77E74-E1CF-DF8D-5332-373B71E0CC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C48595-1609-6781-5AA2-98D691F3646A}"/>
              </a:ext>
            </a:extLst>
          </p:cNvPr>
          <p:cNvSpPr>
            <a:spLocks noGrp="1"/>
          </p:cNvSpPr>
          <p:nvPr>
            <p:ph type="dt" sz="half" idx="10"/>
          </p:nvPr>
        </p:nvSpPr>
        <p:spPr/>
        <p:txBody>
          <a:bodyPr/>
          <a:lstStyle/>
          <a:p>
            <a:fld id="{C3B56EC5-9748-4438-8D3C-5F7B094FF3FA}" type="datetimeFigureOut">
              <a:rPr lang="en-US" smtClean="0"/>
              <a:t>2/17/2026</a:t>
            </a:fld>
            <a:endParaRPr lang="en-US"/>
          </a:p>
        </p:txBody>
      </p:sp>
      <p:sp>
        <p:nvSpPr>
          <p:cNvPr id="6" name="Footer Placeholder 5">
            <a:extLst>
              <a:ext uri="{FF2B5EF4-FFF2-40B4-BE49-F238E27FC236}">
                <a16:creationId xmlns:a16="http://schemas.microsoft.com/office/drawing/2014/main" id="{E22AAAC6-D452-E000-DB61-825EE50216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ACB12A-A399-13E1-9399-DFE754FD1BED}"/>
              </a:ext>
            </a:extLst>
          </p:cNvPr>
          <p:cNvSpPr>
            <a:spLocks noGrp="1"/>
          </p:cNvSpPr>
          <p:nvPr>
            <p:ph type="sldNum" sz="quarter" idx="12"/>
          </p:nvPr>
        </p:nvSpPr>
        <p:spPr/>
        <p:txBody>
          <a:bodyPr/>
          <a:lstStyle/>
          <a:p>
            <a:fld id="{ECCB18AA-D032-4A6F-9AFF-0FF9A836D166}" type="slidenum">
              <a:rPr lang="en-US" smtClean="0"/>
              <a:t>‹#›</a:t>
            </a:fld>
            <a:endParaRPr lang="en-US"/>
          </a:p>
        </p:txBody>
      </p:sp>
    </p:spTree>
    <p:extLst>
      <p:ext uri="{BB962C8B-B14F-4D97-AF65-F5344CB8AC3E}">
        <p14:creationId xmlns:p14="http://schemas.microsoft.com/office/powerpoint/2010/main" val="1957910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9A36E-B3A3-5EE4-93FA-E6E775E172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A7BA7A-F49A-CFDB-38F8-E5034EC3B4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E61DC3-BDD3-E121-0FB8-FE619DF1A9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BEF260-0409-8317-D675-842245F5ECC4}"/>
              </a:ext>
            </a:extLst>
          </p:cNvPr>
          <p:cNvSpPr>
            <a:spLocks noGrp="1"/>
          </p:cNvSpPr>
          <p:nvPr>
            <p:ph type="dt" sz="half" idx="10"/>
          </p:nvPr>
        </p:nvSpPr>
        <p:spPr/>
        <p:txBody>
          <a:bodyPr/>
          <a:lstStyle/>
          <a:p>
            <a:fld id="{C3B56EC5-9748-4438-8D3C-5F7B094FF3FA}" type="datetimeFigureOut">
              <a:rPr lang="en-US" smtClean="0"/>
              <a:t>2/17/2026</a:t>
            </a:fld>
            <a:endParaRPr lang="en-US"/>
          </a:p>
        </p:txBody>
      </p:sp>
      <p:sp>
        <p:nvSpPr>
          <p:cNvPr id="6" name="Footer Placeholder 5">
            <a:extLst>
              <a:ext uri="{FF2B5EF4-FFF2-40B4-BE49-F238E27FC236}">
                <a16:creationId xmlns:a16="http://schemas.microsoft.com/office/drawing/2014/main" id="{79D5222A-7B18-A031-AA69-F225FE044D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6EDF4B-D161-9D92-F78C-FE4B0E60186D}"/>
              </a:ext>
            </a:extLst>
          </p:cNvPr>
          <p:cNvSpPr>
            <a:spLocks noGrp="1"/>
          </p:cNvSpPr>
          <p:nvPr>
            <p:ph type="sldNum" sz="quarter" idx="12"/>
          </p:nvPr>
        </p:nvSpPr>
        <p:spPr/>
        <p:txBody>
          <a:bodyPr/>
          <a:lstStyle/>
          <a:p>
            <a:fld id="{ECCB18AA-D032-4A6F-9AFF-0FF9A836D166}" type="slidenum">
              <a:rPr lang="en-US" smtClean="0"/>
              <a:t>‹#›</a:t>
            </a:fld>
            <a:endParaRPr lang="en-US"/>
          </a:p>
        </p:txBody>
      </p:sp>
    </p:spTree>
    <p:extLst>
      <p:ext uri="{BB962C8B-B14F-4D97-AF65-F5344CB8AC3E}">
        <p14:creationId xmlns:p14="http://schemas.microsoft.com/office/powerpoint/2010/main" val="32564711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8BC1E-7A70-77D7-BF41-AC40A91ADB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4D199D-F7D1-1FD0-FF86-2A42C5A04F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B36701-378D-CDB4-3C12-978E063F3B2C}"/>
              </a:ext>
            </a:extLst>
          </p:cNvPr>
          <p:cNvSpPr>
            <a:spLocks noGrp="1"/>
          </p:cNvSpPr>
          <p:nvPr>
            <p:ph type="dt" sz="half" idx="10"/>
          </p:nvPr>
        </p:nvSpPr>
        <p:spPr/>
        <p:txBody>
          <a:bodyPr/>
          <a:lstStyle/>
          <a:p>
            <a:fld id="{C3B56EC5-9748-4438-8D3C-5F7B094FF3FA}" type="datetimeFigureOut">
              <a:rPr lang="en-US" smtClean="0"/>
              <a:t>2/17/2026</a:t>
            </a:fld>
            <a:endParaRPr lang="en-US"/>
          </a:p>
        </p:txBody>
      </p:sp>
      <p:sp>
        <p:nvSpPr>
          <p:cNvPr id="5" name="Footer Placeholder 4">
            <a:extLst>
              <a:ext uri="{FF2B5EF4-FFF2-40B4-BE49-F238E27FC236}">
                <a16:creationId xmlns:a16="http://schemas.microsoft.com/office/drawing/2014/main" id="{D42B7701-7023-DCDF-2AD0-010FC4B008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76D17D-090F-D774-7116-8ABB92672F4D}"/>
              </a:ext>
            </a:extLst>
          </p:cNvPr>
          <p:cNvSpPr>
            <a:spLocks noGrp="1"/>
          </p:cNvSpPr>
          <p:nvPr>
            <p:ph type="sldNum" sz="quarter" idx="12"/>
          </p:nvPr>
        </p:nvSpPr>
        <p:spPr/>
        <p:txBody>
          <a:bodyPr/>
          <a:lstStyle/>
          <a:p>
            <a:fld id="{ECCB18AA-D032-4A6F-9AFF-0FF9A836D166}" type="slidenum">
              <a:rPr lang="en-US" smtClean="0"/>
              <a:t>‹#›</a:t>
            </a:fld>
            <a:endParaRPr lang="en-US"/>
          </a:p>
        </p:txBody>
      </p:sp>
    </p:spTree>
    <p:extLst>
      <p:ext uri="{BB962C8B-B14F-4D97-AF65-F5344CB8AC3E}">
        <p14:creationId xmlns:p14="http://schemas.microsoft.com/office/powerpoint/2010/main" val="37272257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695159-4D63-D8EE-70CA-9B9B84BFE0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7665B8-B194-D790-1CCA-55A0B5AA86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290B3-A5E0-558B-6EE5-A40F969D91D3}"/>
              </a:ext>
            </a:extLst>
          </p:cNvPr>
          <p:cNvSpPr>
            <a:spLocks noGrp="1"/>
          </p:cNvSpPr>
          <p:nvPr>
            <p:ph type="dt" sz="half" idx="10"/>
          </p:nvPr>
        </p:nvSpPr>
        <p:spPr/>
        <p:txBody>
          <a:bodyPr/>
          <a:lstStyle/>
          <a:p>
            <a:fld id="{C3B56EC5-9748-4438-8D3C-5F7B094FF3FA}" type="datetimeFigureOut">
              <a:rPr lang="en-US" smtClean="0"/>
              <a:t>2/17/2026</a:t>
            </a:fld>
            <a:endParaRPr lang="en-US"/>
          </a:p>
        </p:txBody>
      </p:sp>
      <p:sp>
        <p:nvSpPr>
          <p:cNvPr id="5" name="Footer Placeholder 4">
            <a:extLst>
              <a:ext uri="{FF2B5EF4-FFF2-40B4-BE49-F238E27FC236}">
                <a16:creationId xmlns:a16="http://schemas.microsoft.com/office/drawing/2014/main" id="{CB42A172-7A56-5A6C-C201-AB1E4494B7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7CDE09-8ED0-EA22-96B6-DFE615686A4D}"/>
              </a:ext>
            </a:extLst>
          </p:cNvPr>
          <p:cNvSpPr>
            <a:spLocks noGrp="1"/>
          </p:cNvSpPr>
          <p:nvPr>
            <p:ph type="sldNum" sz="quarter" idx="12"/>
          </p:nvPr>
        </p:nvSpPr>
        <p:spPr/>
        <p:txBody>
          <a:bodyPr/>
          <a:lstStyle/>
          <a:p>
            <a:fld id="{ECCB18AA-D032-4A6F-9AFF-0FF9A836D166}" type="slidenum">
              <a:rPr lang="en-US" smtClean="0"/>
              <a:t>‹#›</a:t>
            </a:fld>
            <a:endParaRPr lang="en-US"/>
          </a:p>
        </p:txBody>
      </p:sp>
    </p:spTree>
    <p:extLst>
      <p:ext uri="{BB962C8B-B14F-4D97-AF65-F5344CB8AC3E}">
        <p14:creationId xmlns:p14="http://schemas.microsoft.com/office/powerpoint/2010/main" val="41450705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455547"/>
            <a:ext cx="9720072" cy="1499616"/>
          </a:xfrm>
        </p:spPr>
        <p:txBody>
          <a:bodyPr/>
          <a:lstStyle>
            <a:lvl1pPr>
              <a:defRPr>
                <a:latin typeface="Arial Nova" panose="020B05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06730741-2037-A181-6647-7DCDF2FAC226}"/>
              </a:ext>
            </a:extLst>
          </p:cNvPr>
          <p:cNvSpPr>
            <a:spLocks noGrp="1"/>
          </p:cNvSpPr>
          <p:nvPr>
            <p:ph type="dt" sz="half" idx="10"/>
          </p:nvPr>
        </p:nvSpPr>
        <p:spPr/>
        <p:txBody>
          <a:bodyPr/>
          <a:lstStyle>
            <a:lvl1pPr>
              <a:defRPr/>
            </a:lvl1pPr>
          </a:lstStyle>
          <a:p>
            <a:pPr>
              <a:defRPr/>
            </a:pPr>
            <a:fld id="{AE928790-1A4D-42BE-9E50-D22DB7449B93}" type="datetimeFigureOut">
              <a:rPr lang="en-US"/>
              <a:pPr>
                <a:defRPr/>
              </a:pPr>
              <a:t>2/17/2026</a:t>
            </a:fld>
            <a:endParaRPr lang="en-US" dirty="0"/>
          </a:p>
        </p:txBody>
      </p:sp>
      <p:sp>
        <p:nvSpPr>
          <p:cNvPr id="6" name="Footer Placeholder 4">
            <a:extLst>
              <a:ext uri="{FF2B5EF4-FFF2-40B4-BE49-F238E27FC236}">
                <a16:creationId xmlns:a16="http://schemas.microsoft.com/office/drawing/2014/main" id="{AB9C3A42-B1B7-1A25-EACA-6E745A1A1F41}"/>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9CEE343E-427D-07AF-8F53-C1C8A8D7B6D6}"/>
              </a:ext>
            </a:extLst>
          </p:cNvPr>
          <p:cNvSpPr>
            <a:spLocks noGrp="1"/>
          </p:cNvSpPr>
          <p:nvPr>
            <p:ph type="sldNum" sz="quarter" idx="12"/>
          </p:nvPr>
        </p:nvSpPr>
        <p:spPr/>
        <p:txBody>
          <a:bodyPr/>
          <a:lstStyle>
            <a:lvl1pPr>
              <a:defRPr/>
            </a:lvl1pPr>
          </a:lstStyle>
          <a:p>
            <a:pPr>
              <a:defRPr/>
            </a:pPr>
            <a:fld id="{049092BB-8ED9-4FA4-8910-233B56D61C39}" type="slidenum">
              <a:rPr lang="en-US" altLang="en-US"/>
              <a:pPr>
                <a:defRPr/>
              </a:pPr>
              <a:t>‹#›</a:t>
            </a:fld>
            <a:endParaRPr lang="en-US" altLang="en-US" dirty="0"/>
          </a:p>
        </p:txBody>
      </p:sp>
    </p:spTree>
    <p:extLst>
      <p:ext uri="{BB962C8B-B14F-4D97-AF65-F5344CB8AC3E}">
        <p14:creationId xmlns:p14="http://schemas.microsoft.com/office/powerpoint/2010/main" val="421245169"/>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457189" indent="-364058">
              <a:buFont typeface="Wingdings" pitchFamily="2" charset="2"/>
              <a:buChar char="q"/>
              <a:defRPr/>
            </a:lvl1pPr>
            <a:lvl2pPr marL="852996" indent="-364058">
              <a:buFont typeface="Arial" pitchFamily="34" charset="0"/>
              <a:buChar char="•"/>
              <a:defRPr/>
            </a:lvl2pPr>
            <a:lvl3pPr marL="1219170" indent="-304792">
              <a:buFont typeface="Wingdings" pitchFamily="2" charset="2"/>
              <a:buChar char="§"/>
              <a:defRPr/>
            </a:lvl3pPr>
            <a:lvl4pPr marL="1498563" indent="-304792">
              <a:buFont typeface="Wingdings" pitchFamily="2" charset="2"/>
              <a:buChar char="Ø"/>
              <a:defRPr/>
            </a:lvl4pPr>
            <a:lvl5pPr marL="1767373" indent="-304792">
              <a:buFont typeface="Courier New" pitchFamily="49" charset="0"/>
              <a:buChar char="o"/>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a:t>Click to edit Master title style</a:t>
            </a:r>
          </a:p>
        </p:txBody>
      </p:sp>
      <p:sp>
        <p:nvSpPr>
          <p:cNvPr id="2" name="Footer Placeholder 4">
            <a:extLst>
              <a:ext uri="{FF2B5EF4-FFF2-40B4-BE49-F238E27FC236}">
                <a16:creationId xmlns:a16="http://schemas.microsoft.com/office/drawing/2014/main" id="{874654FD-BA7E-A6AD-42AB-79324793C2EC}"/>
              </a:ext>
            </a:extLst>
          </p:cNvPr>
          <p:cNvSpPr>
            <a:spLocks noGrp="1"/>
          </p:cNvSpPr>
          <p:nvPr>
            <p:ph type="ftr" sz="quarter" idx="10"/>
          </p:nvPr>
        </p:nvSpPr>
        <p:spPr>
          <a:xfrm>
            <a:off x="6807201" y="6172200"/>
            <a:ext cx="4669367" cy="366184"/>
          </a:xfrm>
        </p:spPr>
        <p:txBody>
          <a:bodyPr/>
          <a:lstStyle>
            <a:lvl1pPr>
              <a:defRPr i="1"/>
            </a:lvl1pPr>
          </a:lstStyle>
          <a:p>
            <a:pPr>
              <a:defRPr/>
            </a:pPr>
            <a:endParaRPr lang="en-US" dirty="0"/>
          </a:p>
        </p:txBody>
      </p:sp>
      <p:sp>
        <p:nvSpPr>
          <p:cNvPr id="4" name="Slide Number Placeholder 5">
            <a:extLst>
              <a:ext uri="{FF2B5EF4-FFF2-40B4-BE49-F238E27FC236}">
                <a16:creationId xmlns:a16="http://schemas.microsoft.com/office/drawing/2014/main" id="{E60DCE67-C10D-FFA0-233B-01463BF84307}"/>
              </a:ext>
            </a:extLst>
          </p:cNvPr>
          <p:cNvSpPr>
            <a:spLocks noGrp="1"/>
          </p:cNvSpPr>
          <p:nvPr>
            <p:ph type="sldNum" sz="quarter" idx="11"/>
          </p:nvPr>
        </p:nvSpPr>
        <p:spPr/>
        <p:txBody>
          <a:bodyPr/>
          <a:lstStyle>
            <a:lvl1pPr>
              <a:defRPr/>
            </a:lvl1pPr>
          </a:lstStyle>
          <a:p>
            <a:pPr>
              <a:defRPr/>
            </a:pPr>
            <a:fld id="{F01AC97C-2093-464A-862A-0B8742E182D0}" type="slidenum">
              <a:rPr lang="en-US" altLang="en-US"/>
              <a:pPr>
                <a:defRPr/>
              </a:pPr>
              <a:t>‹#›</a:t>
            </a:fld>
            <a:endParaRPr lang="en-US" altLang="en-US" dirty="0"/>
          </a:p>
        </p:txBody>
      </p:sp>
    </p:spTree>
    <p:extLst>
      <p:ext uri="{BB962C8B-B14F-4D97-AF65-F5344CB8AC3E}">
        <p14:creationId xmlns:p14="http://schemas.microsoft.com/office/powerpoint/2010/main" val="28145036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400" y="1535642"/>
            <a:ext cx="9719733" cy="1500717"/>
          </a:xfrm>
        </p:spPr>
        <p:txBody>
          <a:bodyPr/>
          <a:lstStyle>
            <a:lvl1pPr>
              <a:defRPr>
                <a:latin typeface="Arial Nova" panose="020B05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AADB613-CDD8-AD13-A897-C7CB7D776B47}"/>
              </a:ext>
            </a:extLst>
          </p:cNvPr>
          <p:cNvSpPr>
            <a:spLocks noGrp="1"/>
          </p:cNvSpPr>
          <p:nvPr>
            <p:ph type="dt" sz="half" idx="10"/>
          </p:nvPr>
        </p:nvSpPr>
        <p:spPr/>
        <p:txBody>
          <a:bodyPr/>
          <a:lstStyle>
            <a:lvl1pPr>
              <a:defRPr/>
            </a:lvl1pPr>
          </a:lstStyle>
          <a:p>
            <a:pPr>
              <a:defRPr/>
            </a:pPr>
            <a:fld id="{B8712944-25C5-4935-A510-EC08D5541A19}" type="datetimeFigureOut">
              <a:rPr lang="en-US"/>
              <a:pPr>
                <a:defRPr/>
              </a:pPr>
              <a:t>2/17/2026</a:t>
            </a:fld>
            <a:endParaRPr lang="en-US" dirty="0"/>
          </a:p>
        </p:txBody>
      </p:sp>
      <p:sp>
        <p:nvSpPr>
          <p:cNvPr id="5" name="Footer Placeholder 4">
            <a:extLst>
              <a:ext uri="{FF2B5EF4-FFF2-40B4-BE49-F238E27FC236}">
                <a16:creationId xmlns:a16="http://schemas.microsoft.com/office/drawing/2014/main" id="{F94A012F-C126-20C3-F054-13E43A0CDA18}"/>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A56FD735-F37E-FBAC-DE9D-678A31A8DB95}"/>
              </a:ext>
            </a:extLst>
          </p:cNvPr>
          <p:cNvSpPr>
            <a:spLocks noGrp="1"/>
          </p:cNvSpPr>
          <p:nvPr>
            <p:ph type="sldNum" sz="quarter" idx="12"/>
          </p:nvPr>
        </p:nvSpPr>
        <p:spPr/>
        <p:txBody>
          <a:bodyPr/>
          <a:lstStyle>
            <a:lvl1pPr>
              <a:defRPr/>
            </a:lvl1pPr>
          </a:lstStyle>
          <a:p>
            <a:pPr>
              <a:defRPr/>
            </a:pPr>
            <a:fld id="{B8B1A688-2E24-4A3F-847F-ECE23F7A985C}" type="slidenum">
              <a:rPr lang="en-US" altLang="en-US"/>
              <a:pPr>
                <a:defRPr/>
              </a:pPr>
              <a:t>‹#›</a:t>
            </a:fld>
            <a:endParaRPr lang="en-US" altLang="en-US" dirty="0"/>
          </a:p>
        </p:txBody>
      </p:sp>
    </p:spTree>
    <p:extLst>
      <p:ext uri="{BB962C8B-B14F-4D97-AF65-F5344CB8AC3E}">
        <p14:creationId xmlns:p14="http://schemas.microsoft.com/office/powerpoint/2010/main" val="3728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D8AE231-0309-A21F-73AE-1ADBAB9388DB}"/>
              </a:ext>
            </a:extLst>
          </p:cNvPr>
          <p:cNvCxnSpPr/>
          <p:nvPr/>
        </p:nvCxnSpPr>
        <p:spPr>
          <a:xfrm flipV="1">
            <a:off x="8386233" y="5264151"/>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236E292E-3748-08AE-23D3-2495BB75FC10}"/>
              </a:ext>
            </a:extLst>
          </p:cNvPr>
          <p:cNvSpPr/>
          <p:nvPr/>
        </p:nvSpPr>
        <p:spPr>
          <a:xfrm>
            <a:off x="0" y="0"/>
            <a:ext cx="12192000" cy="4572000"/>
          </a:xfrm>
          <a:prstGeom prst="rect">
            <a:avLst/>
          </a:prstGeom>
          <a:solidFill>
            <a:srgbClr val="EDA458"/>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pic>
        <p:nvPicPr>
          <p:cNvPr id="6" name="Picture 11">
            <a:extLst>
              <a:ext uri="{FF2B5EF4-FFF2-40B4-BE49-F238E27FC236}">
                <a16:creationId xmlns:a16="http://schemas.microsoft.com/office/drawing/2014/main" id="{CFAD3E71-1261-39C5-44A4-ED6172F0C7D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48000" y="67733"/>
            <a:ext cx="6307667"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3446ADB2-0D92-D2A1-379F-E8A410955E1C}"/>
              </a:ext>
            </a:extLst>
          </p:cNvPr>
          <p:cNvSpPr txBox="1">
            <a:spLocks noChangeArrowheads="1"/>
          </p:cNvSpPr>
          <p:nvPr userDrawn="1"/>
        </p:nvSpPr>
        <p:spPr bwMode="auto">
          <a:xfrm>
            <a:off x="3179234" y="3714751"/>
            <a:ext cx="5964767" cy="502766"/>
          </a:xfrm>
          <a:prstGeom prst="rect">
            <a:avLst/>
          </a:prstGeom>
          <a:noFill/>
          <a:ln>
            <a:noFill/>
          </a:ln>
        </p:spPr>
        <p:txBody>
          <a:bodyPr wrap="square">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defTabSz="457200" eaLnBrk="0" fontAlgn="base" hangingPunct="0">
              <a:spcBef>
                <a:spcPct val="0"/>
              </a:spcBef>
              <a:spcAft>
                <a:spcPct val="0"/>
              </a:spcAft>
              <a:defRPr>
                <a:solidFill>
                  <a:schemeClr val="tx1"/>
                </a:solidFill>
                <a:latin typeface="Tw Cen MT" panose="020B0602020104020603" pitchFamily="34" charset="0"/>
              </a:defRPr>
            </a:lvl6pPr>
            <a:lvl7pPr marL="2971800" indent="-228600" defTabSz="457200" eaLnBrk="0" fontAlgn="base" hangingPunct="0">
              <a:spcBef>
                <a:spcPct val="0"/>
              </a:spcBef>
              <a:spcAft>
                <a:spcPct val="0"/>
              </a:spcAft>
              <a:defRPr>
                <a:solidFill>
                  <a:schemeClr val="tx1"/>
                </a:solidFill>
                <a:latin typeface="Tw Cen MT" panose="020B0602020104020603" pitchFamily="34" charset="0"/>
              </a:defRPr>
            </a:lvl7pPr>
            <a:lvl8pPr marL="3429000" indent="-228600" defTabSz="457200" eaLnBrk="0" fontAlgn="base" hangingPunct="0">
              <a:spcBef>
                <a:spcPct val="0"/>
              </a:spcBef>
              <a:spcAft>
                <a:spcPct val="0"/>
              </a:spcAft>
              <a:defRPr>
                <a:solidFill>
                  <a:schemeClr val="tx1"/>
                </a:solidFill>
                <a:latin typeface="Tw Cen MT" panose="020B0602020104020603" pitchFamily="34" charset="0"/>
              </a:defRPr>
            </a:lvl8pPr>
            <a:lvl9pPr marL="3886200" indent="-228600" defTabSz="457200" eaLnBrk="0" fontAlgn="base" hangingPunct="0">
              <a:spcBef>
                <a:spcPct val="0"/>
              </a:spcBef>
              <a:spcAft>
                <a:spcPct val="0"/>
              </a:spcAft>
              <a:defRPr>
                <a:solidFill>
                  <a:schemeClr val="tx1"/>
                </a:solidFill>
                <a:latin typeface="Tw Cen MT" panose="020B0602020104020603" pitchFamily="34" charset="0"/>
              </a:defRPr>
            </a:lvl9pPr>
          </a:lstStyle>
          <a:p>
            <a:pPr algn="ctr">
              <a:defRPr/>
            </a:pPr>
            <a:r>
              <a:rPr lang="en-US" altLang="en-US" sz="2667" dirty="0">
                <a:solidFill>
                  <a:srgbClr val="1E2C3E"/>
                </a:solidFill>
                <a:latin typeface="Arial Nova" panose="020B0504020202020204" pitchFamily="34" charset="0"/>
              </a:rPr>
              <a:t>Simplifying Healthcare Administration</a:t>
            </a:r>
          </a:p>
        </p:txBody>
      </p:sp>
      <p:sp>
        <p:nvSpPr>
          <p:cNvPr id="2" name="Title 1"/>
          <p:cNvSpPr>
            <a:spLocks noGrp="1"/>
          </p:cNvSpPr>
          <p:nvPr>
            <p:ph type="ctrTitle"/>
          </p:nvPr>
        </p:nvSpPr>
        <p:spPr>
          <a:xfrm>
            <a:off x="457200" y="4960137"/>
            <a:ext cx="7772400" cy="1463040"/>
          </a:xfrm>
        </p:spPr>
        <p:txBody>
          <a:bodyPr/>
          <a:lstStyle>
            <a:lvl1pPr algn="r">
              <a:defRPr sz="4267" spc="200" baseline="0">
                <a:latin typeface="Arial Nova" panose="020B0504020202020204" pitchFamily="34" charset="0"/>
              </a:defRPr>
            </a:lvl1pPr>
          </a:lstStyle>
          <a:p>
            <a:r>
              <a:rPr lang="en-US" dirty="0"/>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lstStyle>
            <a:lvl1pPr marL="0" indent="0" algn="l">
              <a:lnSpc>
                <a:spcPct val="100000"/>
              </a:lnSpc>
              <a:spcBef>
                <a:spcPts val="0"/>
              </a:spcBef>
              <a:buNone/>
              <a:defRPr sz="2133">
                <a:solidFill>
                  <a:schemeClr val="tx1">
                    <a:lumMod val="95000"/>
                    <a:lumOff val="5000"/>
                  </a:schemeClr>
                </a:solidFill>
                <a:latin typeface="Arial Nova" panose="020B0504020202020204" pitchFamily="34" charset="0"/>
              </a:defRPr>
            </a:lvl1pPr>
            <a:lvl2pPr marL="457189" indent="0" algn="ctr">
              <a:buNone/>
              <a:defRPr sz="1800"/>
            </a:lvl2pPr>
            <a:lvl3pPr marL="914377" indent="0" algn="ctr">
              <a:buNone/>
              <a:defRPr sz="1800"/>
            </a:lvl3pPr>
            <a:lvl4pPr marL="1371566" indent="0" algn="ctr">
              <a:buNone/>
              <a:defRPr sz="1800"/>
            </a:lvl4pPr>
            <a:lvl5pPr marL="1828754" indent="0" algn="ctr">
              <a:buNone/>
              <a:defRPr sz="1800"/>
            </a:lvl5pPr>
            <a:lvl6pPr marL="2285943" indent="0" algn="ctr">
              <a:buNone/>
              <a:defRPr sz="1800"/>
            </a:lvl6pPr>
            <a:lvl7pPr marL="2743131" indent="0" algn="ctr">
              <a:buNone/>
              <a:defRPr sz="1800"/>
            </a:lvl7pPr>
            <a:lvl8pPr marL="3200320" indent="0" algn="ctr">
              <a:buNone/>
              <a:defRPr sz="1800"/>
            </a:lvl8pPr>
            <a:lvl9pPr marL="3657509" indent="0" algn="ctr">
              <a:buNone/>
              <a:defRPr sz="1800"/>
            </a:lvl9pPr>
          </a:lstStyle>
          <a:p>
            <a:r>
              <a:rPr lang="en-US" dirty="0"/>
              <a:t>Click to edit Master subtitle style</a:t>
            </a:r>
          </a:p>
        </p:txBody>
      </p:sp>
      <p:sp>
        <p:nvSpPr>
          <p:cNvPr id="8" name="Date Placeholder 3">
            <a:extLst>
              <a:ext uri="{FF2B5EF4-FFF2-40B4-BE49-F238E27FC236}">
                <a16:creationId xmlns:a16="http://schemas.microsoft.com/office/drawing/2014/main" id="{7BE4EAFA-08BA-B109-4152-716C21D8EC73}"/>
              </a:ext>
            </a:extLst>
          </p:cNvPr>
          <p:cNvSpPr>
            <a:spLocks noGrp="1"/>
          </p:cNvSpPr>
          <p:nvPr>
            <p:ph type="dt" sz="half" idx="10"/>
          </p:nvPr>
        </p:nvSpPr>
        <p:spPr/>
        <p:txBody>
          <a:bodyPr/>
          <a:lstStyle>
            <a:lvl1pPr algn="l">
              <a:defRPr>
                <a:latin typeface="Arial Nova" panose="020B0504020202020204" pitchFamily="34" charset="0"/>
              </a:defRPr>
            </a:lvl1pPr>
          </a:lstStyle>
          <a:p>
            <a:pPr>
              <a:defRPr/>
            </a:pPr>
            <a:fld id="{76394160-F341-4FCB-B6CB-426D396F0879}" type="datetimeFigureOut">
              <a:rPr lang="en-US"/>
              <a:pPr>
                <a:defRPr/>
              </a:pPr>
              <a:t>2/17/2026</a:t>
            </a:fld>
            <a:endParaRPr lang="en-US" dirty="0">
              <a:solidFill>
                <a:srgbClr val="FFFFFF"/>
              </a:solidFill>
            </a:endParaRPr>
          </a:p>
        </p:txBody>
      </p:sp>
      <p:sp>
        <p:nvSpPr>
          <p:cNvPr id="9" name="Footer Placeholder 4">
            <a:extLst>
              <a:ext uri="{FF2B5EF4-FFF2-40B4-BE49-F238E27FC236}">
                <a16:creationId xmlns:a16="http://schemas.microsoft.com/office/drawing/2014/main" id="{79086A9F-51C1-C231-83EC-99588646D874}"/>
              </a:ext>
            </a:extLst>
          </p:cNvPr>
          <p:cNvSpPr>
            <a:spLocks noGrp="1"/>
          </p:cNvSpPr>
          <p:nvPr>
            <p:ph type="ftr" sz="quarter" idx="11"/>
          </p:nvPr>
        </p:nvSpPr>
        <p:spPr/>
        <p:txBody>
          <a:bodyPr/>
          <a:lstStyle>
            <a:lvl1pPr>
              <a:defRPr>
                <a:latin typeface="Arial Nova" panose="020B0504020202020204" pitchFamily="34" charset="0"/>
              </a:defRPr>
            </a:lvl1pPr>
          </a:lstStyle>
          <a:p>
            <a:pPr>
              <a:defRPr/>
            </a:pPr>
            <a:endParaRPr lang="en-US" dirty="0"/>
          </a:p>
        </p:txBody>
      </p:sp>
      <p:sp>
        <p:nvSpPr>
          <p:cNvPr id="10" name="Slide Number Placeholder 5">
            <a:extLst>
              <a:ext uri="{FF2B5EF4-FFF2-40B4-BE49-F238E27FC236}">
                <a16:creationId xmlns:a16="http://schemas.microsoft.com/office/drawing/2014/main" id="{E8638899-4B25-E50C-702E-AC89C4912842}"/>
              </a:ext>
            </a:extLst>
          </p:cNvPr>
          <p:cNvSpPr>
            <a:spLocks noGrp="1"/>
          </p:cNvSpPr>
          <p:nvPr>
            <p:ph type="sldNum" sz="quarter" idx="12"/>
          </p:nvPr>
        </p:nvSpPr>
        <p:spPr/>
        <p:txBody>
          <a:bodyPr/>
          <a:lstStyle>
            <a:lvl1pPr>
              <a:defRPr>
                <a:latin typeface="Arial Nova" panose="020B0504020202020204" pitchFamily="34" charset="0"/>
              </a:defRPr>
            </a:lvl1pPr>
          </a:lstStyle>
          <a:p>
            <a:pPr>
              <a:defRPr/>
            </a:pPr>
            <a:fld id="{C740615A-7A86-4806-B17F-5465532D688E}" type="slidenum">
              <a:rPr lang="en-US" altLang="en-US"/>
              <a:pPr>
                <a:defRPr/>
              </a:pPr>
              <a:t>‹#›</a:t>
            </a:fld>
            <a:endParaRPr lang="en-US" altLang="en-US" dirty="0"/>
          </a:p>
        </p:txBody>
      </p:sp>
    </p:spTree>
    <p:extLst>
      <p:ext uri="{BB962C8B-B14F-4D97-AF65-F5344CB8AC3E}">
        <p14:creationId xmlns:p14="http://schemas.microsoft.com/office/powerpoint/2010/main" val="409945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2.png"/><Relationship Id="rId5" Type="http://schemas.openxmlformats.org/officeDocument/2006/relationships/theme" Target="../theme/theme3.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93108D-DE11-9328-0C59-109529C46B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2084DC-39A5-0439-9BB7-D56527BE99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A84ACD-B120-52F7-0F9C-EDDDB386C2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BA5A559-9C38-4BE0-AE62-4D1435597773}" type="datetimeFigureOut">
              <a:rPr lang="en-US" smtClean="0"/>
              <a:t>2/17/2026</a:t>
            </a:fld>
            <a:endParaRPr lang="en-US"/>
          </a:p>
        </p:txBody>
      </p:sp>
      <p:sp>
        <p:nvSpPr>
          <p:cNvPr id="5" name="Footer Placeholder 4">
            <a:extLst>
              <a:ext uri="{FF2B5EF4-FFF2-40B4-BE49-F238E27FC236}">
                <a16:creationId xmlns:a16="http://schemas.microsoft.com/office/drawing/2014/main" id="{EEAB8924-9335-8FCF-A796-FBEB4A2860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8D369B2-FF36-F0AF-E65E-6E00624157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4A7265-C953-439E-A5EC-B77F8B495B7B}" type="slidenum">
              <a:rPr lang="en-US" smtClean="0"/>
              <a:t>‹#›</a:t>
            </a:fld>
            <a:endParaRPr lang="en-US"/>
          </a:p>
        </p:txBody>
      </p:sp>
    </p:spTree>
    <p:extLst>
      <p:ext uri="{BB962C8B-B14F-4D97-AF65-F5344CB8AC3E}">
        <p14:creationId xmlns:p14="http://schemas.microsoft.com/office/powerpoint/2010/main" val="12879143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372C4D-27D6-2983-59A0-E9B2804A3C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842416-19BC-17DE-FA1B-BFCB55DFB6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EBBDF-71B2-D622-DC39-68B9550C22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3B56EC5-9748-4438-8D3C-5F7B094FF3FA}" type="datetimeFigureOut">
              <a:rPr lang="en-US" smtClean="0"/>
              <a:t>2/17/2026</a:t>
            </a:fld>
            <a:endParaRPr lang="en-US"/>
          </a:p>
        </p:txBody>
      </p:sp>
      <p:sp>
        <p:nvSpPr>
          <p:cNvPr id="5" name="Footer Placeholder 4">
            <a:extLst>
              <a:ext uri="{FF2B5EF4-FFF2-40B4-BE49-F238E27FC236}">
                <a16:creationId xmlns:a16="http://schemas.microsoft.com/office/drawing/2014/main" id="{8E463D74-C14C-734E-05E0-F2027E44F4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9CF85E2-4313-257F-916C-E5BBF5B133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CB18AA-D032-4A6F-9AFF-0FF9A836D166}" type="slidenum">
              <a:rPr lang="en-US" smtClean="0"/>
              <a:t>‹#›</a:t>
            </a:fld>
            <a:endParaRPr lang="en-US"/>
          </a:p>
        </p:txBody>
      </p:sp>
    </p:spTree>
    <p:extLst>
      <p:ext uri="{BB962C8B-B14F-4D97-AF65-F5344CB8AC3E}">
        <p14:creationId xmlns:p14="http://schemas.microsoft.com/office/powerpoint/2010/main" val="31871018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BF0F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CBAC65-A92D-75E4-778E-1792494565B6}"/>
              </a:ext>
            </a:extLst>
          </p:cNvPr>
          <p:cNvSpPr>
            <a:spLocks noGrp="1"/>
          </p:cNvSpPr>
          <p:nvPr>
            <p:ph type="title"/>
          </p:nvPr>
        </p:nvSpPr>
        <p:spPr>
          <a:xfrm>
            <a:off x="1024467" y="584200"/>
            <a:ext cx="9719733" cy="15007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27" name="Text Placeholder 2">
            <a:extLst>
              <a:ext uri="{FF2B5EF4-FFF2-40B4-BE49-F238E27FC236}">
                <a16:creationId xmlns:a16="http://schemas.microsoft.com/office/drawing/2014/main" id="{A4371CC6-8E9D-3DD1-8DB4-B2BF6402536E}"/>
              </a:ext>
            </a:extLst>
          </p:cNvPr>
          <p:cNvSpPr>
            <a:spLocks noGrp="1" noChangeArrowheads="1"/>
          </p:cNvSpPr>
          <p:nvPr>
            <p:ph type="body" idx="1"/>
          </p:nvPr>
        </p:nvSpPr>
        <p:spPr bwMode="auto">
          <a:xfrm>
            <a:off x="1024467" y="2286000"/>
            <a:ext cx="9719733" cy="402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4ADFC62-2434-7B88-CF35-5E011405EC41}"/>
              </a:ext>
            </a:extLst>
          </p:cNvPr>
          <p:cNvSpPr>
            <a:spLocks noGrp="1"/>
          </p:cNvSpPr>
          <p:nvPr>
            <p:ph type="dt" sz="half" idx="2"/>
          </p:nvPr>
        </p:nvSpPr>
        <p:spPr>
          <a:xfrm>
            <a:off x="1024467" y="6470651"/>
            <a:ext cx="2154767" cy="275167"/>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lumMod val="95000"/>
                    <a:lumOff val="5000"/>
                  </a:schemeClr>
                </a:solidFill>
                <a:latin typeface="+mj-lt"/>
              </a:defRPr>
            </a:lvl1pPr>
          </a:lstStyle>
          <a:p>
            <a:pPr>
              <a:defRPr/>
            </a:pPr>
            <a:fld id="{E76269F1-00EA-4CD4-83A4-2D13F2D16A94}" type="datetimeFigureOut">
              <a:rPr lang="en-US"/>
              <a:pPr>
                <a:defRPr/>
              </a:pPr>
              <a:t>2/17/2026</a:t>
            </a:fld>
            <a:endParaRPr lang="en-US" dirty="0"/>
          </a:p>
        </p:txBody>
      </p:sp>
      <p:sp>
        <p:nvSpPr>
          <p:cNvPr id="5" name="Footer Placeholder 4">
            <a:extLst>
              <a:ext uri="{FF2B5EF4-FFF2-40B4-BE49-F238E27FC236}">
                <a16:creationId xmlns:a16="http://schemas.microsoft.com/office/drawing/2014/main" id="{2D760017-ACDA-E961-F34E-E121260C97DB}"/>
              </a:ext>
            </a:extLst>
          </p:cNvPr>
          <p:cNvSpPr>
            <a:spLocks noGrp="1"/>
          </p:cNvSpPr>
          <p:nvPr>
            <p:ph type="ftr" sz="quarter" idx="3"/>
          </p:nvPr>
        </p:nvSpPr>
        <p:spPr>
          <a:xfrm>
            <a:off x="4842933" y="6470651"/>
            <a:ext cx="5901267" cy="275167"/>
          </a:xfrm>
          <a:prstGeom prst="rect">
            <a:avLst/>
          </a:prstGeom>
        </p:spPr>
        <p:txBody>
          <a:bodyPr vert="horz" lIns="91440" tIns="45720" rIns="91440" bIns="45720" rtlCol="0" anchor="ctr"/>
          <a:lstStyle>
            <a:lvl1pPr algn="r" eaLnBrk="1" fontAlgn="auto" hangingPunct="1">
              <a:spcBef>
                <a:spcPts val="0"/>
              </a:spcBef>
              <a:spcAft>
                <a:spcPts val="0"/>
              </a:spcAft>
              <a:defRPr sz="1000" cap="all" baseline="0">
                <a:solidFill>
                  <a:schemeClr val="tx1">
                    <a:lumMod val="95000"/>
                    <a:lumOff val="5000"/>
                  </a:schemeClr>
                </a:solidFill>
                <a:latin typeface="+mj-lt"/>
              </a:defRPr>
            </a:lvl1pPr>
          </a:lstStyle>
          <a:p>
            <a:pPr>
              <a:defRPr/>
            </a:pPr>
            <a:endParaRPr lang="en-US" dirty="0"/>
          </a:p>
        </p:txBody>
      </p:sp>
      <p:sp>
        <p:nvSpPr>
          <p:cNvPr id="6" name="Slide Number Placeholder 5">
            <a:extLst>
              <a:ext uri="{FF2B5EF4-FFF2-40B4-BE49-F238E27FC236}">
                <a16:creationId xmlns:a16="http://schemas.microsoft.com/office/drawing/2014/main" id="{240CDE1C-9334-DEF1-6B6B-4C17D1E742C4}"/>
              </a:ext>
            </a:extLst>
          </p:cNvPr>
          <p:cNvSpPr>
            <a:spLocks noGrp="1"/>
          </p:cNvSpPr>
          <p:nvPr>
            <p:ph type="sldNum" sz="quarter" idx="4"/>
          </p:nvPr>
        </p:nvSpPr>
        <p:spPr>
          <a:xfrm>
            <a:off x="10837333" y="6470651"/>
            <a:ext cx="973667" cy="275167"/>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lumMod val="95000"/>
                    <a:lumOff val="5000"/>
                  </a:schemeClr>
                </a:solidFill>
                <a:latin typeface="+mj-lt"/>
              </a:defRPr>
            </a:lvl1pPr>
          </a:lstStyle>
          <a:p>
            <a:pPr>
              <a:defRPr/>
            </a:pPr>
            <a:fld id="{FBF21C2C-0932-4E16-AFAB-FC02211B1503}" type="slidenum">
              <a:rPr lang="en-US" altLang="en-US"/>
              <a:pPr>
                <a:defRPr/>
              </a:pPr>
              <a:t>‹#›</a:t>
            </a:fld>
            <a:endParaRPr lang="en-US" altLang="en-US" dirty="0"/>
          </a:p>
        </p:txBody>
      </p:sp>
      <p:cxnSp>
        <p:nvCxnSpPr>
          <p:cNvPr id="8" name="Straight Connector 7">
            <a:extLst>
              <a:ext uri="{FF2B5EF4-FFF2-40B4-BE49-F238E27FC236}">
                <a16:creationId xmlns:a16="http://schemas.microsoft.com/office/drawing/2014/main" id="{499AA2B4-F52C-1D68-3D78-4E0583F3A6E5}"/>
              </a:ext>
            </a:extLst>
          </p:cNvPr>
          <p:cNvCxnSpPr/>
          <p:nvPr/>
        </p:nvCxnSpPr>
        <p:spPr>
          <a:xfrm flipV="1">
            <a:off x="762000" y="825500"/>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Rounded Rectangle 13">
            <a:extLst>
              <a:ext uri="{FF2B5EF4-FFF2-40B4-BE49-F238E27FC236}">
                <a16:creationId xmlns:a16="http://schemas.microsoft.com/office/drawing/2014/main" id="{315227E3-F509-7098-9A96-354F7F8C4368}"/>
              </a:ext>
            </a:extLst>
          </p:cNvPr>
          <p:cNvSpPr/>
          <p:nvPr userDrawn="1"/>
        </p:nvSpPr>
        <p:spPr>
          <a:xfrm>
            <a:off x="304801" y="228600"/>
            <a:ext cx="11595100" cy="1778000"/>
          </a:xfrm>
          <a:prstGeom prst="roundRect">
            <a:avLst>
              <a:gd name="adj" fmla="val 3362"/>
            </a:avLst>
          </a:prstGeom>
          <a:solidFill>
            <a:srgbClr val="EDA4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1033" name="Picture 2">
            <a:extLst>
              <a:ext uri="{FF2B5EF4-FFF2-40B4-BE49-F238E27FC236}">
                <a16:creationId xmlns:a16="http://schemas.microsoft.com/office/drawing/2014/main" id="{EED756B5-4750-463B-ACD4-63F1BBC31431}"/>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9664700" y="463551"/>
            <a:ext cx="22352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5540" r:id="rId1"/>
    <p:sldLayoutId id="2147485550" r:id="rId2"/>
    <p:sldLayoutId id="2147485539" r:id="rId3"/>
    <p:sldLayoutId id="2147485541" r:id="rId4"/>
  </p:sldLayoutIdLst>
  <p:hf hdr="0" ftr="0" dt="0"/>
  <p:txStyles>
    <p:titleStyle>
      <a:lvl1pPr algn="l" defTabSz="685800" rtl="0" eaLnBrk="0" fontAlgn="base" hangingPunct="0">
        <a:lnSpc>
          <a:spcPct val="80000"/>
        </a:lnSpc>
        <a:spcBef>
          <a:spcPct val="0"/>
        </a:spcBef>
        <a:spcAft>
          <a:spcPct val="0"/>
        </a:spcAft>
        <a:defRPr sz="3700" kern="1200" cap="all" spc="75">
          <a:solidFill>
            <a:srgbClr val="FFFFFF"/>
          </a:solidFill>
          <a:latin typeface="+mj-lt"/>
          <a:ea typeface="+mj-ea"/>
          <a:cs typeface="+mj-cs"/>
        </a:defRPr>
      </a:lvl1pPr>
      <a:lvl2pPr algn="l" defTabSz="685800" rtl="0" eaLnBrk="0" fontAlgn="base" hangingPunct="0">
        <a:lnSpc>
          <a:spcPct val="80000"/>
        </a:lnSpc>
        <a:spcBef>
          <a:spcPct val="0"/>
        </a:spcBef>
        <a:spcAft>
          <a:spcPct val="0"/>
        </a:spcAft>
        <a:defRPr sz="3700">
          <a:solidFill>
            <a:srgbClr val="FFFFFF"/>
          </a:solidFill>
          <a:latin typeface="Tw Cen MT Condensed" panose="020B0606020104020203" pitchFamily="34" charset="0"/>
        </a:defRPr>
      </a:lvl2pPr>
      <a:lvl3pPr algn="l" defTabSz="685800" rtl="0" eaLnBrk="0" fontAlgn="base" hangingPunct="0">
        <a:lnSpc>
          <a:spcPct val="80000"/>
        </a:lnSpc>
        <a:spcBef>
          <a:spcPct val="0"/>
        </a:spcBef>
        <a:spcAft>
          <a:spcPct val="0"/>
        </a:spcAft>
        <a:defRPr sz="3700">
          <a:solidFill>
            <a:srgbClr val="FFFFFF"/>
          </a:solidFill>
          <a:latin typeface="Tw Cen MT Condensed" panose="020B0606020104020203" pitchFamily="34" charset="0"/>
        </a:defRPr>
      </a:lvl3pPr>
      <a:lvl4pPr algn="l" defTabSz="685800" rtl="0" eaLnBrk="0" fontAlgn="base" hangingPunct="0">
        <a:lnSpc>
          <a:spcPct val="80000"/>
        </a:lnSpc>
        <a:spcBef>
          <a:spcPct val="0"/>
        </a:spcBef>
        <a:spcAft>
          <a:spcPct val="0"/>
        </a:spcAft>
        <a:defRPr sz="3700">
          <a:solidFill>
            <a:srgbClr val="FFFFFF"/>
          </a:solidFill>
          <a:latin typeface="Tw Cen MT Condensed" panose="020B0606020104020203" pitchFamily="34" charset="0"/>
        </a:defRPr>
      </a:lvl4pPr>
      <a:lvl5pPr algn="l" defTabSz="685800" rtl="0" eaLnBrk="0" fontAlgn="base" hangingPunct="0">
        <a:lnSpc>
          <a:spcPct val="80000"/>
        </a:lnSpc>
        <a:spcBef>
          <a:spcPct val="0"/>
        </a:spcBef>
        <a:spcAft>
          <a:spcPct val="0"/>
        </a:spcAft>
        <a:defRPr sz="3700">
          <a:solidFill>
            <a:srgbClr val="FFFFFF"/>
          </a:solidFill>
          <a:latin typeface="Tw Cen MT Condensed" panose="020B0606020104020203" pitchFamily="34" charset="0"/>
        </a:defRPr>
      </a:lvl5pPr>
      <a:lvl6pPr marL="457200" algn="l" defTabSz="685800" rtl="0" fontAlgn="base">
        <a:lnSpc>
          <a:spcPct val="80000"/>
        </a:lnSpc>
        <a:spcBef>
          <a:spcPct val="0"/>
        </a:spcBef>
        <a:spcAft>
          <a:spcPct val="0"/>
        </a:spcAft>
        <a:defRPr sz="3700">
          <a:solidFill>
            <a:srgbClr val="FFFFFF"/>
          </a:solidFill>
          <a:latin typeface="Tw Cen MT Condensed" panose="020B0606020104020203" pitchFamily="34" charset="0"/>
        </a:defRPr>
      </a:lvl6pPr>
      <a:lvl7pPr marL="914400" algn="l" defTabSz="685800" rtl="0" fontAlgn="base">
        <a:lnSpc>
          <a:spcPct val="80000"/>
        </a:lnSpc>
        <a:spcBef>
          <a:spcPct val="0"/>
        </a:spcBef>
        <a:spcAft>
          <a:spcPct val="0"/>
        </a:spcAft>
        <a:defRPr sz="3700">
          <a:solidFill>
            <a:srgbClr val="FFFFFF"/>
          </a:solidFill>
          <a:latin typeface="Tw Cen MT Condensed" panose="020B0606020104020203" pitchFamily="34" charset="0"/>
        </a:defRPr>
      </a:lvl7pPr>
      <a:lvl8pPr marL="1371600" algn="l" defTabSz="685800" rtl="0" fontAlgn="base">
        <a:lnSpc>
          <a:spcPct val="80000"/>
        </a:lnSpc>
        <a:spcBef>
          <a:spcPct val="0"/>
        </a:spcBef>
        <a:spcAft>
          <a:spcPct val="0"/>
        </a:spcAft>
        <a:defRPr sz="3700">
          <a:solidFill>
            <a:srgbClr val="FFFFFF"/>
          </a:solidFill>
          <a:latin typeface="Tw Cen MT Condensed" panose="020B0606020104020203" pitchFamily="34" charset="0"/>
        </a:defRPr>
      </a:lvl8pPr>
      <a:lvl9pPr marL="1828800" algn="l" defTabSz="685800" rtl="0" fontAlgn="base">
        <a:lnSpc>
          <a:spcPct val="80000"/>
        </a:lnSpc>
        <a:spcBef>
          <a:spcPct val="0"/>
        </a:spcBef>
        <a:spcAft>
          <a:spcPct val="0"/>
        </a:spcAft>
        <a:defRPr sz="3700">
          <a:solidFill>
            <a:srgbClr val="FFFFFF"/>
          </a:solidFill>
          <a:latin typeface="Tw Cen MT Condensed" panose="020B0606020104020203" pitchFamily="34" charset="0"/>
        </a:defRPr>
      </a:lvl9pPr>
    </p:titleStyle>
    <p:bodyStyle>
      <a:lvl1pPr marL="68263" indent="-68263" algn="l" defTabSz="685800" rtl="0" eaLnBrk="0" fontAlgn="base" hangingPunct="0">
        <a:lnSpc>
          <a:spcPct val="90000"/>
        </a:lnSpc>
        <a:spcBef>
          <a:spcPts val="900"/>
        </a:spcBef>
        <a:spcAft>
          <a:spcPts val="150"/>
        </a:spcAft>
        <a:buClr>
          <a:schemeClr val="accent2"/>
        </a:buClr>
        <a:buSzPct val="100000"/>
        <a:buFont typeface="Tw Cen MT" panose="020B0602020104020603" pitchFamily="34" charset="0"/>
        <a:buChar char=" "/>
        <a:defRPr sz="1600" kern="1200">
          <a:solidFill>
            <a:schemeClr val="tx1"/>
          </a:solidFill>
          <a:latin typeface="+mn-lt"/>
          <a:ea typeface="+mn-ea"/>
          <a:cs typeface="+mn-cs"/>
        </a:defRPr>
      </a:lvl1pPr>
      <a:lvl2pPr marL="198438" indent="-101600" algn="l" defTabSz="685800" rtl="0" eaLnBrk="0" fontAlgn="base" hangingPunct="0">
        <a:lnSpc>
          <a:spcPct val="90000"/>
        </a:lnSpc>
        <a:spcBef>
          <a:spcPts val="150"/>
        </a:spcBef>
        <a:spcAft>
          <a:spcPts val="300"/>
        </a:spcAft>
        <a:buClr>
          <a:schemeClr val="accent2"/>
        </a:buClr>
        <a:buFont typeface="Wingdings 3" panose="05040102010807070707" pitchFamily="18" charset="2"/>
        <a:buChar char=""/>
        <a:defRPr sz="1300" kern="1200">
          <a:solidFill>
            <a:schemeClr val="tx1"/>
          </a:solidFill>
          <a:latin typeface="+mn-lt"/>
          <a:ea typeface="+mn-ea"/>
          <a:cs typeface="+mn-cs"/>
        </a:defRPr>
      </a:lvl2pPr>
      <a:lvl3pPr marL="334963" indent="-101600" algn="l" defTabSz="685800" rtl="0" eaLnBrk="0" fontAlgn="base" hangingPunct="0">
        <a:lnSpc>
          <a:spcPct val="90000"/>
        </a:lnSpc>
        <a:spcBef>
          <a:spcPts val="150"/>
        </a:spcBef>
        <a:spcAft>
          <a:spcPts val="300"/>
        </a:spcAft>
        <a:buClr>
          <a:schemeClr val="accent2"/>
        </a:buClr>
        <a:buFont typeface="Wingdings 3" panose="05040102010807070707" pitchFamily="18" charset="2"/>
        <a:buChar char=""/>
        <a:defRPr sz="1000" kern="1200">
          <a:solidFill>
            <a:schemeClr val="tx1"/>
          </a:solidFill>
          <a:latin typeface="+mn-lt"/>
          <a:ea typeface="+mn-ea"/>
          <a:cs typeface="+mn-cs"/>
        </a:defRPr>
      </a:lvl3pPr>
      <a:lvl4pPr marL="444500" indent="-101600" algn="l" defTabSz="685800" rtl="0" eaLnBrk="0" fontAlgn="base" hangingPunct="0">
        <a:lnSpc>
          <a:spcPct val="90000"/>
        </a:lnSpc>
        <a:spcBef>
          <a:spcPts val="150"/>
        </a:spcBef>
        <a:spcAft>
          <a:spcPts val="300"/>
        </a:spcAft>
        <a:buClr>
          <a:schemeClr val="accent2"/>
        </a:buClr>
        <a:buFont typeface="Wingdings 3" panose="05040102010807070707" pitchFamily="18" charset="2"/>
        <a:buChar char=""/>
        <a:defRPr sz="1000" kern="1200">
          <a:solidFill>
            <a:schemeClr val="tx1"/>
          </a:solidFill>
          <a:latin typeface="+mn-lt"/>
          <a:ea typeface="+mn-ea"/>
          <a:cs typeface="+mn-cs"/>
        </a:defRPr>
      </a:lvl4pPr>
      <a:lvl5pPr marL="582613" indent="-101600" algn="l" defTabSz="685800" rtl="0" eaLnBrk="0" fontAlgn="base" hangingPunct="0">
        <a:lnSpc>
          <a:spcPct val="90000"/>
        </a:lnSpc>
        <a:spcBef>
          <a:spcPts val="150"/>
        </a:spcBef>
        <a:spcAft>
          <a:spcPts val="300"/>
        </a:spcAft>
        <a:buClr>
          <a:schemeClr val="accent2"/>
        </a:buClr>
        <a:buFont typeface="Wingdings 3" panose="05040102010807070707" pitchFamily="18" charset="2"/>
        <a:buChar char=""/>
        <a:defRPr sz="1000" kern="1200">
          <a:solidFill>
            <a:schemeClr val="tx1"/>
          </a:solidFill>
          <a:latin typeface="+mn-lt"/>
          <a:ea typeface="+mn-ea"/>
          <a:cs typeface="+mn-cs"/>
        </a:defRPr>
      </a:lvl5pPr>
      <a:lvl6pPr marL="68580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6pPr>
      <a:lvl7pPr marL="795528"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7pPr>
      <a:lvl8pPr marL="912114"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8pPr>
      <a:lvl9pPr marL="102184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cms.gov/regulations-and-guidance/guidance/manuals/downloads/mc86c05.pdf" TargetMode="External"/><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hyperlink" Target="https://www.cms.gov/regulations-and-guidance/guidance/manuals/downloads/mc86c05.pdf" TargetMode="External"/><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hyperlink" Target="https://www.cms.gov/regulations-and-guidance/guidance/manuals/downloads/mc86c05.pdf" TargetMode="External"/><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hyperlink" Target="https://www.cms.gov/regulations-and-guidance/guidance/manuals/downloads/mc86c05.pdf" TargetMode="External"/><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1.xml"/><Relationship Id="rId1" Type="http://schemas.openxmlformats.org/officeDocument/2006/relationships/slideLayout" Target="../slideLayouts/slideLayout2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www.cms.gov/regulations-and-guidance/guidance/manuals/downloads/mc86c05.pdf" TargetMode="External"/><Relationship Id="rId7"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5.xml"/><Relationship Id="rId6" Type="http://schemas.openxmlformats.org/officeDocument/2006/relationships/image" Target="../media/image11.png"/><Relationship Id="rId5" Type="http://schemas.openxmlformats.org/officeDocument/2006/relationships/hyperlink" Target="https://www.cms.gov/medicare/enrollment-renewal/special-needs-plans" TargetMode="External"/><Relationship Id="rId4" Type="http://schemas.openxmlformats.org/officeDocument/2006/relationships/hyperlink" Target="https://snpmoc.ncqa.org/static/media/SNPApprvl_Scrng_Gdlns_CY2026.97b79ad824f31de0cb3d.pdf"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3F994AEC-9719-7B92-1A12-45B931FE7B91}"/>
              </a:ext>
            </a:extLst>
          </p:cNvPr>
          <p:cNvSpPr>
            <a:spLocks noGrp="1"/>
          </p:cNvSpPr>
          <p:nvPr>
            <p:ph type="ctrTitle"/>
          </p:nvPr>
        </p:nvSpPr>
        <p:spPr>
          <a:xfrm>
            <a:off x="406400" y="5054600"/>
            <a:ext cx="7772400" cy="1464733"/>
          </a:xfrm>
        </p:spPr>
        <p:txBody>
          <a:bodyPr>
            <a:normAutofit/>
          </a:bodyPr>
          <a:lstStyle/>
          <a:p>
            <a:pPr algn="l" eaLnBrk="1" fontAlgn="auto" hangingPunct="1">
              <a:spcAft>
                <a:spcPts val="0"/>
              </a:spcAft>
              <a:defRPr/>
            </a:pPr>
            <a:r>
              <a:rPr lang="en-US" altLang="en-US" dirty="0">
                <a:solidFill>
                  <a:srgbClr val="1E2C3E"/>
                </a:solidFill>
                <a:ea typeface="Calibri" panose="020F0502020204030204" pitchFamily="34" charset="0"/>
                <a:cs typeface="Calibri" panose="020F0502020204030204" pitchFamily="34" charset="0"/>
              </a:rPr>
              <a:t>Model of Care Provider Training</a:t>
            </a:r>
          </a:p>
        </p:txBody>
      </p:sp>
      <p:sp>
        <p:nvSpPr>
          <p:cNvPr id="14339" name="Subtitle 2">
            <a:extLst>
              <a:ext uri="{FF2B5EF4-FFF2-40B4-BE49-F238E27FC236}">
                <a16:creationId xmlns:a16="http://schemas.microsoft.com/office/drawing/2014/main" id="{A5F59019-EF1F-D307-00AF-AB66726E1CDD}"/>
              </a:ext>
            </a:extLst>
          </p:cNvPr>
          <p:cNvSpPr>
            <a:spLocks noGrp="1" noChangeArrowheads="1"/>
          </p:cNvSpPr>
          <p:nvPr>
            <p:ph type="subTitle" idx="1"/>
          </p:nvPr>
        </p:nvSpPr>
        <p:spPr>
          <a:xfrm>
            <a:off x="8610600" y="4959351"/>
            <a:ext cx="3200400" cy="1464733"/>
          </a:xfrm>
        </p:spPr>
        <p:txBody>
          <a:bodyPr rtlCol="0" anchor="t">
            <a:normAutofit fontScale="92500" lnSpcReduction="10000"/>
          </a:bodyPr>
          <a:lstStyle/>
          <a:p>
            <a:pPr eaLnBrk="1" fontAlgn="auto" hangingPunct="1">
              <a:buFont typeface="Wingdings 2" panose="05020102010507070707" pitchFamily="18" charset="2"/>
              <a:buNone/>
              <a:defRPr/>
            </a:pPr>
            <a:endParaRPr lang="en-US" altLang="en-US" sz="2400" dirty="0">
              <a:latin typeface="Arial" panose="020B0604020202020204" pitchFamily="34" charset="0"/>
            </a:endParaRPr>
          </a:p>
          <a:p>
            <a:pPr eaLnBrk="1" fontAlgn="auto" hangingPunct="1">
              <a:buFont typeface="Wingdings 2" panose="05020102010507070707" pitchFamily="18" charset="2"/>
              <a:buNone/>
              <a:defRPr/>
            </a:pPr>
            <a:r>
              <a:rPr lang="en-US" altLang="en-US" sz="3733" dirty="0">
                <a:solidFill>
                  <a:srgbClr val="1E2C3E"/>
                </a:solidFill>
                <a:latin typeface="Arial" panose="020B0604020202020204" pitchFamily="34" charset="0"/>
              </a:rPr>
              <a:t>Clever Care Health Plan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2339E-7B14-6C55-E9C7-F64CC3DEE3E1}"/>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E702F676-9CA9-41C4-DE29-A345A58A0D76}"/>
              </a:ext>
            </a:extLst>
          </p:cNvPr>
          <p:cNvSpPr>
            <a:spLocks noGrp="1"/>
          </p:cNvSpPr>
          <p:nvPr>
            <p:ph type="title"/>
          </p:nvPr>
        </p:nvSpPr>
        <p:spPr>
          <a:xfrm>
            <a:off x="406400" y="482600"/>
            <a:ext cx="7620000" cy="1253067"/>
          </a:xfrm>
        </p:spPr>
        <p:txBody>
          <a:bodyPr>
            <a:normAutofit/>
          </a:bodyPr>
          <a:lstStyle/>
          <a:p>
            <a:pPr eaLnBrk="1" fontAlgn="auto" hangingPunct="1">
              <a:spcAft>
                <a:spcPts val="0"/>
              </a:spcAft>
              <a:defRPr/>
            </a:pPr>
            <a:r>
              <a:rPr lang="en-US" altLang="en-US" sz="4000" cap="none" dirty="0">
                <a:solidFill>
                  <a:srgbClr val="1E2C3E"/>
                </a:solidFill>
                <a:ea typeface="Calibri" panose="020F0502020204030204" pitchFamily="34" charset="0"/>
                <a:cs typeface="Calibri" panose="020F0502020204030204" pitchFamily="34" charset="0"/>
              </a:rPr>
              <a:t>Training Objectives</a:t>
            </a:r>
          </a:p>
        </p:txBody>
      </p:sp>
      <p:sp>
        <p:nvSpPr>
          <p:cNvPr id="16388" name="Slide Number Placeholder 3">
            <a:extLst>
              <a:ext uri="{FF2B5EF4-FFF2-40B4-BE49-F238E27FC236}">
                <a16:creationId xmlns:a16="http://schemas.microsoft.com/office/drawing/2014/main" id="{4B1970DC-1873-1310-C352-56EED5BD16E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2</a:t>
            </a:fld>
            <a:endParaRPr lang="en-US" altLang="en-US" sz="1600" dirty="0">
              <a:solidFill>
                <a:srgbClr val="FEFEFE"/>
              </a:solidFill>
              <a:latin typeface="Times New Roman" panose="02020603050405020304" pitchFamily="18" charset="0"/>
            </a:endParaRPr>
          </a:p>
        </p:txBody>
      </p:sp>
      <p:graphicFrame>
        <p:nvGraphicFramePr>
          <p:cNvPr id="3" name="Text Placeholder 8">
            <a:extLst>
              <a:ext uri="{FF2B5EF4-FFF2-40B4-BE49-F238E27FC236}">
                <a16:creationId xmlns:a16="http://schemas.microsoft.com/office/drawing/2014/main" id="{6A2A4C29-4AF8-7CC8-9679-E3D9BCF0B9FC}"/>
              </a:ext>
            </a:extLst>
          </p:cNvPr>
          <p:cNvGraphicFramePr/>
          <p:nvPr>
            <p:extLst>
              <p:ext uri="{D42A27DB-BD31-4B8C-83A1-F6EECF244321}">
                <p14:modId xmlns:p14="http://schemas.microsoft.com/office/powerpoint/2010/main" val="2249198663"/>
              </p:ext>
            </p:extLst>
          </p:nvPr>
        </p:nvGraphicFramePr>
        <p:xfrm>
          <a:off x="1320801" y="2413000"/>
          <a:ext cx="9111756" cy="375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6791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41E8A-73D4-2B68-0616-A87687A444DD}"/>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2CBEEED0-ACAF-BA16-3915-F3864F90C515}"/>
              </a:ext>
            </a:extLst>
          </p:cNvPr>
          <p:cNvSpPr>
            <a:spLocks noGrp="1"/>
          </p:cNvSpPr>
          <p:nvPr>
            <p:ph type="title"/>
          </p:nvPr>
        </p:nvSpPr>
        <p:spPr>
          <a:xfrm>
            <a:off x="406400" y="482600"/>
            <a:ext cx="10388600" cy="1253067"/>
          </a:xfrm>
        </p:spPr>
        <p:txBody>
          <a:bodyPr>
            <a:normAutofit/>
          </a:bodyPr>
          <a:lstStyle/>
          <a:p>
            <a:pPr eaLnBrk="1" fontAlgn="auto" hangingPunct="1">
              <a:spcAft>
                <a:spcPts val="0"/>
              </a:spcAft>
              <a:defRPr/>
            </a:pPr>
            <a:r>
              <a:rPr lang="en-US" altLang="en-US" sz="4000" cap="none" dirty="0">
                <a:solidFill>
                  <a:srgbClr val="1E2C3E"/>
                </a:solidFill>
                <a:ea typeface="Calibri" panose="020F0502020204030204" pitchFamily="34" charset="0"/>
                <a:cs typeface="Calibri" panose="020F0502020204030204" pitchFamily="34" charset="0"/>
              </a:rPr>
              <a:t>What is the purpose of MOC?</a:t>
            </a:r>
          </a:p>
        </p:txBody>
      </p:sp>
      <p:sp>
        <p:nvSpPr>
          <p:cNvPr id="16387" name="Content Placeholder 1">
            <a:extLst>
              <a:ext uri="{FF2B5EF4-FFF2-40B4-BE49-F238E27FC236}">
                <a16:creationId xmlns:a16="http://schemas.microsoft.com/office/drawing/2014/main" id="{95EE25C9-C4FF-BEA6-CDB2-BF87DBBA5E69}"/>
              </a:ext>
            </a:extLst>
          </p:cNvPr>
          <p:cNvSpPr>
            <a:spLocks noGrp="1" noChangeArrowheads="1"/>
          </p:cNvSpPr>
          <p:nvPr>
            <p:ph idx="1"/>
          </p:nvPr>
        </p:nvSpPr>
        <p:spPr>
          <a:xfrm>
            <a:off x="406400" y="2353733"/>
            <a:ext cx="11404600" cy="3373967"/>
          </a:xfrm>
        </p:spPr>
        <p:txBody>
          <a:bodyPr/>
          <a:lstStyle/>
          <a:p>
            <a:pPr marL="311143" indent="-311143">
              <a:lnSpc>
                <a:spcPct val="100000"/>
              </a:lnSpc>
              <a:spcBef>
                <a:spcPts val="800"/>
              </a:spcBef>
              <a:spcAft>
                <a:spcPts val="800"/>
              </a:spcAft>
              <a:buFont typeface="Wingdings" panose="05000000000000000000" pitchFamily="2" charset="2"/>
              <a:buChar char="§"/>
            </a:pPr>
            <a:r>
              <a:rPr lang="en-US" altLang="en-US" sz="2000" dirty="0">
                <a:solidFill>
                  <a:schemeClr val="bg1"/>
                </a:solidFill>
                <a:latin typeface="Arial Nova" panose="020B0504020202020204" pitchFamily="34" charset="0"/>
              </a:rPr>
              <a:t>To effectively identify and address the unique needs of each member, the Model of Care (MOC) serves as the foundation for the Special Needs Plan’s (SNP) care management approach, supporting quality improvement, service access, care coordination, and overall care management processes.</a:t>
            </a:r>
          </a:p>
          <a:p>
            <a:pPr marL="311143" indent="-311143">
              <a:lnSpc>
                <a:spcPct val="100000"/>
              </a:lnSpc>
              <a:spcBef>
                <a:spcPts val="800"/>
              </a:spcBef>
              <a:spcAft>
                <a:spcPts val="800"/>
              </a:spcAft>
              <a:buFont typeface="Wingdings" panose="05000000000000000000" pitchFamily="2" charset="2"/>
              <a:buChar char="§"/>
            </a:pPr>
            <a:r>
              <a:rPr lang="en-US" altLang="en-US" sz="2000" dirty="0">
                <a:solidFill>
                  <a:schemeClr val="bg1"/>
                </a:solidFill>
                <a:latin typeface="Arial Nova" panose="020B0504020202020204" pitchFamily="34" charset="0"/>
              </a:rPr>
              <a:t>The MOC must comply with all CMS requirements.</a:t>
            </a:r>
          </a:p>
          <a:p>
            <a:pPr marL="311143" indent="-311143">
              <a:lnSpc>
                <a:spcPct val="100000"/>
              </a:lnSpc>
              <a:spcBef>
                <a:spcPts val="800"/>
              </a:spcBef>
              <a:spcAft>
                <a:spcPts val="800"/>
              </a:spcAft>
              <a:buFont typeface="Wingdings" panose="05000000000000000000" pitchFamily="2" charset="2"/>
              <a:buChar char="§"/>
            </a:pPr>
            <a:r>
              <a:rPr lang="en-US" altLang="en-US" sz="2000" dirty="0">
                <a:solidFill>
                  <a:schemeClr val="bg1"/>
                </a:solidFill>
                <a:latin typeface="Arial Nova" panose="020B0504020202020204" pitchFamily="34" charset="0"/>
              </a:rPr>
              <a:t>CMS grants MOC approval for a period of 1 to 3 years.</a:t>
            </a:r>
          </a:p>
          <a:p>
            <a:pPr marL="311143" indent="-311143">
              <a:lnSpc>
                <a:spcPct val="100000"/>
              </a:lnSpc>
              <a:spcBef>
                <a:spcPts val="800"/>
              </a:spcBef>
              <a:spcAft>
                <a:spcPts val="800"/>
              </a:spcAft>
              <a:buFont typeface="Wingdings" panose="05000000000000000000" pitchFamily="2" charset="2"/>
              <a:buChar char="§"/>
            </a:pPr>
            <a:r>
              <a:rPr lang="en-US" altLang="en-US" sz="2000" dirty="0">
                <a:solidFill>
                  <a:schemeClr val="bg1"/>
                </a:solidFill>
                <a:latin typeface="Arial Nova" panose="020B0504020202020204" pitchFamily="34" charset="0"/>
              </a:rPr>
              <a:t>Annual MOC training is required by CMS for all relevant staff.</a:t>
            </a:r>
          </a:p>
          <a:p>
            <a:pPr marL="311143" indent="-311143">
              <a:lnSpc>
                <a:spcPct val="100000"/>
              </a:lnSpc>
              <a:spcBef>
                <a:spcPts val="800"/>
              </a:spcBef>
              <a:spcAft>
                <a:spcPts val="800"/>
              </a:spcAft>
              <a:buFont typeface="Wingdings" panose="05000000000000000000" pitchFamily="2" charset="2"/>
              <a:buChar char="§"/>
            </a:pPr>
            <a:endParaRPr lang="en-US" altLang="en-US" dirty="0">
              <a:solidFill>
                <a:schemeClr val="bg1"/>
              </a:solidFill>
              <a:latin typeface="Arial Nova" panose="020B0504020202020204" pitchFamily="34" charset="0"/>
            </a:endParaRPr>
          </a:p>
        </p:txBody>
      </p:sp>
      <p:sp>
        <p:nvSpPr>
          <p:cNvPr id="16388" name="Slide Number Placeholder 3">
            <a:extLst>
              <a:ext uri="{FF2B5EF4-FFF2-40B4-BE49-F238E27FC236}">
                <a16:creationId xmlns:a16="http://schemas.microsoft.com/office/drawing/2014/main" id="{E7734224-2AAE-413E-6E34-AD63B9CC306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3</a:t>
            </a:fld>
            <a:endParaRPr lang="en-US" altLang="en-US" sz="1600" dirty="0">
              <a:solidFill>
                <a:srgbClr val="FEFEFE"/>
              </a:solidFill>
              <a:latin typeface="Times New Roman" panose="02020603050405020304" pitchFamily="18" charset="0"/>
            </a:endParaRPr>
          </a:p>
        </p:txBody>
      </p:sp>
      <p:sp>
        <p:nvSpPr>
          <p:cNvPr id="2" name="TextBox 1">
            <a:extLst>
              <a:ext uri="{FF2B5EF4-FFF2-40B4-BE49-F238E27FC236}">
                <a16:creationId xmlns:a16="http://schemas.microsoft.com/office/drawing/2014/main" id="{A3AE1BF9-CE9B-E316-CDB3-F54D0240B94E}"/>
              </a:ext>
            </a:extLst>
          </p:cNvPr>
          <p:cNvSpPr txBox="1"/>
          <p:nvPr/>
        </p:nvSpPr>
        <p:spPr>
          <a:xfrm>
            <a:off x="406400" y="5856050"/>
            <a:ext cx="9791700" cy="420756"/>
          </a:xfrm>
          <a:prstGeom prst="rect">
            <a:avLst/>
          </a:prstGeom>
          <a:noFill/>
        </p:spPr>
        <p:txBody>
          <a:bodyPr wrap="square" rtlCol="0">
            <a:spAutoFit/>
          </a:bodyPr>
          <a:lstStyle/>
          <a:p>
            <a:pPr marL="129114" lvl="1" indent="0">
              <a:lnSpc>
                <a:spcPct val="100000"/>
              </a:lnSpc>
              <a:spcBef>
                <a:spcPts val="0"/>
              </a:spcBef>
              <a:spcAft>
                <a:spcPts val="0"/>
              </a:spcAft>
              <a:buNone/>
            </a:pPr>
            <a:r>
              <a:rPr lang="en-US" altLang="en-US" sz="1067"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References: </a:t>
            </a:r>
            <a:r>
              <a:rPr 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Medicare Managed Care Manual, Chapter 5- Quality Assessment 20.2.1 - Model of Care Elements</a:t>
            </a:r>
            <a:endParaRPr 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129114" lvl="1" indent="0">
              <a:lnSpc>
                <a:spcPct val="100000"/>
              </a:lnSpc>
              <a:spcBef>
                <a:spcPts val="0"/>
              </a:spcBef>
              <a:spcAft>
                <a:spcPts val="0"/>
              </a:spcAft>
              <a:buNone/>
            </a:pPr>
            <a:r>
              <a:rPr lang="en-US" alt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National Committee for Quality Assurance. (2024, October). Model of Care Scoring Guidelines for Contract Year 2026. </a:t>
            </a:r>
            <a:endParaRPr lang="en-US" dirty="0"/>
          </a:p>
        </p:txBody>
      </p:sp>
    </p:spTree>
    <p:extLst>
      <p:ext uri="{BB962C8B-B14F-4D97-AF65-F5344CB8AC3E}">
        <p14:creationId xmlns:p14="http://schemas.microsoft.com/office/powerpoint/2010/main" val="3257691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9F685-943C-A663-ED44-2630D2E63A8A}"/>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80AF08E8-713D-BD42-5F5F-616CD0625F01}"/>
              </a:ext>
            </a:extLst>
          </p:cNvPr>
          <p:cNvSpPr>
            <a:spLocks noGrp="1"/>
          </p:cNvSpPr>
          <p:nvPr>
            <p:ph type="title"/>
          </p:nvPr>
        </p:nvSpPr>
        <p:spPr>
          <a:xfrm>
            <a:off x="406400" y="482600"/>
            <a:ext cx="9245600" cy="1253067"/>
          </a:xfrm>
        </p:spPr>
        <p:txBody>
          <a:bodyPr>
            <a:normAutofit/>
          </a:bodyPr>
          <a:lstStyle/>
          <a:p>
            <a:pPr eaLnBrk="1" fontAlgn="auto" hangingPunct="1">
              <a:spcAft>
                <a:spcPts val="0"/>
              </a:spcAft>
              <a:defRPr/>
            </a:pPr>
            <a:r>
              <a:rPr lang="en-US" altLang="en-US" sz="4000" cap="none" dirty="0">
                <a:solidFill>
                  <a:srgbClr val="1E2C3E"/>
                </a:solidFill>
                <a:ea typeface="Calibri" panose="020F0502020204030204" pitchFamily="34" charset="0"/>
                <a:cs typeface="Calibri" panose="020F0502020204030204" pitchFamily="34" charset="0"/>
              </a:rPr>
              <a:t>Purpose of MOC Training</a:t>
            </a:r>
          </a:p>
        </p:txBody>
      </p:sp>
      <p:sp>
        <p:nvSpPr>
          <p:cNvPr id="16387" name="Content Placeholder 1">
            <a:extLst>
              <a:ext uri="{FF2B5EF4-FFF2-40B4-BE49-F238E27FC236}">
                <a16:creationId xmlns:a16="http://schemas.microsoft.com/office/drawing/2014/main" id="{DDCE57DF-0D6E-FEA3-7C46-4FB74335EEE2}"/>
              </a:ext>
            </a:extLst>
          </p:cNvPr>
          <p:cNvSpPr>
            <a:spLocks noGrp="1" noChangeArrowheads="1"/>
          </p:cNvSpPr>
          <p:nvPr>
            <p:ph idx="1"/>
          </p:nvPr>
        </p:nvSpPr>
        <p:spPr>
          <a:xfrm>
            <a:off x="406400" y="2347384"/>
            <a:ext cx="11404600" cy="3418417"/>
          </a:xfrm>
        </p:spPr>
        <p:txBody>
          <a:bodyPr/>
          <a:lstStyle/>
          <a:p>
            <a:pPr>
              <a:lnSpc>
                <a:spcPct val="100000"/>
              </a:lnSpc>
              <a:spcBef>
                <a:spcPts val="800"/>
              </a:spcBef>
              <a:spcAft>
                <a:spcPts val="800"/>
              </a:spcAft>
            </a:pPr>
            <a:r>
              <a:rPr lang="en-US" altLang="en-US" sz="2000" b="1" dirty="0">
                <a:solidFill>
                  <a:schemeClr val="accent6">
                    <a:lumMod val="75000"/>
                  </a:schemeClr>
                </a:solidFill>
                <a:latin typeface="Arial Nova" panose="020B0504020202020204" pitchFamily="34" charset="0"/>
              </a:rPr>
              <a:t>Centers for Medicare &amp; Medicaid Services (CMS) Requirement</a:t>
            </a:r>
          </a:p>
          <a:p>
            <a:pPr marL="459306" lvl="1" indent="-330192">
              <a:lnSpc>
                <a:spcPct val="100000"/>
              </a:lnSpc>
              <a:spcBef>
                <a:spcPts val="800"/>
              </a:spcBef>
              <a:spcAft>
                <a:spcPts val="800"/>
              </a:spcAft>
              <a:buFont typeface="Wingdings" panose="05000000000000000000" pitchFamily="2" charset="2"/>
              <a:buChar char="§"/>
            </a:pPr>
            <a:r>
              <a:rPr lang="en-US" altLang="en-US" sz="2000" dirty="0">
                <a:solidFill>
                  <a:schemeClr val="bg1"/>
                </a:solidFill>
                <a:latin typeface="Arial Nova" panose="020B0504020202020204" pitchFamily="34" charset="0"/>
              </a:rPr>
              <a:t>All Medicare Advantage Special Needs Plans (SNPs) must have a Model of Care (MOC) that describes the care and services to be provided to SNP members</a:t>
            </a:r>
          </a:p>
          <a:p>
            <a:pPr marL="459306" lvl="1" indent="-330192">
              <a:lnSpc>
                <a:spcPct val="100000"/>
              </a:lnSpc>
              <a:spcBef>
                <a:spcPts val="800"/>
              </a:spcBef>
              <a:spcAft>
                <a:spcPts val="800"/>
              </a:spcAft>
              <a:buFont typeface="Wingdings" panose="05000000000000000000" pitchFamily="2" charset="2"/>
              <a:buChar char="§"/>
            </a:pPr>
            <a:r>
              <a:rPr lang="en-US" altLang="en-US" sz="2000" dirty="0">
                <a:solidFill>
                  <a:schemeClr val="bg1"/>
                </a:solidFill>
                <a:latin typeface="Arial Nova" panose="020B0504020202020204" pitchFamily="34" charset="0"/>
              </a:rPr>
              <a:t>The MOC is a detailed document that provides the framework for how SNPs identify and address the unique needs of its SNP populations</a:t>
            </a:r>
          </a:p>
          <a:p>
            <a:pPr marL="459306" lvl="1" indent="-330192">
              <a:lnSpc>
                <a:spcPct val="100000"/>
              </a:lnSpc>
              <a:spcBef>
                <a:spcPts val="800"/>
              </a:spcBef>
              <a:spcAft>
                <a:spcPts val="800"/>
              </a:spcAft>
              <a:buFont typeface="Wingdings" panose="05000000000000000000" pitchFamily="2" charset="2"/>
              <a:buChar char="§"/>
            </a:pPr>
            <a:r>
              <a:rPr lang="en-US" altLang="en-US" sz="2000" dirty="0">
                <a:solidFill>
                  <a:schemeClr val="bg1"/>
                </a:solidFill>
                <a:latin typeface="Arial Nova" panose="020B0504020202020204" pitchFamily="34" charset="0"/>
              </a:rPr>
              <a:t>CMS carefully reviews the MOC during an audit to make sure we are implementing all processes as described, including MOC training </a:t>
            </a:r>
          </a:p>
          <a:p>
            <a:pPr marL="459306" lvl="1" indent="-330192">
              <a:lnSpc>
                <a:spcPct val="100000"/>
              </a:lnSpc>
              <a:spcBef>
                <a:spcPts val="800"/>
              </a:spcBef>
              <a:spcAft>
                <a:spcPts val="800"/>
              </a:spcAft>
              <a:buFont typeface="Wingdings" panose="05000000000000000000" pitchFamily="2" charset="2"/>
              <a:buChar char="§"/>
            </a:pPr>
            <a:endParaRPr lang="en-US" altLang="en-US" sz="2133" dirty="0">
              <a:solidFill>
                <a:schemeClr val="bg1"/>
              </a:solidFill>
              <a:latin typeface="Arial Nova" panose="020B0504020202020204" pitchFamily="34" charset="0"/>
            </a:endParaRPr>
          </a:p>
          <a:p>
            <a:pPr marL="129114" lvl="1" indent="0">
              <a:lnSpc>
                <a:spcPct val="100000"/>
              </a:lnSpc>
              <a:spcBef>
                <a:spcPts val="0"/>
              </a:spcBef>
              <a:spcAft>
                <a:spcPts val="0"/>
              </a:spcAft>
              <a:buNone/>
            </a:pPr>
            <a:endParaRPr lang="en-US" altLang="en-US" sz="1067"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388" name="Slide Number Placeholder 3">
            <a:extLst>
              <a:ext uri="{FF2B5EF4-FFF2-40B4-BE49-F238E27FC236}">
                <a16:creationId xmlns:a16="http://schemas.microsoft.com/office/drawing/2014/main" id="{22376AC0-D71F-91AB-124E-7F9AAC593E6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4</a:t>
            </a:fld>
            <a:endParaRPr lang="en-US" altLang="en-US" sz="1600" dirty="0">
              <a:solidFill>
                <a:srgbClr val="FEFEFE"/>
              </a:solidFill>
              <a:latin typeface="Times New Roman" panose="02020603050405020304" pitchFamily="18" charset="0"/>
            </a:endParaRPr>
          </a:p>
        </p:txBody>
      </p:sp>
      <p:sp>
        <p:nvSpPr>
          <p:cNvPr id="3" name="TextBox 2">
            <a:extLst>
              <a:ext uri="{FF2B5EF4-FFF2-40B4-BE49-F238E27FC236}">
                <a16:creationId xmlns:a16="http://schemas.microsoft.com/office/drawing/2014/main" id="{1A9885C5-47BD-7E30-5CDF-99C9FDF023DB}"/>
              </a:ext>
            </a:extLst>
          </p:cNvPr>
          <p:cNvSpPr txBox="1"/>
          <p:nvPr/>
        </p:nvSpPr>
        <p:spPr>
          <a:xfrm>
            <a:off x="406400" y="5856050"/>
            <a:ext cx="9791700" cy="420756"/>
          </a:xfrm>
          <a:prstGeom prst="rect">
            <a:avLst/>
          </a:prstGeom>
          <a:noFill/>
        </p:spPr>
        <p:txBody>
          <a:bodyPr wrap="square" rtlCol="0">
            <a:spAutoFit/>
          </a:bodyPr>
          <a:lstStyle/>
          <a:p>
            <a:pPr marL="129114" lvl="1" indent="0">
              <a:lnSpc>
                <a:spcPct val="100000"/>
              </a:lnSpc>
              <a:spcBef>
                <a:spcPts val="0"/>
              </a:spcBef>
              <a:spcAft>
                <a:spcPts val="0"/>
              </a:spcAft>
              <a:buNone/>
            </a:pPr>
            <a:r>
              <a:rPr lang="en-US" altLang="en-US" sz="1067"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References: </a:t>
            </a:r>
            <a:r>
              <a:rPr 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Medicare Managed Care Manual, Chapter 5- Quality Assessment 20.2.1 - Model of Care Elements</a:t>
            </a:r>
            <a:endParaRPr 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129114" lvl="1" indent="0">
              <a:lnSpc>
                <a:spcPct val="100000"/>
              </a:lnSpc>
              <a:spcBef>
                <a:spcPts val="0"/>
              </a:spcBef>
              <a:spcAft>
                <a:spcPts val="0"/>
              </a:spcAft>
              <a:buNone/>
            </a:pPr>
            <a:r>
              <a:rPr lang="en-US" alt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National Committee for Quality Assurance. (2024, October). Model of Care Scoring Guidelines for Contract Year 2026. </a:t>
            </a:r>
            <a:endParaRPr lang="en-US" dirty="0"/>
          </a:p>
        </p:txBody>
      </p:sp>
    </p:spTree>
    <p:extLst>
      <p:ext uri="{BB962C8B-B14F-4D97-AF65-F5344CB8AC3E}">
        <p14:creationId xmlns:p14="http://schemas.microsoft.com/office/powerpoint/2010/main" val="1737402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83959-499E-4DFE-4E44-C3DF596B1861}"/>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84EF78B1-0D85-4FDD-E939-9C2011939E32}"/>
              </a:ext>
            </a:extLst>
          </p:cNvPr>
          <p:cNvSpPr>
            <a:spLocks noGrp="1"/>
          </p:cNvSpPr>
          <p:nvPr>
            <p:ph type="title"/>
          </p:nvPr>
        </p:nvSpPr>
        <p:spPr>
          <a:xfrm>
            <a:off x="406400" y="482600"/>
            <a:ext cx="9245600" cy="1253067"/>
          </a:xfrm>
        </p:spPr>
        <p:txBody>
          <a:bodyPr>
            <a:normAutofit/>
          </a:bodyPr>
          <a:lstStyle/>
          <a:p>
            <a:pPr eaLnBrk="1" fontAlgn="auto" hangingPunct="1">
              <a:spcAft>
                <a:spcPts val="0"/>
              </a:spcAft>
              <a:defRPr/>
            </a:pPr>
            <a:r>
              <a:rPr lang="en-US" altLang="en-US" sz="4000" cap="none" dirty="0">
                <a:solidFill>
                  <a:srgbClr val="1E2C3E"/>
                </a:solidFill>
                <a:ea typeface="Calibri" panose="020F0502020204030204" pitchFamily="34" charset="0"/>
                <a:cs typeface="Calibri" panose="020F0502020204030204" pitchFamily="34" charset="0"/>
              </a:rPr>
              <a:t>Purpose of MOC Training (cont’d)</a:t>
            </a:r>
          </a:p>
        </p:txBody>
      </p:sp>
      <p:sp>
        <p:nvSpPr>
          <p:cNvPr id="16387" name="Content Placeholder 1">
            <a:extLst>
              <a:ext uri="{FF2B5EF4-FFF2-40B4-BE49-F238E27FC236}">
                <a16:creationId xmlns:a16="http://schemas.microsoft.com/office/drawing/2014/main" id="{11C7A523-0DDA-4C65-8D03-1D0EA803F71C}"/>
              </a:ext>
            </a:extLst>
          </p:cNvPr>
          <p:cNvSpPr>
            <a:spLocks noGrp="1" noChangeArrowheads="1"/>
          </p:cNvSpPr>
          <p:nvPr>
            <p:ph idx="1"/>
          </p:nvPr>
        </p:nvSpPr>
        <p:spPr>
          <a:xfrm>
            <a:off x="406400" y="2347385"/>
            <a:ext cx="11404600" cy="3405716"/>
          </a:xfrm>
        </p:spPr>
        <p:txBody>
          <a:bodyPr/>
          <a:lstStyle/>
          <a:p>
            <a:r>
              <a:rPr lang="en-US" altLang="en-US" sz="2000" b="1" dirty="0">
                <a:solidFill>
                  <a:schemeClr val="accent6">
                    <a:lumMod val="75000"/>
                  </a:schemeClr>
                </a:solidFill>
                <a:latin typeface="Arial Nova" panose="020B0504020202020204" pitchFamily="34" charset="0"/>
              </a:rPr>
              <a:t>The Centers for Medicare and Medicaid Services (CMS) requires providers who serve Medicare Advantage SNP members to complete annual training on the SNP MOC.</a:t>
            </a:r>
          </a:p>
          <a:p>
            <a:pPr>
              <a:spcBef>
                <a:spcPts val="0"/>
              </a:spcBef>
              <a:spcAft>
                <a:spcPts val="0"/>
              </a:spcAft>
            </a:pPr>
            <a:endParaRPr lang="en-US" altLang="en-US" sz="2000" b="1" dirty="0">
              <a:solidFill>
                <a:srgbClr val="1E2C3E"/>
              </a:solidFill>
              <a:latin typeface="Arial Nova" panose="020B0504020202020204" pitchFamily="34" charset="0"/>
            </a:endParaRPr>
          </a:p>
          <a:p>
            <a:r>
              <a:rPr lang="en-US" altLang="en-US" sz="2000" b="1" dirty="0">
                <a:solidFill>
                  <a:schemeClr val="accent6">
                    <a:lumMod val="75000"/>
                  </a:schemeClr>
                </a:solidFill>
                <a:latin typeface="Arial Nova" panose="020B0504020202020204" pitchFamily="34" charset="0"/>
              </a:rPr>
              <a:t>MOC training helps you: </a:t>
            </a:r>
          </a:p>
          <a:p>
            <a:pPr marL="459306" lvl="1" indent="-330192">
              <a:lnSpc>
                <a:spcPct val="100000"/>
              </a:lnSpc>
              <a:spcBef>
                <a:spcPts val="800"/>
              </a:spcBef>
              <a:spcAft>
                <a:spcPts val="800"/>
              </a:spcAft>
              <a:buFont typeface="Wingdings" panose="05000000000000000000" pitchFamily="2" charset="2"/>
              <a:buChar char="§"/>
            </a:pPr>
            <a:r>
              <a:rPr lang="en-US" altLang="en-US" sz="2000" dirty="0">
                <a:solidFill>
                  <a:schemeClr val="bg1"/>
                </a:solidFill>
                <a:latin typeface="Arial Nova" panose="020B0504020202020204" pitchFamily="34" charset="0"/>
              </a:rPr>
              <a:t>Understand the unique characteristics and needs of SNP members</a:t>
            </a:r>
          </a:p>
          <a:p>
            <a:pPr marL="459306" lvl="1" indent="-330192">
              <a:lnSpc>
                <a:spcPct val="100000"/>
              </a:lnSpc>
              <a:spcBef>
                <a:spcPts val="800"/>
              </a:spcBef>
              <a:spcAft>
                <a:spcPts val="800"/>
              </a:spcAft>
              <a:buFont typeface="Wingdings" panose="05000000000000000000" pitchFamily="2" charset="2"/>
              <a:buChar char="§"/>
            </a:pPr>
            <a:r>
              <a:rPr lang="en-US" altLang="en-US" sz="2000" dirty="0">
                <a:solidFill>
                  <a:schemeClr val="bg1"/>
                </a:solidFill>
                <a:latin typeface="Arial Nova" panose="020B0504020202020204" pitchFamily="34" charset="0"/>
              </a:rPr>
              <a:t>Understand the importance of your role as a member of the Interdisciplinary Care Team (ICT)</a:t>
            </a:r>
          </a:p>
          <a:p>
            <a:pPr marL="459306" lvl="1" indent="-330192">
              <a:lnSpc>
                <a:spcPct val="100000"/>
              </a:lnSpc>
              <a:spcBef>
                <a:spcPts val="800"/>
              </a:spcBef>
              <a:spcAft>
                <a:spcPts val="800"/>
              </a:spcAft>
              <a:buFont typeface="Wingdings" panose="05000000000000000000" pitchFamily="2" charset="2"/>
              <a:buChar char="§"/>
            </a:pPr>
            <a:r>
              <a:rPr lang="en-US" altLang="en-US" sz="2000" dirty="0">
                <a:solidFill>
                  <a:schemeClr val="bg1"/>
                </a:solidFill>
                <a:latin typeface="Arial Nova" panose="020B0504020202020204" pitchFamily="34" charset="0"/>
              </a:rPr>
              <a:t>Learn more about the role of the Care Coordinator (CC), including how you may interface with them and how they can help with the management of your SNP patients</a:t>
            </a:r>
          </a:p>
        </p:txBody>
      </p:sp>
      <p:sp>
        <p:nvSpPr>
          <p:cNvPr id="16388" name="Slide Number Placeholder 3">
            <a:extLst>
              <a:ext uri="{FF2B5EF4-FFF2-40B4-BE49-F238E27FC236}">
                <a16:creationId xmlns:a16="http://schemas.microsoft.com/office/drawing/2014/main" id="{571BF3C5-7C76-ACCD-FDFF-FFBD92419AF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5</a:t>
            </a:fld>
            <a:endParaRPr lang="en-US" altLang="en-US" sz="1600" dirty="0">
              <a:solidFill>
                <a:srgbClr val="FEFEFE"/>
              </a:solidFill>
              <a:latin typeface="Times New Roman" panose="02020603050405020304" pitchFamily="18" charset="0"/>
            </a:endParaRPr>
          </a:p>
        </p:txBody>
      </p:sp>
      <p:sp>
        <p:nvSpPr>
          <p:cNvPr id="2" name="TextBox 1">
            <a:extLst>
              <a:ext uri="{FF2B5EF4-FFF2-40B4-BE49-F238E27FC236}">
                <a16:creationId xmlns:a16="http://schemas.microsoft.com/office/drawing/2014/main" id="{4166E360-3EC5-0F95-8333-70B607E9B883}"/>
              </a:ext>
            </a:extLst>
          </p:cNvPr>
          <p:cNvSpPr txBox="1"/>
          <p:nvPr/>
        </p:nvSpPr>
        <p:spPr>
          <a:xfrm>
            <a:off x="406400" y="5856050"/>
            <a:ext cx="9791700" cy="420756"/>
          </a:xfrm>
          <a:prstGeom prst="rect">
            <a:avLst/>
          </a:prstGeom>
          <a:noFill/>
        </p:spPr>
        <p:txBody>
          <a:bodyPr wrap="square" rtlCol="0">
            <a:spAutoFit/>
          </a:bodyPr>
          <a:lstStyle/>
          <a:p>
            <a:pPr marL="129114" lvl="1" indent="0">
              <a:lnSpc>
                <a:spcPct val="100000"/>
              </a:lnSpc>
              <a:spcBef>
                <a:spcPts val="0"/>
              </a:spcBef>
              <a:spcAft>
                <a:spcPts val="0"/>
              </a:spcAft>
              <a:buNone/>
            </a:pPr>
            <a:r>
              <a:rPr lang="en-US" altLang="en-US" sz="1067"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References: </a:t>
            </a:r>
            <a:r>
              <a:rPr 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Medicare Managed Care Manual, Chapter 5- Quality Assessment 20.2.1 - Model of Care Elements</a:t>
            </a:r>
            <a:endParaRPr 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129114" lvl="1" indent="0">
              <a:lnSpc>
                <a:spcPct val="100000"/>
              </a:lnSpc>
              <a:spcBef>
                <a:spcPts val="0"/>
              </a:spcBef>
              <a:spcAft>
                <a:spcPts val="0"/>
              </a:spcAft>
              <a:buNone/>
            </a:pPr>
            <a:r>
              <a:rPr lang="en-US" alt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National Committee for Quality Assurance. (2024, October). Model of Care Scoring Guidelines for Contract Year 2026. </a:t>
            </a:r>
            <a:endParaRPr lang="en-US" dirty="0"/>
          </a:p>
        </p:txBody>
      </p:sp>
    </p:spTree>
    <p:extLst>
      <p:ext uri="{BB962C8B-B14F-4D97-AF65-F5344CB8AC3E}">
        <p14:creationId xmlns:p14="http://schemas.microsoft.com/office/powerpoint/2010/main" val="1178044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81A5F-823A-7A62-75BC-927750B92335}"/>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0EBBF2C8-3078-C270-FEE5-1D0DCC62EF0E}"/>
              </a:ext>
            </a:extLst>
          </p:cNvPr>
          <p:cNvSpPr>
            <a:spLocks noGrp="1"/>
          </p:cNvSpPr>
          <p:nvPr>
            <p:ph type="title"/>
          </p:nvPr>
        </p:nvSpPr>
        <p:spPr>
          <a:xfrm>
            <a:off x="406400" y="482600"/>
            <a:ext cx="9652000" cy="1253067"/>
          </a:xfrm>
        </p:spPr>
        <p:txBody>
          <a:bodyPr>
            <a:normAutofit/>
          </a:bodyPr>
          <a:lstStyle/>
          <a:p>
            <a:pPr eaLnBrk="1" fontAlgn="auto" hangingPunct="1">
              <a:spcAft>
                <a:spcPts val="0"/>
              </a:spcAft>
              <a:defRPr/>
            </a:pPr>
            <a:r>
              <a:rPr lang="en-US" altLang="en-US" sz="4000" cap="none" dirty="0">
                <a:solidFill>
                  <a:srgbClr val="1E2C3E"/>
                </a:solidFill>
                <a:ea typeface="Calibri" panose="020F0502020204030204" pitchFamily="34" charset="0"/>
                <a:cs typeface="Calibri" panose="020F0502020204030204" pitchFamily="34" charset="0"/>
              </a:rPr>
              <a:t>CMS Required MOC Elements</a:t>
            </a:r>
          </a:p>
        </p:txBody>
      </p:sp>
      <p:sp>
        <p:nvSpPr>
          <p:cNvPr id="16387" name="Content Placeholder 1">
            <a:extLst>
              <a:ext uri="{FF2B5EF4-FFF2-40B4-BE49-F238E27FC236}">
                <a16:creationId xmlns:a16="http://schemas.microsoft.com/office/drawing/2014/main" id="{BF9B9839-36D6-7778-6DFD-D1962C4ADD6E}"/>
              </a:ext>
            </a:extLst>
          </p:cNvPr>
          <p:cNvSpPr>
            <a:spLocks noGrp="1" noChangeArrowheads="1"/>
          </p:cNvSpPr>
          <p:nvPr>
            <p:ph idx="1"/>
          </p:nvPr>
        </p:nvSpPr>
        <p:spPr>
          <a:xfrm>
            <a:off x="406400" y="2091389"/>
            <a:ext cx="11480800" cy="673337"/>
          </a:xfrm>
          <a:noFill/>
        </p:spPr>
        <p:txBody>
          <a:bodyPr/>
          <a:lstStyle/>
          <a:p>
            <a:r>
              <a:rPr lang="en-US" altLang="en-US" sz="2000" b="1" i="1" dirty="0">
                <a:solidFill>
                  <a:schemeClr val="accent6">
                    <a:lumMod val="75000"/>
                  </a:schemeClr>
                </a:solidFill>
                <a:latin typeface="Arial Nova" panose="020B0504020202020204" pitchFamily="34" charset="0"/>
                <a:ea typeface="Calibri" panose="020F0502020204030204" pitchFamily="34" charset="0"/>
                <a:cs typeface="Calibri" panose="020F0502020204030204" pitchFamily="34" charset="0"/>
              </a:rPr>
              <a:t>The MOC is a key quality improvement tool used by SNPs to identify and address each enrollee’s unique needs through care management. It focuses on four core elements.</a:t>
            </a:r>
            <a:endParaRPr lang="en-US" altLang="en-US" sz="2000" b="1" i="1" dirty="0">
              <a:solidFill>
                <a:schemeClr val="accent6">
                  <a:lumMod val="75000"/>
                </a:schemeClr>
              </a:solidFill>
              <a:latin typeface="Arial Nova" panose="020B0504020202020204" pitchFamily="34" charset="0"/>
            </a:endParaRPr>
          </a:p>
        </p:txBody>
      </p:sp>
      <p:sp>
        <p:nvSpPr>
          <p:cNvPr id="3" name="TextBox 2">
            <a:extLst>
              <a:ext uri="{FF2B5EF4-FFF2-40B4-BE49-F238E27FC236}">
                <a16:creationId xmlns:a16="http://schemas.microsoft.com/office/drawing/2014/main" id="{A70520A3-FBDC-C644-E093-2BE7B01694C4}"/>
              </a:ext>
            </a:extLst>
          </p:cNvPr>
          <p:cNvSpPr txBox="1"/>
          <p:nvPr/>
        </p:nvSpPr>
        <p:spPr>
          <a:xfrm>
            <a:off x="495562" y="2820899"/>
            <a:ext cx="2641601" cy="420564"/>
          </a:xfrm>
          <a:prstGeom prst="rect">
            <a:avLst/>
          </a:prstGeom>
          <a:solidFill>
            <a:schemeClr val="accent1">
              <a:lumMod val="75000"/>
            </a:schemeClr>
          </a:solidFill>
        </p:spPr>
        <p:txBody>
          <a:bodyPr wrap="square" rtlCol="0">
            <a:spAutoFit/>
          </a:bodyPr>
          <a:lstStyle/>
          <a:p>
            <a:pPr algn="ctr"/>
            <a:r>
              <a:rPr lang="en-US" sz="2133" dirty="0">
                <a:solidFill>
                  <a:schemeClr val="bg1"/>
                </a:solidFill>
                <a:latin typeface="Calibri" panose="020F0502020204030204" pitchFamily="34" charset="0"/>
                <a:ea typeface="Calibri" panose="020F0502020204030204" pitchFamily="34" charset="0"/>
                <a:cs typeface="Calibri" panose="020F0502020204030204" pitchFamily="34" charset="0"/>
              </a:rPr>
              <a:t>Element 1</a:t>
            </a:r>
          </a:p>
        </p:txBody>
      </p:sp>
      <p:sp>
        <p:nvSpPr>
          <p:cNvPr id="4" name="TextBox 3">
            <a:extLst>
              <a:ext uri="{FF2B5EF4-FFF2-40B4-BE49-F238E27FC236}">
                <a16:creationId xmlns:a16="http://schemas.microsoft.com/office/drawing/2014/main" id="{F4710881-9AC9-905D-E250-9D9B9293F451}"/>
              </a:ext>
            </a:extLst>
          </p:cNvPr>
          <p:cNvSpPr txBox="1"/>
          <p:nvPr/>
        </p:nvSpPr>
        <p:spPr>
          <a:xfrm>
            <a:off x="3346582" y="2811897"/>
            <a:ext cx="2641601" cy="420564"/>
          </a:xfrm>
          <a:prstGeom prst="rect">
            <a:avLst/>
          </a:prstGeom>
          <a:solidFill>
            <a:schemeClr val="accent1">
              <a:lumMod val="75000"/>
            </a:schemeClr>
          </a:solidFill>
        </p:spPr>
        <p:txBody>
          <a:bodyPr wrap="square" rtlCol="0">
            <a:spAutoFit/>
          </a:bodyPr>
          <a:lstStyle/>
          <a:p>
            <a:pPr algn="ctr"/>
            <a:r>
              <a:rPr lang="en-US" sz="2133" dirty="0">
                <a:solidFill>
                  <a:schemeClr val="bg1"/>
                </a:solidFill>
                <a:latin typeface="Calibri" panose="020F0502020204030204" pitchFamily="34" charset="0"/>
                <a:ea typeface="Calibri" panose="020F0502020204030204" pitchFamily="34" charset="0"/>
                <a:cs typeface="Calibri" panose="020F0502020204030204" pitchFamily="34" charset="0"/>
              </a:rPr>
              <a:t>Element 2</a:t>
            </a:r>
          </a:p>
        </p:txBody>
      </p:sp>
      <p:sp>
        <p:nvSpPr>
          <p:cNvPr id="5" name="TextBox 4">
            <a:extLst>
              <a:ext uri="{FF2B5EF4-FFF2-40B4-BE49-F238E27FC236}">
                <a16:creationId xmlns:a16="http://schemas.microsoft.com/office/drawing/2014/main" id="{086FACDA-3C95-0A2B-F972-EED5CC13515A}"/>
              </a:ext>
            </a:extLst>
          </p:cNvPr>
          <p:cNvSpPr txBox="1"/>
          <p:nvPr/>
        </p:nvSpPr>
        <p:spPr>
          <a:xfrm>
            <a:off x="6197602" y="2811897"/>
            <a:ext cx="2641601" cy="420564"/>
          </a:xfrm>
          <a:prstGeom prst="rect">
            <a:avLst/>
          </a:prstGeom>
          <a:solidFill>
            <a:schemeClr val="accent1">
              <a:lumMod val="75000"/>
            </a:schemeClr>
          </a:solidFill>
        </p:spPr>
        <p:txBody>
          <a:bodyPr wrap="square" rtlCol="0">
            <a:spAutoFit/>
          </a:bodyPr>
          <a:lstStyle/>
          <a:p>
            <a:pPr algn="ctr"/>
            <a:r>
              <a:rPr lang="en-US" sz="2133" dirty="0">
                <a:solidFill>
                  <a:schemeClr val="bg1"/>
                </a:solidFill>
                <a:latin typeface="Calibri" panose="020F0502020204030204" pitchFamily="34" charset="0"/>
                <a:ea typeface="Calibri" panose="020F0502020204030204" pitchFamily="34" charset="0"/>
                <a:cs typeface="Calibri" panose="020F0502020204030204" pitchFamily="34" charset="0"/>
              </a:rPr>
              <a:t>Element 3</a:t>
            </a:r>
          </a:p>
        </p:txBody>
      </p:sp>
      <p:sp>
        <p:nvSpPr>
          <p:cNvPr id="6" name="TextBox 5">
            <a:extLst>
              <a:ext uri="{FF2B5EF4-FFF2-40B4-BE49-F238E27FC236}">
                <a16:creationId xmlns:a16="http://schemas.microsoft.com/office/drawing/2014/main" id="{5F0CBF17-5EC3-E69A-C077-AD9691D45F9C}"/>
              </a:ext>
            </a:extLst>
          </p:cNvPr>
          <p:cNvSpPr txBox="1"/>
          <p:nvPr/>
        </p:nvSpPr>
        <p:spPr>
          <a:xfrm>
            <a:off x="9023739" y="2821623"/>
            <a:ext cx="2645749" cy="420564"/>
          </a:xfrm>
          <a:prstGeom prst="rect">
            <a:avLst/>
          </a:prstGeom>
          <a:solidFill>
            <a:schemeClr val="accent1">
              <a:lumMod val="75000"/>
            </a:schemeClr>
          </a:solidFill>
        </p:spPr>
        <p:txBody>
          <a:bodyPr wrap="square" rtlCol="0">
            <a:spAutoFit/>
          </a:bodyPr>
          <a:lstStyle/>
          <a:p>
            <a:pPr algn="ctr"/>
            <a:r>
              <a:rPr lang="en-US" sz="2133" dirty="0">
                <a:solidFill>
                  <a:schemeClr val="bg1"/>
                </a:solidFill>
                <a:latin typeface="Calibri" panose="020F0502020204030204" pitchFamily="34" charset="0"/>
                <a:ea typeface="Calibri" panose="020F0502020204030204" pitchFamily="34" charset="0"/>
                <a:cs typeface="Calibri" panose="020F0502020204030204" pitchFamily="34" charset="0"/>
              </a:rPr>
              <a:t>Element 4</a:t>
            </a:r>
          </a:p>
        </p:txBody>
      </p:sp>
      <p:sp>
        <p:nvSpPr>
          <p:cNvPr id="2" name="Rectangle 1">
            <a:extLst>
              <a:ext uri="{FF2B5EF4-FFF2-40B4-BE49-F238E27FC236}">
                <a16:creationId xmlns:a16="http://schemas.microsoft.com/office/drawing/2014/main" id="{99939213-A79A-94AF-ECCE-29DE71325959}"/>
              </a:ext>
            </a:extLst>
          </p:cNvPr>
          <p:cNvSpPr/>
          <p:nvPr/>
        </p:nvSpPr>
        <p:spPr>
          <a:xfrm>
            <a:off x="484673" y="3311701"/>
            <a:ext cx="2641601" cy="2895022"/>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Rectangle 16">
            <a:extLst>
              <a:ext uri="{FF2B5EF4-FFF2-40B4-BE49-F238E27FC236}">
                <a16:creationId xmlns:a16="http://schemas.microsoft.com/office/drawing/2014/main" id="{8C4B5563-25E9-7A75-7392-F2767CCF722E}"/>
              </a:ext>
            </a:extLst>
          </p:cNvPr>
          <p:cNvSpPr/>
          <p:nvPr/>
        </p:nvSpPr>
        <p:spPr>
          <a:xfrm>
            <a:off x="3346581" y="3311701"/>
            <a:ext cx="2641601" cy="2870243"/>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Rectangle 17">
            <a:extLst>
              <a:ext uri="{FF2B5EF4-FFF2-40B4-BE49-F238E27FC236}">
                <a16:creationId xmlns:a16="http://schemas.microsoft.com/office/drawing/2014/main" id="{6CD22B84-CB40-0873-39AD-A0DBABB4E25B}"/>
              </a:ext>
            </a:extLst>
          </p:cNvPr>
          <p:cNvSpPr/>
          <p:nvPr/>
        </p:nvSpPr>
        <p:spPr>
          <a:xfrm>
            <a:off x="6197601" y="3311701"/>
            <a:ext cx="2641601" cy="2870243"/>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Rectangle 18">
            <a:extLst>
              <a:ext uri="{FF2B5EF4-FFF2-40B4-BE49-F238E27FC236}">
                <a16:creationId xmlns:a16="http://schemas.microsoft.com/office/drawing/2014/main" id="{47929391-4845-5679-061B-EE549C965C86}"/>
              </a:ext>
            </a:extLst>
          </p:cNvPr>
          <p:cNvSpPr/>
          <p:nvPr/>
        </p:nvSpPr>
        <p:spPr>
          <a:xfrm>
            <a:off x="9023740" y="3311701"/>
            <a:ext cx="2641601" cy="2895022"/>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extBox 19">
            <a:extLst>
              <a:ext uri="{FF2B5EF4-FFF2-40B4-BE49-F238E27FC236}">
                <a16:creationId xmlns:a16="http://schemas.microsoft.com/office/drawing/2014/main" id="{8827E838-B8E6-A6C3-0FAA-425C31B9536E}"/>
              </a:ext>
            </a:extLst>
          </p:cNvPr>
          <p:cNvSpPr txBox="1"/>
          <p:nvPr/>
        </p:nvSpPr>
        <p:spPr>
          <a:xfrm>
            <a:off x="501780" y="3298528"/>
            <a:ext cx="2635381" cy="2225738"/>
          </a:xfrm>
          <a:prstGeom prst="rect">
            <a:avLst/>
          </a:prstGeom>
          <a:noFill/>
        </p:spPr>
        <p:txBody>
          <a:bodyPr wrap="square" rtlCol="0">
            <a:spAutoFit/>
          </a:bodyPr>
          <a:lstStyle/>
          <a:p>
            <a:pPr lvl="0"/>
            <a:r>
              <a:rPr lang="en-US" sz="1733" b="1" dirty="0">
                <a:solidFill>
                  <a:schemeClr val="bg1"/>
                </a:solidFill>
                <a:latin typeface="Calibri" panose="020F0502020204030204" pitchFamily="34" charset="0"/>
                <a:ea typeface="Calibri" panose="020F0502020204030204" pitchFamily="34" charset="0"/>
                <a:cs typeface="Calibri" panose="020F0502020204030204" pitchFamily="34" charset="0"/>
              </a:rPr>
              <a:t>Description of SNP Population</a:t>
            </a:r>
          </a:p>
          <a:p>
            <a:pPr marL="228594" indent="-228594">
              <a:buFont typeface="Wingdings" panose="05000000000000000000" pitchFamily="2" charset="2"/>
              <a:buChar char="§"/>
            </a:pPr>
            <a:r>
              <a:rPr lang="en-US" sz="1733" dirty="0">
                <a:solidFill>
                  <a:schemeClr val="bg1"/>
                </a:solidFill>
                <a:latin typeface="Calibri" panose="020F0502020204030204" pitchFamily="34" charset="0"/>
                <a:ea typeface="Calibri" panose="020F0502020204030204" pitchFamily="34" charset="0"/>
                <a:cs typeface="Calibri" panose="020F0502020204030204" pitchFamily="34" charset="0"/>
              </a:rPr>
              <a:t>Determining eligibility</a:t>
            </a:r>
          </a:p>
          <a:p>
            <a:pPr marL="228594" indent="-228594">
              <a:buFont typeface="Wingdings" panose="05000000000000000000" pitchFamily="2" charset="2"/>
              <a:buChar char="§"/>
            </a:pPr>
            <a:r>
              <a:rPr lang="en-US" sz="1733" dirty="0">
                <a:solidFill>
                  <a:schemeClr val="bg1"/>
                </a:solidFill>
                <a:latin typeface="Calibri" panose="020F0502020204030204" pitchFamily="34" charset="0"/>
                <a:ea typeface="Calibri" panose="020F0502020204030204" pitchFamily="34" charset="0"/>
                <a:cs typeface="Calibri" panose="020F0502020204030204" pitchFamily="34" charset="0"/>
              </a:rPr>
              <a:t>Defines our most vulnerable members</a:t>
            </a:r>
          </a:p>
          <a:p>
            <a:pPr marL="228594" indent="-228594">
              <a:buFont typeface="Wingdings" panose="05000000000000000000" pitchFamily="2" charset="2"/>
              <a:buChar char="§"/>
            </a:pPr>
            <a:r>
              <a:rPr lang="en-US" sz="1733" dirty="0">
                <a:solidFill>
                  <a:schemeClr val="bg1"/>
                </a:solidFill>
                <a:latin typeface="Calibri" panose="020F0502020204030204" pitchFamily="34" charset="0"/>
                <a:ea typeface="Calibri" panose="020F0502020204030204" pitchFamily="34" charset="0"/>
                <a:cs typeface="Calibri" panose="020F0502020204030204" pitchFamily="34" charset="0"/>
              </a:rPr>
              <a:t>Identifies relationships with community partners</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AB9DEAF9-9C08-BF6F-EB0F-B2210FC9F437}"/>
              </a:ext>
            </a:extLst>
          </p:cNvPr>
          <p:cNvSpPr txBox="1"/>
          <p:nvPr/>
        </p:nvSpPr>
        <p:spPr>
          <a:xfrm>
            <a:off x="3328713" y="3257489"/>
            <a:ext cx="2748628" cy="2924455"/>
          </a:xfrm>
          <a:prstGeom prst="rect">
            <a:avLst/>
          </a:prstGeom>
          <a:noFill/>
        </p:spPr>
        <p:txBody>
          <a:bodyPr wrap="square" rtlCol="0">
            <a:spAutoFit/>
          </a:bodyPr>
          <a:lstStyle/>
          <a:p>
            <a:pPr lvl="0"/>
            <a:r>
              <a:rPr lang="en-US" sz="1733" b="1" dirty="0">
                <a:solidFill>
                  <a:schemeClr val="bg1"/>
                </a:solidFill>
                <a:latin typeface="Calibri" panose="020F0502020204030204" pitchFamily="34" charset="0"/>
                <a:ea typeface="Calibri" panose="020F0502020204030204" pitchFamily="34" charset="0"/>
                <a:cs typeface="Calibri" panose="020F0502020204030204" pitchFamily="34" charset="0"/>
              </a:rPr>
              <a:t>Care Coordination</a:t>
            </a:r>
          </a:p>
          <a:p>
            <a:pPr marL="228594" indent="-228594">
              <a:buFont typeface="Wingdings" panose="05000000000000000000" pitchFamily="2" charset="2"/>
              <a:buChar char="§"/>
            </a:pPr>
            <a:r>
              <a:rPr lang="en-US" sz="1667" dirty="0">
                <a:solidFill>
                  <a:schemeClr val="bg1"/>
                </a:solidFill>
                <a:latin typeface="Calibri" panose="020F0502020204030204" pitchFamily="34" charset="0"/>
                <a:ea typeface="Calibri" panose="020F0502020204030204" pitchFamily="34" charset="0"/>
                <a:cs typeface="Calibri" panose="020F0502020204030204" pitchFamily="34" charset="0"/>
              </a:rPr>
              <a:t>Staff structure &amp; oversight process</a:t>
            </a:r>
          </a:p>
          <a:p>
            <a:pPr marL="228594" indent="-228594">
              <a:buFont typeface="Wingdings" panose="05000000000000000000" pitchFamily="2" charset="2"/>
              <a:buChar char="§"/>
            </a:pPr>
            <a:r>
              <a:rPr lang="en-US" sz="1667" dirty="0">
                <a:solidFill>
                  <a:schemeClr val="bg1"/>
                </a:solidFill>
                <a:latin typeface="Calibri" panose="020F0502020204030204" pitchFamily="34" charset="0"/>
                <a:ea typeface="Calibri" panose="020F0502020204030204" pitchFamily="34" charset="0"/>
                <a:cs typeface="Calibri" panose="020F0502020204030204" pitchFamily="34" charset="0"/>
              </a:rPr>
              <a:t>HRA process</a:t>
            </a:r>
          </a:p>
          <a:p>
            <a:pPr marL="228594" indent="-228594">
              <a:buFont typeface="Wingdings" panose="05000000000000000000" pitchFamily="2" charset="2"/>
              <a:buChar char="§"/>
            </a:pPr>
            <a:r>
              <a:rPr lang="en-US" sz="1667" dirty="0">
                <a:solidFill>
                  <a:schemeClr val="bg1"/>
                </a:solidFill>
                <a:latin typeface="Calibri" panose="020F0502020204030204" pitchFamily="34" charset="0"/>
                <a:ea typeface="Calibri" panose="020F0502020204030204" pitchFamily="34" charset="0"/>
                <a:cs typeface="Calibri" panose="020F0502020204030204" pitchFamily="34" charset="0"/>
              </a:rPr>
              <a:t>Annual face-to-face visit</a:t>
            </a:r>
          </a:p>
          <a:p>
            <a:pPr marL="228594" indent="-228594">
              <a:buFont typeface="Wingdings" panose="05000000000000000000" pitchFamily="2" charset="2"/>
              <a:buChar char="§"/>
            </a:pPr>
            <a:r>
              <a:rPr lang="en-US" sz="1667" dirty="0">
                <a:solidFill>
                  <a:schemeClr val="bg1"/>
                </a:solidFill>
                <a:latin typeface="Calibri" panose="020F0502020204030204" pitchFamily="34" charset="0"/>
                <a:ea typeface="Calibri" panose="020F0502020204030204" pitchFamily="34" charset="0"/>
                <a:cs typeface="Calibri" panose="020F0502020204030204" pitchFamily="34" charset="0"/>
              </a:rPr>
              <a:t>Individualized care plan</a:t>
            </a:r>
          </a:p>
          <a:p>
            <a:pPr marL="228594" indent="-228594">
              <a:buFont typeface="Wingdings" panose="05000000000000000000" pitchFamily="2" charset="2"/>
              <a:buChar char="§"/>
            </a:pPr>
            <a:r>
              <a:rPr lang="en-US" sz="1667" dirty="0">
                <a:solidFill>
                  <a:schemeClr val="bg1"/>
                </a:solidFill>
                <a:latin typeface="Calibri" panose="020F0502020204030204" pitchFamily="34" charset="0"/>
                <a:ea typeface="Calibri" panose="020F0502020204030204" pitchFamily="34" charset="0"/>
                <a:cs typeface="Calibri" panose="020F0502020204030204" pitchFamily="34" charset="0"/>
              </a:rPr>
              <a:t>Interdisciplinary care team</a:t>
            </a:r>
          </a:p>
          <a:p>
            <a:pPr marL="228594" indent="-228594">
              <a:buFont typeface="Wingdings" panose="05000000000000000000" pitchFamily="2" charset="2"/>
              <a:buChar char="§"/>
            </a:pPr>
            <a:r>
              <a:rPr lang="en-US" sz="1667" dirty="0">
                <a:solidFill>
                  <a:schemeClr val="bg1"/>
                </a:solidFill>
                <a:latin typeface="Calibri" panose="020F0502020204030204" pitchFamily="34" charset="0"/>
                <a:ea typeface="Calibri" panose="020F0502020204030204" pitchFamily="34" charset="0"/>
                <a:cs typeface="Calibri" panose="020F0502020204030204" pitchFamily="34" charset="0"/>
              </a:rPr>
              <a:t>Transition of care management </a:t>
            </a:r>
          </a:p>
          <a:p>
            <a:pPr marL="228594" indent="-228594">
              <a:buFont typeface="Wingdings" panose="05000000000000000000" pitchFamily="2" charset="2"/>
              <a:buChar char="§"/>
            </a:pPr>
            <a:r>
              <a:rPr lang="en-US" sz="1667" dirty="0">
                <a:solidFill>
                  <a:schemeClr val="bg1"/>
                </a:solidFill>
                <a:latin typeface="Calibri" panose="020F0502020204030204" pitchFamily="34" charset="0"/>
                <a:ea typeface="Calibri" panose="020F0502020204030204" pitchFamily="34" charset="0"/>
                <a:cs typeface="Calibri" panose="020F0502020204030204" pitchFamily="34" charset="0"/>
              </a:rPr>
              <a:t>Annual associate MOC training</a:t>
            </a:r>
            <a:endParaRPr lang="en-US" sz="1667" dirty="0"/>
          </a:p>
        </p:txBody>
      </p:sp>
      <p:sp>
        <p:nvSpPr>
          <p:cNvPr id="22" name="TextBox 21">
            <a:extLst>
              <a:ext uri="{FF2B5EF4-FFF2-40B4-BE49-F238E27FC236}">
                <a16:creationId xmlns:a16="http://schemas.microsoft.com/office/drawing/2014/main" id="{2EBBD562-530F-A6CC-B84B-47B1F5B307BD}"/>
              </a:ext>
            </a:extLst>
          </p:cNvPr>
          <p:cNvSpPr txBox="1"/>
          <p:nvPr/>
        </p:nvSpPr>
        <p:spPr>
          <a:xfrm>
            <a:off x="6159243" y="3298527"/>
            <a:ext cx="2761860" cy="2492414"/>
          </a:xfrm>
          <a:prstGeom prst="rect">
            <a:avLst/>
          </a:prstGeom>
          <a:noFill/>
        </p:spPr>
        <p:txBody>
          <a:bodyPr wrap="square" rtlCol="0">
            <a:spAutoFit/>
          </a:bodyPr>
          <a:lstStyle/>
          <a:p>
            <a:r>
              <a:rPr lang="en-US" sz="1733" b="1" dirty="0">
                <a:solidFill>
                  <a:schemeClr val="bg1"/>
                </a:solidFill>
                <a:latin typeface="Calibri" panose="020F0502020204030204" pitchFamily="34" charset="0"/>
                <a:ea typeface="Calibri" panose="020F0502020204030204" pitchFamily="34" charset="0"/>
                <a:cs typeface="Calibri" panose="020F0502020204030204" pitchFamily="34" charset="0"/>
              </a:rPr>
              <a:t>Provider Network</a:t>
            </a:r>
          </a:p>
          <a:p>
            <a:pPr marL="224361" lvl="1" indent="-224361">
              <a:buFont typeface="Wingdings" panose="05000000000000000000" pitchFamily="2" charset="2"/>
              <a:buChar char="§"/>
            </a:pPr>
            <a:r>
              <a:rPr lang="en-US" sz="1733" dirty="0">
                <a:solidFill>
                  <a:schemeClr val="bg1"/>
                </a:solidFill>
                <a:latin typeface="Calibri" panose="020F0502020204030204" pitchFamily="34" charset="0"/>
                <a:ea typeface="Calibri" panose="020F0502020204030204" pitchFamily="34" charset="0"/>
                <a:cs typeface="Calibri" panose="020F0502020204030204" pitchFamily="34" charset="0"/>
              </a:rPr>
              <a:t>Adequate provider network with expertise to care for the SNP population</a:t>
            </a:r>
          </a:p>
          <a:p>
            <a:pPr marL="224361" lvl="1" indent="-224361">
              <a:buFont typeface="Wingdings" panose="05000000000000000000" pitchFamily="2" charset="2"/>
              <a:buChar char="§"/>
            </a:pPr>
            <a:r>
              <a:rPr lang="en-US" sz="1733" dirty="0">
                <a:solidFill>
                  <a:schemeClr val="bg1"/>
                </a:solidFill>
                <a:latin typeface="Calibri" panose="020F0502020204030204" pitchFamily="34" charset="0"/>
                <a:ea typeface="Calibri" panose="020F0502020204030204" pitchFamily="34" charset="0"/>
                <a:cs typeface="Calibri" panose="020F0502020204030204" pitchFamily="34" charset="0"/>
              </a:rPr>
              <a:t>Practice guidelines and care transition protocols</a:t>
            </a:r>
          </a:p>
          <a:p>
            <a:pPr marL="224361" lvl="1" indent="-224361">
              <a:buFont typeface="Wingdings" panose="05000000000000000000" pitchFamily="2" charset="2"/>
              <a:buChar char="§"/>
            </a:pPr>
            <a:r>
              <a:rPr lang="en-US" sz="1733" dirty="0">
                <a:solidFill>
                  <a:schemeClr val="bg1"/>
                </a:solidFill>
                <a:latin typeface="Calibri" panose="020F0502020204030204" pitchFamily="34" charset="0"/>
                <a:ea typeface="Calibri" panose="020F0502020204030204" pitchFamily="34" charset="0"/>
                <a:cs typeface="Calibri" panose="020F0502020204030204" pitchFamily="34" charset="0"/>
              </a:rPr>
              <a:t>Annual provider training</a:t>
            </a:r>
          </a:p>
          <a:p>
            <a:pPr marL="0" lvl="1"/>
            <a:r>
              <a:rPr lang="en-US" sz="1733" dirty="0">
                <a:solidFill>
                  <a:schemeClr val="bg1"/>
                </a:solidFill>
                <a:latin typeface="Calibri" panose="020F0502020204030204" pitchFamily="34" charset="0"/>
                <a:ea typeface="Calibri" panose="020F0502020204030204" pitchFamily="34" charset="0"/>
                <a:cs typeface="Calibri" panose="020F0502020204030204" pitchFamily="34" charset="0"/>
              </a:rPr>
              <a:t> </a:t>
            </a:r>
            <a:endParaRPr lang="en-US" sz="1733" dirty="0">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1F940704-6A9D-A567-5F41-6D92598E9C5F}"/>
              </a:ext>
            </a:extLst>
          </p:cNvPr>
          <p:cNvSpPr txBox="1"/>
          <p:nvPr/>
        </p:nvSpPr>
        <p:spPr>
          <a:xfrm>
            <a:off x="8996785" y="3244531"/>
            <a:ext cx="2620867" cy="2492414"/>
          </a:xfrm>
          <a:prstGeom prst="rect">
            <a:avLst/>
          </a:prstGeom>
          <a:noFill/>
        </p:spPr>
        <p:txBody>
          <a:bodyPr wrap="square" rtlCol="0">
            <a:spAutoFit/>
          </a:bodyPr>
          <a:lstStyle/>
          <a:p>
            <a:pPr lvl="0"/>
            <a:r>
              <a:rPr lang="en-US" sz="1733" b="1" dirty="0">
                <a:solidFill>
                  <a:schemeClr val="bg1"/>
                </a:solidFill>
                <a:latin typeface="Calibri" panose="020F0502020204030204" pitchFamily="34" charset="0"/>
                <a:ea typeface="Calibri" panose="020F0502020204030204" pitchFamily="34" charset="0"/>
                <a:cs typeface="Calibri" panose="020F0502020204030204" pitchFamily="34" charset="0"/>
              </a:rPr>
              <a:t>Quality Measurement &amp; Performance Improvement</a:t>
            </a:r>
          </a:p>
          <a:p>
            <a:pPr marL="228594" indent="-228594">
              <a:buFont typeface="Wingdings" panose="05000000000000000000" pitchFamily="2" charset="2"/>
              <a:buChar char="§"/>
            </a:pPr>
            <a:r>
              <a:rPr lang="en-US" sz="1733" dirty="0">
                <a:solidFill>
                  <a:schemeClr val="bg1"/>
                </a:solidFill>
                <a:latin typeface="Calibri" panose="020F0502020204030204" pitchFamily="34" charset="0"/>
                <a:ea typeface="Calibri" panose="020F0502020204030204" pitchFamily="34" charset="0"/>
                <a:cs typeface="Calibri" panose="020F0502020204030204" pitchFamily="34" charset="0"/>
              </a:rPr>
              <a:t>Defines the quality improvement plan</a:t>
            </a:r>
          </a:p>
          <a:p>
            <a:pPr marL="228594" indent="-228594">
              <a:buFont typeface="Wingdings" panose="05000000000000000000" pitchFamily="2" charset="2"/>
              <a:buChar char="§"/>
            </a:pPr>
            <a:r>
              <a:rPr lang="en-US" sz="1733" dirty="0">
                <a:solidFill>
                  <a:schemeClr val="bg1"/>
                </a:solidFill>
                <a:latin typeface="Calibri" panose="020F0502020204030204" pitchFamily="34" charset="0"/>
                <a:ea typeface="Calibri" panose="020F0502020204030204" pitchFamily="34" charset="0"/>
                <a:cs typeface="Calibri" panose="020F0502020204030204" pitchFamily="34" charset="0"/>
              </a:rPr>
              <a:t>Includes how to identify, define and measure goals and health outcomes</a:t>
            </a:r>
            <a:endParaRPr lang="en-US" sz="1733"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9B2B412-7789-23B8-1FBF-327F2212A8D0}"/>
              </a:ext>
            </a:extLst>
          </p:cNvPr>
          <p:cNvSpPr txBox="1"/>
          <p:nvPr/>
        </p:nvSpPr>
        <p:spPr>
          <a:xfrm>
            <a:off x="406400" y="6260935"/>
            <a:ext cx="9791700" cy="420756"/>
          </a:xfrm>
          <a:prstGeom prst="rect">
            <a:avLst/>
          </a:prstGeom>
          <a:noFill/>
        </p:spPr>
        <p:txBody>
          <a:bodyPr wrap="square" rtlCol="0">
            <a:spAutoFit/>
          </a:bodyPr>
          <a:lstStyle/>
          <a:p>
            <a:pPr marL="129114" lvl="1" indent="0">
              <a:lnSpc>
                <a:spcPct val="100000"/>
              </a:lnSpc>
              <a:spcBef>
                <a:spcPts val="0"/>
              </a:spcBef>
              <a:spcAft>
                <a:spcPts val="0"/>
              </a:spcAft>
              <a:buNone/>
            </a:pPr>
            <a:r>
              <a:rPr lang="en-US" altLang="en-US" sz="1067"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References: </a:t>
            </a:r>
            <a:r>
              <a:rPr 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Medicare Managed Care Manual, Chapter 5- Quality Assessment 20.2.1 - Model of Care Elements</a:t>
            </a:r>
            <a:endParaRPr 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129114" lvl="1" indent="0">
              <a:lnSpc>
                <a:spcPct val="100000"/>
              </a:lnSpc>
              <a:spcBef>
                <a:spcPts val="0"/>
              </a:spcBef>
              <a:spcAft>
                <a:spcPts val="0"/>
              </a:spcAft>
              <a:buNone/>
            </a:pPr>
            <a:r>
              <a:rPr lang="en-US" alt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National Committee for Quality Assurance. (2024, October). Model of Care Scoring Guidelines for Contract Year 2026. </a:t>
            </a:r>
            <a:endParaRPr lang="en-US" dirty="0"/>
          </a:p>
        </p:txBody>
      </p:sp>
    </p:spTree>
    <p:extLst>
      <p:ext uri="{BB962C8B-B14F-4D97-AF65-F5344CB8AC3E}">
        <p14:creationId xmlns:p14="http://schemas.microsoft.com/office/powerpoint/2010/main" val="2572799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69245-CFAA-1074-AD2B-7F447A579AA9}"/>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3EE01851-086C-B462-647D-D42CBE2443CE}"/>
              </a:ext>
            </a:extLst>
          </p:cNvPr>
          <p:cNvSpPr>
            <a:spLocks noGrp="1"/>
          </p:cNvSpPr>
          <p:nvPr>
            <p:ph type="title"/>
          </p:nvPr>
        </p:nvSpPr>
        <p:spPr>
          <a:xfrm>
            <a:off x="406400" y="482600"/>
            <a:ext cx="10388600" cy="1253067"/>
          </a:xfrm>
        </p:spPr>
        <p:txBody>
          <a:bodyPr>
            <a:noAutofit/>
          </a:bodyPr>
          <a:lstStyle/>
          <a:p>
            <a:pPr eaLnBrk="1" fontAlgn="auto" hangingPunct="1">
              <a:spcAft>
                <a:spcPts val="0"/>
              </a:spcAft>
              <a:defRPr/>
            </a:pPr>
            <a:r>
              <a:rPr lang="en-US" altLang="en-US" sz="4000" cap="none" dirty="0">
                <a:solidFill>
                  <a:srgbClr val="1E2C3E"/>
                </a:solidFill>
                <a:ea typeface="Calibri" panose="020F0502020204030204" pitchFamily="34" charset="0"/>
                <a:cs typeface="Calibri" panose="020F0502020204030204" pitchFamily="34" charset="0"/>
              </a:rPr>
              <a:t>MOC 1: Description of SNP Population</a:t>
            </a:r>
          </a:p>
        </p:txBody>
      </p:sp>
      <p:sp>
        <p:nvSpPr>
          <p:cNvPr id="16387" name="Content Placeholder 1">
            <a:extLst>
              <a:ext uri="{FF2B5EF4-FFF2-40B4-BE49-F238E27FC236}">
                <a16:creationId xmlns:a16="http://schemas.microsoft.com/office/drawing/2014/main" id="{54DD0E05-BD30-21D2-D927-77261277F2AA}"/>
              </a:ext>
            </a:extLst>
          </p:cNvPr>
          <p:cNvSpPr>
            <a:spLocks noGrp="1" noChangeArrowheads="1"/>
          </p:cNvSpPr>
          <p:nvPr>
            <p:ph idx="1"/>
          </p:nvPr>
        </p:nvSpPr>
        <p:spPr>
          <a:xfrm>
            <a:off x="406400" y="2255671"/>
            <a:ext cx="11404600" cy="4161005"/>
          </a:xfrm>
        </p:spPr>
        <p:txBody>
          <a:bodyPr/>
          <a:lstStyle/>
          <a:p>
            <a:r>
              <a:rPr lang="en-US" altLang="en-US" sz="2000" b="1" i="1" dirty="0">
                <a:solidFill>
                  <a:schemeClr val="accent6">
                    <a:lumMod val="75000"/>
                  </a:schemeClr>
                </a:solidFill>
                <a:latin typeface="Arial Nova" panose="020B0504020202020204" pitchFamily="34" charset="0"/>
              </a:rPr>
              <a:t>What is a Special Needs Plan?</a:t>
            </a:r>
          </a:p>
          <a:p>
            <a:r>
              <a:rPr lang="en-US" altLang="en-US" sz="2000" dirty="0">
                <a:solidFill>
                  <a:schemeClr val="bg1"/>
                </a:solidFill>
                <a:latin typeface="Arial Nova" panose="020B0504020202020204" pitchFamily="34" charset="0"/>
              </a:rPr>
              <a:t>Medicare Advantage (MA) Special Needs Plans (SNPs) are designed for specific groups of members with special health care needs. CMS has defined three types of SNPs that serve the following types of members:</a:t>
            </a:r>
          </a:p>
          <a:p>
            <a:pPr marL="459306" indent="-309026">
              <a:lnSpc>
                <a:spcPct val="100000"/>
              </a:lnSpc>
              <a:spcBef>
                <a:spcPts val="1200"/>
              </a:spcBef>
              <a:spcAft>
                <a:spcPts val="0"/>
              </a:spcAft>
              <a:buFont typeface="Wingdings" panose="05000000000000000000" pitchFamily="2" charset="2"/>
              <a:buChar char="§"/>
            </a:pPr>
            <a:r>
              <a:rPr lang="en-US" altLang="en-US" sz="2000" b="1" dirty="0">
                <a:solidFill>
                  <a:schemeClr val="bg1"/>
                </a:solidFill>
                <a:latin typeface="Arial Nova" panose="020B0504020202020204" pitchFamily="34" charset="0"/>
              </a:rPr>
              <a:t>Chronic Condition SNP (C-SNP) </a:t>
            </a:r>
            <a:r>
              <a:rPr lang="en-US" altLang="en-US" sz="2000" dirty="0">
                <a:solidFill>
                  <a:schemeClr val="bg1"/>
                </a:solidFill>
                <a:latin typeface="Arial Nova" panose="020B0504020202020204" pitchFamily="34" charset="0"/>
              </a:rPr>
              <a:t>- Beneficiaries with certain chronic and disabling conditions</a:t>
            </a:r>
          </a:p>
          <a:p>
            <a:pPr marL="459306" indent="-309026">
              <a:lnSpc>
                <a:spcPct val="100000"/>
              </a:lnSpc>
              <a:spcBef>
                <a:spcPts val="1200"/>
              </a:spcBef>
              <a:spcAft>
                <a:spcPts val="0"/>
              </a:spcAft>
              <a:buFont typeface="Wingdings" panose="05000000000000000000" pitchFamily="2" charset="2"/>
              <a:buChar char="§"/>
            </a:pPr>
            <a:r>
              <a:rPr lang="en-US" altLang="en-US" sz="2000" b="1" dirty="0">
                <a:solidFill>
                  <a:schemeClr val="bg1"/>
                </a:solidFill>
                <a:latin typeface="Arial Nova" panose="020B0504020202020204" pitchFamily="34" charset="0"/>
              </a:rPr>
              <a:t>Dual Eligible SNP (D-SNP)</a:t>
            </a:r>
            <a:r>
              <a:rPr lang="en-US" altLang="en-US" sz="2000" dirty="0">
                <a:solidFill>
                  <a:schemeClr val="bg1"/>
                </a:solidFill>
                <a:latin typeface="Arial Nova" panose="020B0504020202020204" pitchFamily="34" charset="0"/>
              </a:rPr>
              <a:t> - Beneficiaries who are eligible for both Medicare and Medicaid</a:t>
            </a:r>
          </a:p>
          <a:p>
            <a:pPr marL="459306" indent="-309026">
              <a:lnSpc>
                <a:spcPct val="100000"/>
              </a:lnSpc>
              <a:spcBef>
                <a:spcPts val="1200"/>
              </a:spcBef>
              <a:spcAft>
                <a:spcPts val="0"/>
              </a:spcAft>
              <a:buFont typeface="Wingdings" panose="05000000000000000000" pitchFamily="2" charset="2"/>
              <a:buChar char="§"/>
            </a:pPr>
            <a:r>
              <a:rPr lang="en-US" altLang="en-US" sz="2000" b="1" dirty="0">
                <a:solidFill>
                  <a:schemeClr val="bg1"/>
                </a:solidFill>
                <a:latin typeface="Arial Nova" panose="020B0504020202020204" pitchFamily="34" charset="0"/>
              </a:rPr>
              <a:t>Institutional SNP (I-SNP) </a:t>
            </a:r>
            <a:r>
              <a:rPr lang="en-US" altLang="en-US" sz="2000" dirty="0">
                <a:solidFill>
                  <a:schemeClr val="bg1"/>
                </a:solidFill>
                <a:latin typeface="Arial Nova" panose="020B0504020202020204" pitchFamily="34" charset="0"/>
              </a:rPr>
              <a:t>- </a:t>
            </a:r>
            <a:r>
              <a:rPr lang="en-US" sz="2000" dirty="0">
                <a:solidFill>
                  <a:schemeClr val="bg1"/>
                </a:solidFill>
                <a:latin typeface="Arial Nova" panose="020B0504020202020204" pitchFamily="34" charset="0"/>
              </a:rPr>
              <a:t>Beneficiaries who are institutionalized or require an institutional level of care (LOC)</a:t>
            </a:r>
            <a:endParaRPr lang="en-US" altLang="en-US" sz="2000" dirty="0">
              <a:solidFill>
                <a:schemeClr val="bg1"/>
              </a:solidFill>
              <a:latin typeface="Arial Nova" panose="020B0504020202020204" pitchFamily="34" charset="0"/>
            </a:endParaRPr>
          </a:p>
          <a:p>
            <a:pPr lvl="6"/>
            <a:endParaRPr lang="en-US" altLang="en-US" sz="867" b="1" dirty="0">
              <a:solidFill>
                <a:srgbClr val="1E2C3E"/>
              </a:solidFill>
              <a:latin typeface="Arial Nova" panose="020B0504020202020204" pitchFamily="34" charset="0"/>
            </a:endParaRPr>
          </a:p>
        </p:txBody>
      </p:sp>
      <p:sp>
        <p:nvSpPr>
          <p:cNvPr id="16388" name="Slide Number Placeholder 3">
            <a:extLst>
              <a:ext uri="{FF2B5EF4-FFF2-40B4-BE49-F238E27FC236}">
                <a16:creationId xmlns:a16="http://schemas.microsoft.com/office/drawing/2014/main" id="{472B7130-F68A-619C-8FFA-65776C8695A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7</a:t>
            </a:fld>
            <a:endParaRPr lang="en-US" altLang="en-US" sz="1600" dirty="0">
              <a:solidFill>
                <a:srgbClr val="FEFEFE"/>
              </a:solidFill>
              <a:latin typeface="Times New Roman" panose="02020603050405020304" pitchFamily="18" charset="0"/>
            </a:endParaRPr>
          </a:p>
        </p:txBody>
      </p:sp>
      <p:sp>
        <p:nvSpPr>
          <p:cNvPr id="3" name="Footer Placeholder 3">
            <a:extLst>
              <a:ext uri="{FF2B5EF4-FFF2-40B4-BE49-F238E27FC236}">
                <a16:creationId xmlns:a16="http://schemas.microsoft.com/office/drawing/2014/main" id="{1AA26396-5FAE-5085-E094-3EDECBD61065}"/>
              </a:ext>
            </a:extLst>
          </p:cNvPr>
          <p:cNvSpPr txBox="1">
            <a:spLocks/>
          </p:cNvSpPr>
          <p:nvPr/>
        </p:nvSpPr>
        <p:spPr>
          <a:xfrm>
            <a:off x="474133" y="6084685"/>
            <a:ext cx="10363200" cy="385966"/>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pPr>
              <a:defRPr/>
            </a:pPr>
            <a:r>
              <a:rPr lang="en-US" sz="1067"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67"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Centers for Medicare &amp; Medicaid Services; https://www.cms.gov/medicare/enrollment-renewal/special-needs-plans</a:t>
            </a:r>
            <a:endParaRPr lang="en-US" sz="1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2332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36FDFB-CD70-ABFC-A23B-E417F87723F6}"/>
              </a:ext>
            </a:extLst>
          </p:cNvPr>
          <p:cNvSpPr>
            <a:spLocks noGrp="1"/>
          </p:cNvSpPr>
          <p:nvPr>
            <p:ph idx="1"/>
          </p:nvPr>
        </p:nvSpPr>
        <p:spPr>
          <a:xfrm>
            <a:off x="406400" y="2215978"/>
            <a:ext cx="11620500" cy="3956223"/>
          </a:xfrm>
        </p:spPr>
        <p:txBody>
          <a:bodyPr/>
          <a:lstStyle/>
          <a:p>
            <a:pPr marL="0">
              <a:lnSpc>
                <a:spcPct val="100000"/>
              </a:lnSpc>
              <a:spcBef>
                <a:spcPts val="600"/>
              </a:spcBef>
              <a:spcAft>
                <a:spcPts val="0"/>
              </a:spcAft>
              <a:buNone/>
            </a:pPr>
            <a:r>
              <a:rPr lang="en-US" sz="2000" b="1" dirty="0">
                <a:solidFill>
                  <a:schemeClr val="accent6">
                    <a:lumMod val="75000"/>
                  </a:schemeClr>
                </a:solidFill>
                <a:effectLst/>
                <a:latin typeface="Arial Nova" panose="020B0504020202020204" pitchFamily="34" charset="0"/>
                <a:ea typeface="Calibri" panose="020F0502020204030204" pitchFamily="34" charset="0"/>
                <a:cs typeface="Times New Roman" panose="02020603050405020304" pitchFamily="18" charset="0"/>
              </a:rPr>
              <a:t>Fully define SNP staff roles and responsibilities for each care coordination function including: </a:t>
            </a:r>
          </a:p>
          <a:p>
            <a:pPr marL="311143" indent="-311143">
              <a:lnSpc>
                <a:spcPct val="100000"/>
              </a:lnSpc>
              <a:spcBef>
                <a:spcPts val="600"/>
              </a:spcBef>
              <a:spcAft>
                <a:spcPts val="0"/>
              </a:spcAft>
              <a:buFont typeface="Wingdings" panose="05000000000000000000" pitchFamily="2" charset="2"/>
              <a:buChar char="§"/>
            </a:pPr>
            <a:r>
              <a:rPr lang="en-US" sz="20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rPr>
              <a:t>Specific employed and/or contracted staff responsible for performing</a:t>
            </a:r>
          </a:p>
          <a:p>
            <a:pPr lvl="1" indent="-457189">
              <a:lnSpc>
                <a:spcPct val="100000"/>
              </a:lnSpc>
              <a:spcBef>
                <a:spcPts val="600"/>
              </a:spcBef>
              <a:spcAft>
                <a:spcPts val="0"/>
              </a:spcAft>
              <a:buFont typeface="Wingdings" panose="05000000000000000000" pitchFamily="2" charset="2"/>
              <a:buChar char=""/>
            </a:pPr>
            <a:r>
              <a:rPr lang="en-US" sz="2000" dirty="0">
                <a:solidFill>
                  <a:schemeClr val="bg1"/>
                </a:solidFill>
                <a:latin typeface="Arial Nova" panose="020B0504020202020204" pitchFamily="34" charset="0"/>
                <a:ea typeface="Times New Roman" panose="02020603050405020304" pitchFamily="18" charset="0"/>
                <a:cs typeface="Times New Roman" panose="02020603050405020304" pitchFamily="18" charset="0"/>
              </a:rPr>
              <a:t>administrative functions</a:t>
            </a:r>
            <a:endParaRPr lang="en-US" sz="2000" dirty="0">
              <a:solidFill>
                <a:schemeClr val="bg1"/>
              </a:solidFill>
              <a:latin typeface="Arial Nova" panose="020B0504020202020204" pitchFamily="34" charset="0"/>
              <a:ea typeface="Calibri" panose="020F0502020204030204" pitchFamily="34" charset="0"/>
              <a:cs typeface="Times New Roman" panose="02020603050405020304" pitchFamily="18" charset="0"/>
            </a:endParaRPr>
          </a:p>
          <a:p>
            <a:pPr lvl="1" indent="-457189">
              <a:lnSpc>
                <a:spcPct val="100000"/>
              </a:lnSpc>
              <a:spcBef>
                <a:spcPts val="600"/>
              </a:spcBef>
              <a:spcAft>
                <a:spcPts val="0"/>
              </a:spcAft>
              <a:buFont typeface="Wingdings" panose="05000000000000000000" pitchFamily="2" charset="2"/>
              <a:buChar char=""/>
            </a:pPr>
            <a:r>
              <a:rPr lang="en-US" sz="2000" dirty="0">
                <a:solidFill>
                  <a:schemeClr val="bg1"/>
                </a:solidFill>
                <a:latin typeface="Arial Nova" panose="020B0504020202020204" pitchFamily="34" charset="0"/>
                <a:ea typeface="Times New Roman" panose="02020603050405020304" pitchFamily="18" charset="0"/>
                <a:cs typeface="Times New Roman" panose="02020603050405020304" pitchFamily="18" charset="0"/>
              </a:rPr>
              <a:t>clinical functions</a:t>
            </a:r>
            <a:endParaRPr lang="en-US" sz="2000" dirty="0">
              <a:solidFill>
                <a:schemeClr val="bg1"/>
              </a:solidFill>
              <a:latin typeface="Arial Nova" panose="020B0504020202020204" pitchFamily="34" charset="0"/>
              <a:ea typeface="Calibri" panose="020F0502020204030204" pitchFamily="34" charset="0"/>
              <a:cs typeface="Times New Roman" panose="02020603050405020304" pitchFamily="18" charset="0"/>
            </a:endParaRPr>
          </a:p>
          <a:p>
            <a:pPr lvl="1" indent="-457189">
              <a:lnSpc>
                <a:spcPct val="100000"/>
              </a:lnSpc>
              <a:spcBef>
                <a:spcPts val="600"/>
              </a:spcBef>
              <a:spcAft>
                <a:spcPts val="0"/>
              </a:spcAft>
              <a:buFont typeface="Wingdings" panose="05000000000000000000" pitchFamily="2" charset="2"/>
              <a:buChar char=""/>
            </a:pPr>
            <a:r>
              <a:rPr lang="en-US" sz="2000" dirty="0">
                <a:solidFill>
                  <a:schemeClr val="bg1"/>
                </a:solidFill>
                <a:latin typeface="Arial Nova" panose="020B0504020202020204" pitchFamily="34" charset="0"/>
                <a:ea typeface="Times New Roman" panose="02020603050405020304" pitchFamily="18" charset="0"/>
                <a:cs typeface="Times New Roman" panose="02020603050405020304" pitchFamily="18" charset="0"/>
              </a:rPr>
              <a:t>administrative and clinical oversight functions</a:t>
            </a:r>
            <a:endParaRPr lang="en-US" sz="2000" dirty="0">
              <a:solidFill>
                <a:schemeClr val="bg1"/>
              </a:solidFill>
              <a:latin typeface="Arial Nova" panose="020B0504020202020204" pitchFamily="34" charset="0"/>
              <a:ea typeface="Calibri" panose="020F0502020204030204" pitchFamily="34" charset="0"/>
              <a:cs typeface="Times New Roman" panose="02020603050405020304" pitchFamily="18" charset="0"/>
            </a:endParaRPr>
          </a:p>
          <a:p>
            <a:pPr marL="311143" indent="-311143">
              <a:lnSpc>
                <a:spcPct val="100000"/>
              </a:lnSpc>
              <a:spcBef>
                <a:spcPts val="1200"/>
              </a:spcBef>
              <a:spcAft>
                <a:spcPts val="0"/>
              </a:spcAft>
              <a:buFont typeface="Wingdings" panose="05000000000000000000" pitchFamily="2" charset="2"/>
              <a:buChar char="§"/>
            </a:pPr>
            <a:r>
              <a:rPr lang="en-US" sz="20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rPr>
              <a:t>Provide a copy of the SNP’s organizational chart showing how staff responsibilities are identified and coordinated with the job titles in the MOC</a:t>
            </a:r>
          </a:p>
          <a:p>
            <a:pPr marL="311143" indent="-311143">
              <a:lnSpc>
                <a:spcPct val="100000"/>
              </a:lnSpc>
              <a:spcBef>
                <a:spcPts val="1200"/>
              </a:spcBef>
              <a:spcAft>
                <a:spcPts val="0"/>
              </a:spcAft>
              <a:buFont typeface="Wingdings" panose="05000000000000000000" pitchFamily="2" charset="2"/>
              <a:buChar char="§"/>
            </a:pPr>
            <a:r>
              <a:rPr lang="en-US" sz="20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rPr>
              <a:t>Identify the SNP contingency plan(s) used to ensure ongoing continuity of critical staff functions</a:t>
            </a:r>
          </a:p>
          <a:p>
            <a:endParaRPr lang="en-US" dirty="0"/>
          </a:p>
        </p:txBody>
      </p:sp>
      <p:sp>
        <p:nvSpPr>
          <p:cNvPr id="5" name="Title 4">
            <a:extLst>
              <a:ext uri="{FF2B5EF4-FFF2-40B4-BE49-F238E27FC236}">
                <a16:creationId xmlns:a16="http://schemas.microsoft.com/office/drawing/2014/main" id="{7DCA930D-0928-76CD-FDEC-ED4BC13F09E8}"/>
              </a:ext>
            </a:extLst>
          </p:cNvPr>
          <p:cNvSpPr>
            <a:spLocks noGrp="1"/>
          </p:cNvSpPr>
          <p:nvPr>
            <p:ph type="title"/>
          </p:nvPr>
        </p:nvSpPr>
        <p:spPr>
          <a:xfrm>
            <a:off x="406400" y="381000"/>
            <a:ext cx="9855200" cy="1500717"/>
          </a:xfrm>
        </p:spPr>
        <p:txBody>
          <a:bodyPr>
            <a:normAutofit fontScale="90000"/>
          </a:bodyPr>
          <a:lstStyle/>
          <a:p>
            <a:pPr>
              <a:spcBef>
                <a:spcPts val="800"/>
              </a:spcBef>
            </a:pPr>
            <a:br>
              <a:rPr lang="en-US" sz="4800" dirty="0">
                <a:solidFill>
                  <a:srgbClr val="003366"/>
                </a:solidFill>
                <a:latin typeface="Arial Nova" panose="020B0504020202020204" pitchFamily="34" charset="0"/>
              </a:rPr>
            </a:br>
            <a:r>
              <a:rPr lang="en-US" sz="44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MOC 2: Care Coordination Staff </a:t>
            </a:r>
            <a:br>
              <a:rPr lang="en-US" sz="44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br>
            <a:r>
              <a:rPr lang="en-US" sz="44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Structure (Intro) </a:t>
            </a:r>
            <a:br>
              <a:rPr lang="en-US" sz="4400" cap="none" dirty="0">
                <a:solidFill>
                  <a:srgbClr val="003366"/>
                </a:solidFill>
                <a:latin typeface="Arial Nova" panose="020B0504020202020204" pitchFamily="34" charset="0"/>
                <a:ea typeface="Calibri" panose="020F0502020204030204" pitchFamily="34" charset="0"/>
                <a:cs typeface="Calibri" panose="020F0502020204030204" pitchFamily="34" charset="0"/>
              </a:rPr>
            </a:br>
            <a:endParaRPr lang="en-US" sz="4400" cap="none" dirty="0">
              <a:latin typeface="Arial Nova" panose="020B050402020202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EC580E0-F38E-7FE2-BB6A-DC58D7F66BE1}"/>
              </a:ext>
            </a:extLst>
          </p:cNvPr>
          <p:cNvSpPr>
            <a:spLocks noGrp="1"/>
          </p:cNvSpPr>
          <p:nvPr>
            <p:ph type="sldNum" sz="quarter" idx="11"/>
          </p:nvPr>
        </p:nvSpPr>
        <p:spPr/>
        <p:txBody>
          <a:bodyPr/>
          <a:lstStyle/>
          <a:p>
            <a:pPr>
              <a:defRPr/>
            </a:pPr>
            <a:fld id="{B8B1A688-2E24-4A3F-847F-ECE23F7A985C}" type="slidenum">
              <a:rPr lang="en-US" altLang="en-US" smtClean="0"/>
              <a:pPr>
                <a:defRPr/>
              </a:pPr>
              <a:t>8</a:t>
            </a:fld>
            <a:endParaRPr lang="en-US" altLang="en-US" dirty="0"/>
          </a:p>
        </p:txBody>
      </p:sp>
      <p:sp>
        <p:nvSpPr>
          <p:cNvPr id="2" name="Footer Placeholder 3">
            <a:extLst>
              <a:ext uri="{FF2B5EF4-FFF2-40B4-BE49-F238E27FC236}">
                <a16:creationId xmlns:a16="http://schemas.microsoft.com/office/drawing/2014/main" id="{E59271CE-C774-B7E2-B819-3871FE73C0F4}"/>
              </a:ext>
            </a:extLst>
          </p:cNvPr>
          <p:cNvSpPr txBox="1">
            <a:spLocks/>
          </p:cNvSpPr>
          <p:nvPr/>
        </p:nvSpPr>
        <p:spPr>
          <a:xfrm>
            <a:off x="381000" y="6231468"/>
            <a:ext cx="6908800" cy="274993"/>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pPr>
              <a:defRPr/>
            </a:pPr>
            <a:r>
              <a:rPr lang="en-US" sz="10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42 CFR § 422.101(f)(2)(ii)-(v); 42 CFR § 422.152(g)(2)(vii)-(x)</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42476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3C28F6-E791-1D8F-3AA6-F9FAC42198FE}"/>
              </a:ext>
            </a:extLst>
          </p:cNvPr>
          <p:cNvSpPr>
            <a:spLocks noGrp="1"/>
          </p:cNvSpPr>
          <p:nvPr>
            <p:ph idx="1"/>
          </p:nvPr>
        </p:nvSpPr>
        <p:spPr>
          <a:xfrm>
            <a:off x="406400" y="2286000"/>
            <a:ext cx="11404600" cy="3581400"/>
          </a:xfrm>
        </p:spPr>
        <p:txBody>
          <a:bodyPr/>
          <a:lstStyle/>
          <a:p>
            <a:pPr marL="304792">
              <a:lnSpc>
                <a:spcPct val="100000"/>
              </a:lnSpc>
              <a:spcBef>
                <a:spcPts val="800"/>
              </a:spcBef>
              <a:spcAft>
                <a:spcPts val="800"/>
              </a:spcAft>
              <a:buNone/>
            </a:pPr>
            <a:r>
              <a:rPr lang="en-US" sz="2000" b="1" dirty="0">
                <a:solidFill>
                  <a:schemeClr val="accent6">
                    <a:lumMod val="75000"/>
                  </a:schemeClr>
                </a:solidFill>
                <a:effectLst/>
                <a:latin typeface="Arial Nova" panose="020B0504020202020204" pitchFamily="34" charset="0"/>
                <a:ea typeface="Times New Roman" panose="02020603050405020304" pitchFamily="18" charset="0"/>
                <a:cs typeface="Calibri Light" panose="020F0302020204030204" pitchFamily="34" charset="0"/>
              </a:rPr>
              <a:t>The Care Coordination description </a:t>
            </a:r>
            <a:r>
              <a:rPr lang="en-US" sz="2000" b="1" dirty="0">
                <a:solidFill>
                  <a:schemeClr val="accent6">
                    <a:lumMod val="75000"/>
                  </a:schemeClr>
                </a:solidFill>
                <a:latin typeface="Arial Nova" panose="020B0504020202020204" pitchFamily="34" charset="0"/>
                <a:ea typeface="Times New Roman" panose="02020603050405020304" pitchFamily="18" charset="0"/>
                <a:cs typeface="Calibri Light" panose="020F0302020204030204" pitchFamily="34" charset="0"/>
              </a:rPr>
              <a:t>must include:</a:t>
            </a:r>
            <a:endParaRPr lang="en-US" sz="2000" b="1" dirty="0">
              <a:solidFill>
                <a:schemeClr val="accent6">
                  <a:lumMod val="75000"/>
                </a:schemeClr>
              </a:solidFill>
              <a:effectLst/>
              <a:latin typeface="Arial Nova" panose="020B0504020202020204" pitchFamily="34" charset="0"/>
              <a:ea typeface="Calibri" panose="020F0502020204030204" pitchFamily="34" charset="0"/>
              <a:cs typeface="Times New Roman" panose="02020603050405020304" pitchFamily="18" charset="0"/>
            </a:endParaRPr>
          </a:p>
          <a:p>
            <a:pPr indent="-306910">
              <a:lnSpc>
                <a:spcPct val="100000"/>
              </a:lnSpc>
              <a:spcBef>
                <a:spcPts val="800"/>
              </a:spcBef>
              <a:spcAft>
                <a:spcPts val="800"/>
              </a:spcAft>
              <a:buFont typeface="Wingdings" panose="05000000000000000000" pitchFamily="2" charset="2"/>
              <a:buChar char="§"/>
            </a:pPr>
            <a:r>
              <a:rPr lang="en-US" sz="2000" dirty="0">
                <a:solidFill>
                  <a:schemeClr val="bg1"/>
                </a:solidFill>
                <a:effectLst/>
                <a:latin typeface="Arial Nova" panose="020B0504020202020204" pitchFamily="34" charset="0"/>
                <a:ea typeface="Calibri" panose="020F0502020204030204" pitchFamily="34" charset="0"/>
                <a:cs typeface="Calibri Light" panose="020F0302020204030204" pitchFamily="34" charset="0"/>
              </a:rPr>
              <a:t>How the SNP conducts initial and annual MOC training </a:t>
            </a:r>
            <a:endParaRPr lang="en-US" sz="20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p>
            <a:pPr indent="-306910">
              <a:lnSpc>
                <a:spcPct val="100000"/>
              </a:lnSpc>
              <a:spcBef>
                <a:spcPts val="800"/>
              </a:spcBef>
              <a:spcAft>
                <a:spcPts val="800"/>
              </a:spcAft>
              <a:buFont typeface="Wingdings" panose="05000000000000000000" pitchFamily="2" charset="2"/>
              <a:buChar char="§"/>
            </a:pPr>
            <a:r>
              <a:rPr lang="en-US" sz="2000" dirty="0">
                <a:solidFill>
                  <a:schemeClr val="bg1"/>
                </a:solidFill>
                <a:effectLst/>
                <a:latin typeface="Arial Nova" panose="020B0504020202020204" pitchFamily="34" charset="0"/>
                <a:ea typeface="Calibri" panose="020F0502020204030204" pitchFamily="34" charset="0"/>
                <a:cs typeface="Calibri Light" panose="020F0302020204030204" pitchFamily="34" charset="0"/>
              </a:rPr>
              <a:t>How the SNP documents and maintain training records and evidence of MOC training</a:t>
            </a:r>
            <a:endParaRPr lang="en-US" sz="20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p>
            <a:pPr indent="-306910">
              <a:lnSpc>
                <a:spcPct val="100000"/>
              </a:lnSpc>
              <a:spcBef>
                <a:spcPts val="800"/>
              </a:spcBef>
              <a:spcAft>
                <a:spcPts val="800"/>
              </a:spcAft>
              <a:buFont typeface="Wingdings" panose="05000000000000000000" pitchFamily="2" charset="2"/>
              <a:buChar char="§"/>
            </a:pPr>
            <a:r>
              <a:rPr lang="en-US" sz="2000" dirty="0">
                <a:solidFill>
                  <a:schemeClr val="bg1"/>
                </a:solidFill>
                <a:effectLst/>
                <a:latin typeface="Arial Nova" panose="020B0504020202020204" pitchFamily="34" charset="0"/>
                <a:ea typeface="Calibri" panose="020F0502020204030204" pitchFamily="34" charset="0"/>
                <a:cs typeface="Calibri Light" panose="020F0302020204030204" pitchFamily="34" charset="0"/>
              </a:rPr>
              <a:t>Challenges associated with completion of the MOC training</a:t>
            </a:r>
            <a:endParaRPr lang="en-US" sz="20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p>
            <a:pPr indent="-306910">
              <a:lnSpc>
                <a:spcPct val="100000"/>
              </a:lnSpc>
              <a:spcBef>
                <a:spcPts val="800"/>
              </a:spcBef>
              <a:spcAft>
                <a:spcPts val="800"/>
              </a:spcAft>
              <a:buFont typeface="Wingdings" panose="05000000000000000000" pitchFamily="2" charset="2"/>
              <a:buChar char="§"/>
            </a:pPr>
            <a:r>
              <a:rPr lang="en-US" sz="2000" dirty="0">
                <a:solidFill>
                  <a:schemeClr val="bg1"/>
                </a:solidFill>
                <a:effectLst/>
                <a:latin typeface="Arial Nova" panose="020B0504020202020204" pitchFamily="34" charset="0"/>
                <a:ea typeface="Calibri" panose="020F0502020204030204" pitchFamily="34" charset="0"/>
                <a:cs typeface="Calibri Light" panose="020F0302020204030204" pitchFamily="34" charset="0"/>
              </a:rPr>
              <a:t>Specific actions the SNP will take when the required MOC training has not been completed or has been found to be deficient in some way.</a:t>
            </a:r>
            <a:endParaRPr lang="en-US" sz="20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p>
            <a:endParaRPr lang="en-US" dirty="0">
              <a:solidFill>
                <a:srgbClr val="1E2C3E"/>
              </a:solidFill>
              <a:latin typeface="Arial Nova" panose="020B0504020202020204" pitchFamily="34" charset="0"/>
            </a:endParaRPr>
          </a:p>
        </p:txBody>
      </p:sp>
      <p:sp>
        <p:nvSpPr>
          <p:cNvPr id="3" name="Title 2">
            <a:extLst>
              <a:ext uri="{FF2B5EF4-FFF2-40B4-BE49-F238E27FC236}">
                <a16:creationId xmlns:a16="http://schemas.microsoft.com/office/drawing/2014/main" id="{BD59AD80-2DED-262F-D6BC-4D4CD5EAA7DD}"/>
              </a:ext>
            </a:extLst>
          </p:cNvPr>
          <p:cNvSpPr>
            <a:spLocks noGrp="1"/>
          </p:cNvSpPr>
          <p:nvPr>
            <p:ph type="title"/>
          </p:nvPr>
        </p:nvSpPr>
        <p:spPr>
          <a:xfrm>
            <a:off x="406400" y="381000"/>
            <a:ext cx="9719733" cy="1500717"/>
          </a:xfrm>
        </p:spPr>
        <p:txBody>
          <a:bodyPr>
            <a:normAutofit/>
          </a:bodyPr>
          <a:lstStyle/>
          <a:p>
            <a:r>
              <a:rPr lang="en-US" sz="40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MOC 2: Care Coordination Staff Structure (cont’d)</a:t>
            </a:r>
          </a:p>
        </p:txBody>
      </p:sp>
      <p:sp>
        <p:nvSpPr>
          <p:cNvPr id="4" name="Slide Number Placeholder 3">
            <a:extLst>
              <a:ext uri="{FF2B5EF4-FFF2-40B4-BE49-F238E27FC236}">
                <a16:creationId xmlns:a16="http://schemas.microsoft.com/office/drawing/2014/main" id="{46E601D3-6E21-E248-776D-6EF7A9492339}"/>
              </a:ext>
            </a:extLst>
          </p:cNvPr>
          <p:cNvSpPr>
            <a:spLocks noGrp="1"/>
          </p:cNvSpPr>
          <p:nvPr>
            <p:ph type="sldNum" sz="quarter" idx="11"/>
          </p:nvPr>
        </p:nvSpPr>
        <p:spPr/>
        <p:txBody>
          <a:bodyPr/>
          <a:lstStyle/>
          <a:p>
            <a:pPr>
              <a:defRPr/>
            </a:pPr>
            <a:fld id="{F01AC97C-2093-464A-862A-0B8742E182D0}" type="slidenum">
              <a:rPr lang="en-US" altLang="en-US" smtClean="0"/>
              <a:pPr>
                <a:defRPr/>
              </a:pPr>
              <a:t>9</a:t>
            </a:fld>
            <a:endParaRPr lang="en-US" altLang="en-US" dirty="0"/>
          </a:p>
        </p:txBody>
      </p:sp>
      <p:sp>
        <p:nvSpPr>
          <p:cNvPr id="5" name="Footer Placeholder 3">
            <a:extLst>
              <a:ext uri="{FF2B5EF4-FFF2-40B4-BE49-F238E27FC236}">
                <a16:creationId xmlns:a16="http://schemas.microsoft.com/office/drawing/2014/main" id="{E9E1BA01-B2AE-67BB-9574-8CD244FDB3C8}"/>
              </a:ext>
            </a:extLst>
          </p:cNvPr>
          <p:cNvSpPr txBox="1">
            <a:spLocks/>
          </p:cNvSpPr>
          <p:nvPr/>
        </p:nvSpPr>
        <p:spPr>
          <a:xfrm>
            <a:off x="609600" y="6095999"/>
            <a:ext cx="6299200" cy="175684"/>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Footer Placeholder 3">
            <a:extLst>
              <a:ext uri="{FF2B5EF4-FFF2-40B4-BE49-F238E27FC236}">
                <a16:creationId xmlns:a16="http://schemas.microsoft.com/office/drawing/2014/main" id="{270895AB-BB52-2E1E-F0BA-8ED8CE3A057C}"/>
              </a:ext>
            </a:extLst>
          </p:cNvPr>
          <p:cNvSpPr txBox="1">
            <a:spLocks/>
          </p:cNvSpPr>
          <p:nvPr/>
        </p:nvSpPr>
        <p:spPr>
          <a:xfrm>
            <a:off x="381000" y="6231468"/>
            <a:ext cx="6908800" cy="274993"/>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pPr>
              <a:defRPr/>
            </a:pPr>
            <a:r>
              <a:rPr lang="en-US" sz="10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42 CFR § 422.101(f)(2)(ii)-(v); 42 CFR § 422.152(g)(2)(vii)-(x)</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4869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BDDF-F202-B3A7-1A22-6D17AA7F8D9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E558EA-4910-DEB0-076C-7E73F71331D0}"/>
              </a:ext>
            </a:extLst>
          </p:cNvPr>
          <p:cNvSpPr>
            <a:spLocks noGrp="1"/>
          </p:cNvSpPr>
          <p:nvPr>
            <p:ph idx="1"/>
          </p:nvPr>
        </p:nvSpPr>
        <p:spPr>
          <a:xfrm>
            <a:off x="444500" y="2209800"/>
            <a:ext cx="11303000" cy="4470400"/>
          </a:xfrm>
        </p:spPr>
        <p:txBody>
          <a:bodyPr/>
          <a:lstStyle/>
          <a:p>
            <a:pPr indent="-306910">
              <a:lnSpc>
                <a:spcPct val="100000"/>
              </a:lnSpc>
              <a:spcBef>
                <a:spcPts val="0"/>
              </a:spcBef>
              <a:spcAft>
                <a:spcPts val="800"/>
              </a:spcAft>
              <a:buFont typeface="Wingdings" panose="05000000000000000000" pitchFamily="2" charset="2"/>
              <a:buChar char="§"/>
            </a:pPr>
            <a:r>
              <a:rPr lang="en-US" sz="1867" dirty="0">
                <a:solidFill>
                  <a:schemeClr val="bg1"/>
                </a:solidFill>
                <a:latin typeface="Arial Nova" panose="020B0504020202020204" pitchFamily="34" charset="0"/>
                <a:ea typeface="Calibri" panose="020F0502020204030204" pitchFamily="34" charset="0"/>
                <a:cs typeface="Times New Roman" panose="02020603050405020304" pitchFamily="18" charset="0"/>
              </a:rPr>
              <a:t>Quality and content of the </a:t>
            </a:r>
            <a:r>
              <a:rPr lang="en-US" sz="1867" b="1" dirty="0">
                <a:solidFill>
                  <a:schemeClr val="accent6">
                    <a:lumMod val="75000"/>
                  </a:schemeClr>
                </a:solidFill>
                <a:latin typeface="Arial Nova" panose="020B0504020202020204" pitchFamily="34" charset="0"/>
                <a:ea typeface="Calibri" panose="020F0502020204030204" pitchFamily="34" charset="0"/>
                <a:cs typeface="Times New Roman" panose="02020603050405020304" pitchFamily="18" charset="0"/>
              </a:rPr>
              <a:t>Health Risk Assessment Tool (HRAT) </a:t>
            </a:r>
            <a:r>
              <a:rPr lang="en-US" sz="1867" dirty="0">
                <a:solidFill>
                  <a:schemeClr val="bg1"/>
                </a:solidFill>
                <a:latin typeface="Arial Nova" panose="020B0504020202020204" pitchFamily="34" charset="0"/>
                <a:ea typeface="Calibri" panose="020F0502020204030204" pitchFamily="34" charset="0"/>
                <a:cs typeface="Times New Roman" panose="02020603050405020304" pitchFamily="18" charset="0"/>
              </a:rPr>
              <a:t>identifies medical, functional, cognitive, psychosocial and mental health needs of each SNP beneficiary</a:t>
            </a:r>
          </a:p>
          <a:p>
            <a:pPr indent="-306910">
              <a:lnSpc>
                <a:spcPct val="100000"/>
              </a:lnSpc>
              <a:spcBef>
                <a:spcPts val="0"/>
              </a:spcBef>
              <a:spcAft>
                <a:spcPts val="800"/>
              </a:spcAft>
              <a:buFont typeface="Wingdings" panose="05000000000000000000" pitchFamily="2" charset="2"/>
              <a:buChar char="§"/>
            </a:pPr>
            <a:r>
              <a:rPr lang="en-US" sz="1867" dirty="0">
                <a:solidFill>
                  <a:schemeClr val="bg1"/>
                </a:solidFill>
                <a:latin typeface="Arial Nova" panose="020B0504020202020204" pitchFamily="34" charset="0"/>
                <a:ea typeface="Calibri" panose="020F0502020204030204" pitchFamily="34" charset="0"/>
                <a:cs typeface="Times New Roman" panose="02020603050405020304" pitchFamily="18" charset="0"/>
              </a:rPr>
              <a:t>Content of, and methods used to conduct the Health Risk Assessment (HRA) have direct effect on the development of the Individualized Care Plan (ICP) and ongoing coordination of Interdisciplinary Care Team (ICT) activities</a:t>
            </a:r>
          </a:p>
          <a:p>
            <a:pPr indent="-306910">
              <a:lnSpc>
                <a:spcPct val="100000"/>
              </a:lnSpc>
              <a:spcBef>
                <a:spcPts val="0"/>
              </a:spcBef>
              <a:spcAft>
                <a:spcPts val="800"/>
              </a:spcAft>
              <a:buFont typeface="Wingdings" panose="05000000000000000000" pitchFamily="2" charset="2"/>
              <a:buChar char="§"/>
            </a:pPr>
            <a:r>
              <a:rPr lang="en-US" sz="1867" dirty="0">
                <a:solidFill>
                  <a:schemeClr val="bg1"/>
                </a:solidFill>
                <a:latin typeface="Arial Nova" panose="020B0504020202020204" pitchFamily="34" charset="0"/>
                <a:ea typeface="Calibri" panose="020F0502020204030204" pitchFamily="34" charset="0"/>
                <a:cs typeface="Times New Roman" panose="02020603050405020304" pitchFamily="18" charset="0"/>
              </a:rPr>
              <a:t>Completed by Care Management staff with member</a:t>
            </a:r>
          </a:p>
          <a:p>
            <a:pPr indent="-306910">
              <a:lnSpc>
                <a:spcPct val="100000"/>
              </a:lnSpc>
              <a:spcBef>
                <a:spcPts val="0"/>
              </a:spcBef>
              <a:spcAft>
                <a:spcPts val="800"/>
              </a:spcAft>
              <a:buFont typeface="Wingdings" panose="05000000000000000000" pitchFamily="2" charset="2"/>
              <a:buChar char="§"/>
            </a:pPr>
            <a:r>
              <a:rPr lang="en-US" sz="1867" dirty="0">
                <a:solidFill>
                  <a:schemeClr val="bg1"/>
                </a:solidFill>
                <a:latin typeface="Arial Nova" panose="020B0504020202020204" pitchFamily="34" charset="0"/>
                <a:ea typeface="Calibri" panose="020F0502020204030204" pitchFamily="34" charset="0"/>
                <a:cs typeface="Times New Roman" panose="02020603050405020304" pitchFamily="18" charset="0"/>
              </a:rPr>
              <a:t>Completed initially within 90 days of enrollment </a:t>
            </a:r>
          </a:p>
          <a:p>
            <a:pPr indent="-306910">
              <a:lnSpc>
                <a:spcPct val="100000"/>
              </a:lnSpc>
              <a:spcBef>
                <a:spcPts val="0"/>
              </a:spcBef>
              <a:spcAft>
                <a:spcPts val="800"/>
              </a:spcAft>
              <a:buFont typeface="Wingdings" panose="05000000000000000000" pitchFamily="2" charset="2"/>
              <a:buChar char="§"/>
            </a:pPr>
            <a:r>
              <a:rPr lang="en-US" sz="1867" dirty="0">
                <a:solidFill>
                  <a:schemeClr val="bg1"/>
                </a:solidFill>
                <a:latin typeface="Arial Nova" panose="020B0504020202020204" pitchFamily="34" charset="0"/>
                <a:ea typeface="Calibri" panose="020F0502020204030204" pitchFamily="34" charset="0"/>
                <a:cs typeface="Times New Roman" panose="02020603050405020304" pitchFamily="18" charset="0"/>
              </a:rPr>
              <a:t>Repeated annually and after a significant status change</a:t>
            </a:r>
          </a:p>
          <a:p>
            <a:pPr indent="-306910">
              <a:lnSpc>
                <a:spcPct val="100000"/>
              </a:lnSpc>
              <a:spcBef>
                <a:spcPts val="0"/>
              </a:spcBef>
              <a:spcAft>
                <a:spcPts val="800"/>
              </a:spcAft>
              <a:buFont typeface="Wingdings" panose="05000000000000000000" pitchFamily="2" charset="2"/>
              <a:buChar char="§"/>
            </a:pPr>
            <a:r>
              <a:rPr lang="en-US" sz="1867" dirty="0">
                <a:solidFill>
                  <a:schemeClr val="bg1"/>
                </a:solidFill>
                <a:latin typeface="Arial Nova" panose="020B0504020202020204" pitchFamily="34" charset="0"/>
                <a:ea typeface="Calibri" panose="020F0502020204030204" pitchFamily="34" charset="0"/>
                <a:cs typeface="Times New Roman" panose="02020603050405020304" pitchFamily="18" charset="0"/>
              </a:rPr>
              <a:t>Identifies areas of unmet needs to address in the Individualized Care Plan </a:t>
            </a:r>
          </a:p>
          <a:p>
            <a:pPr indent="-306910">
              <a:lnSpc>
                <a:spcPct val="100000"/>
              </a:lnSpc>
              <a:spcBef>
                <a:spcPts val="0"/>
              </a:spcBef>
              <a:spcAft>
                <a:spcPts val="800"/>
              </a:spcAft>
              <a:buFont typeface="Wingdings" panose="05000000000000000000" pitchFamily="2" charset="2"/>
              <a:buChar char="§"/>
            </a:pPr>
            <a:r>
              <a:rPr lang="en-US" sz="1867" dirty="0">
                <a:solidFill>
                  <a:schemeClr val="bg1"/>
                </a:solidFill>
                <a:latin typeface="Arial Nova" panose="020B0504020202020204" pitchFamily="34" charset="0"/>
                <a:ea typeface="Calibri" panose="020F0502020204030204" pitchFamily="34" charset="0"/>
                <a:cs typeface="Calibri" panose="020F0502020204030204" pitchFamily="34" charset="0"/>
              </a:rPr>
              <a:t>Complete a single HRA for DSNP / Medi-Medi under Care Coordination</a:t>
            </a:r>
          </a:p>
          <a:p>
            <a:pPr indent="-306910">
              <a:lnSpc>
                <a:spcPct val="100000"/>
              </a:lnSpc>
              <a:spcBef>
                <a:spcPts val="800"/>
              </a:spcBef>
              <a:spcAft>
                <a:spcPts val="800"/>
              </a:spcAft>
              <a:buFont typeface="Wingdings" panose="05000000000000000000" pitchFamily="2" charset="2"/>
              <a:buChar char="§"/>
            </a:pPr>
            <a:endParaRPr lang="en-US"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p>
            <a:pPr indent="-457189">
              <a:lnSpc>
                <a:spcPct val="107000"/>
              </a:lnSpc>
              <a:spcAft>
                <a:spcPts val="1067"/>
              </a:spcAft>
              <a:buFont typeface="Symbol" panose="05050102010706020507" pitchFamily="18" charset="2"/>
              <a:buChar char=""/>
            </a:pPr>
            <a:endParaRPr lang="en-US" sz="2133" dirty="0">
              <a:solidFill>
                <a:srgbClr val="1E2C3E"/>
              </a:solidFill>
              <a:latin typeface="Arial Nova" panose="020B0504020202020204" pitchFamily="34" charset="0"/>
              <a:ea typeface="Calibri" panose="020F0502020204030204" pitchFamily="34" charset="0"/>
              <a:cs typeface="Times New Roman" panose="02020603050405020304" pitchFamily="18" charset="0"/>
            </a:endParaRPr>
          </a:p>
        </p:txBody>
      </p:sp>
      <p:sp>
        <p:nvSpPr>
          <p:cNvPr id="3" name="Title 2">
            <a:extLst>
              <a:ext uri="{FF2B5EF4-FFF2-40B4-BE49-F238E27FC236}">
                <a16:creationId xmlns:a16="http://schemas.microsoft.com/office/drawing/2014/main" id="{1AEABB60-DD2D-8C55-9BD9-AD303C23D259}"/>
              </a:ext>
            </a:extLst>
          </p:cNvPr>
          <p:cNvSpPr>
            <a:spLocks noGrp="1"/>
          </p:cNvSpPr>
          <p:nvPr>
            <p:ph type="title"/>
          </p:nvPr>
        </p:nvSpPr>
        <p:spPr>
          <a:xfrm>
            <a:off x="406400" y="381000"/>
            <a:ext cx="9719733" cy="1500717"/>
          </a:xfrm>
        </p:spPr>
        <p:txBody>
          <a:bodyPr>
            <a:normAutofit/>
          </a:bodyPr>
          <a:lstStyle/>
          <a:p>
            <a:r>
              <a:rPr lang="en-US" sz="40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MOC 2: Care Coordination Health Risk Assessment Tool</a:t>
            </a:r>
            <a:endParaRPr lang="en-US" sz="4000" cap="none" dirty="0">
              <a:latin typeface="Arial Nova" panose="020B050402020202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C8EA146-3CBB-73AF-625F-55455EB07C62}"/>
              </a:ext>
            </a:extLst>
          </p:cNvPr>
          <p:cNvSpPr>
            <a:spLocks noGrp="1"/>
          </p:cNvSpPr>
          <p:nvPr>
            <p:ph type="sldNum" sz="quarter" idx="11"/>
          </p:nvPr>
        </p:nvSpPr>
        <p:spPr/>
        <p:txBody>
          <a:bodyPr/>
          <a:lstStyle/>
          <a:p>
            <a:pPr>
              <a:defRPr/>
            </a:pPr>
            <a:fld id="{F01AC97C-2093-464A-862A-0B8742E182D0}" type="slidenum">
              <a:rPr lang="en-US" altLang="en-US" smtClean="0"/>
              <a:pPr>
                <a:defRPr/>
              </a:pPr>
              <a:t>10</a:t>
            </a:fld>
            <a:endParaRPr lang="en-US" altLang="en-US" dirty="0"/>
          </a:p>
        </p:txBody>
      </p:sp>
      <p:sp>
        <p:nvSpPr>
          <p:cNvPr id="7" name="Footer Placeholder 3">
            <a:extLst>
              <a:ext uri="{FF2B5EF4-FFF2-40B4-BE49-F238E27FC236}">
                <a16:creationId xmlns:a16="http://schemas.microsoft.com/office/drawing/2014/main" id="{84E8ECA6-011F-F343-BE0F-5C70710E895A}"/>
              </a:ext>
            </a:extLst>
          </p:cNvPr>
          <p:cNvSpPr txBox="1">
            <a:spLocks/>
          </p:cNvSpPr>
          <p:nvPr/>
        </p:nvSpPr>
        <p:spPr>
          <a:xfrm>
            <a:off x="381000" y="6231468"/>
            <a:ext cx="6908800" cy="274993"/>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pPr>
              <a:defRPr/>
            </a:pPr>
            <a:r>
              <a:rPr lang="en-US" sz="10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42 CFR § 422.101(f)(2)(ii)-(v); 42 CFR § 422.152(g)(2)(vii)-(x)</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3282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B734F-DC3C-02F3-FF6E-15C52347371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94974F-A5AD-662E-9634-A55A994D8567}"/>
              </a:ext>
            </a:extLst>
          </p:cNvPr>
          <p:cNvSpPr>
            <a:spLocks noGrp="1"/>
          </p:cNvSpPr>
          <p:nvPr>
            <p:ph idx="1"/>
          </p:nvPr>
        </p:nvSpPr>
        <p:spPr>
          <a:xfrm>
            <a:off x="406400" y="2115716"/>
            <a:ext cx="11404600" cy="4056485"/>
          </a:xfrm>
        </p:spPr>
        <p:txBody>
          <a:bodyPr/>
          <a:lstStyle/>
          <a:p>
            <a:pPr indent="-306910">
              <a:lnSpc>
                <a:spcPct val="100000"/>
              </a:lnSpc>
              <a:spcBef>
                <a:spcPts val="0"/>
              </a:spcBef>
              <a:spcAft>
                <a:spcPts val="400"/>
              </a:spcAft>
              <a:buFont typeface="Wingdings" panose="05000000000000000000" pitchFamily="2" charset="2"/>
              <a:buChar char="§"/>
            </a:pPr>
            <a:r>
              <a:rPr lang="en-US" sz="1800" dirty="0">
                <a:solidFill>
                  <a:schemeClr val="bg1">
                    <a:lumMod val="95000"/>
                    <a:lumOff val="5000"/>
                  </a:schemeClr>
                </a:solidFill>
                <a:latin typeface="Arial Nova" panose="020B0504020202020204" pitchFamily="34" charset="0"/>
                <a:ea typeface="Calibri" panose="020F0502020204030204" pitchFamily="34" charset="0"/>
                <a:cs typeface="Times New Roman" panose="02020603050405020304" pitchFamily="18" charset="0"/>
              </a:rPr>
              <a:t>Each SNP member will have an </a:t>
            </a:r>
            <a:r>
              <a:rPr lang="en-US" sz="1800" b="1" dirty="0">
                <a:solidFill>
                  <a:schemeClr val="accent6">
                    <a:lumMod val="75000"/>
                  </a:schemeClr>
                </a:solidFill>
                <a:latin typeface="Arial Nova" panose="020B0504020202020204" pitchFamily="34" charset="0"/>
                <a:ea typeface="Calibri" panose="020F0502020204030204" pitchFamily="34" charset="0"/>
                <a:cs typeface="Times New Roman" panose="02020603050405020304" pitchFamily="18" charset="0"/>
              </a:rPr>
              <a:t>Individual Care Plan (ICP) </a:t>
            </a:r>
            <a:r>
              <a:rPr lang="en-US" sz="1800" dirty="0">
                <a:solidFill>
                  <a:schemeClr val="bg1">
                    <a:lumMod val="95000"/>
                    <a:lumOff val="5000"/>
                  </a:schemeClr>
                </a:solidFill>
                <a:latin typeface="Arial Nova" panose="020B0504020202020204" pitchFamily="34" charset="0"/>
                <a:ea typeface="Calibri" panose="020F0502020204030204" pitchFamily="34" charset="0"/>
                <a:cs typeface="Times New Roman" panose="02020603050405020304" pitchFamily="18" charset="0"/>
              </a:rPr>
              <a:t>that includes:</a:t>
            </a:r>
          </a:p>
          <a:p>
            <a:pPr lvl="1" indent="-457189">
              <a:lnSpc>
                <a:spcPct val="100000"/>
              </a:lnSpc>
              <a:spcBef>
                <a:spcPts val="0"/>
              </a:spcBef>
              <a:buFont typeface="Wingdings" panose="05000000000000000000" pitchFamily="2" charset="2"/>
              <a:buChar char=""/>
            </a:pPr>
            <a:r>
              <a:rPr lang="en-US" sz="1800" dirty="0">
                <a:solidFill>
                  <a:schemeClr val="bg1">
                    <a:lumMod val="95000"/>
                    <a:lumOff val="5000"/>
                  </a:schemeClr>
                </a:solidFill>
                <a:latin typeface="Arial Nova" panose="020B0504020202020204" pitchFamily="34" charset="0"/>
                <a:ea typeface="Calibri" panose="020F0502020204030204" pitchFamily="34" charset="0"/>
                <a:cs typeface="Times New Roman" panose="02020603050405020304" pitchFamily="18" charset="0"/>
              </a:rPr>
              <a:t>Self-management goals and health objectives, </a:t>
            </a:r>
          </a:p>
          <a:p>
            <a:pPr lvl="1" indent="-457189">
              <a:lnSpc>
                <a:spcPct val="100000"/>
              </a:lnSpc>
              <a:spcBef>
                <a:spcPts val="0"/>
              </a:spcBef>
              <a:buFont typeface="Wingdings" panose="05000000000000000000" pitchFamily="2" charset="2"/>
              <a:buChar char=""/>
            </a:pPr>
            <a:r>
              <a:rPr lang="en-US" sz="1800" dirty="0">
                <a:solidFill>
                  <a:schemeClr val="bg1">
                    <a:lumMod val="95000"/>
                    <a:lumOff val="5000"/>
                  </a:schemeClr>
                </a:solidFill>
                <a:latin typeface="Arial Nova" panose="020B0504020202020204" pitchFamily="34" charset="0"/>
                <a:ea typeface="Calibri" panose="020F0502020204030204" pitchFamily="34" charset="0"/>
                <a:cs typeface="Times New Roman" panose="02020603050405020304" pitchFamily="18" charset="0"/>
              </a:rPr>
              <a:t>Interventions to meet goals and address barriers, and </a:t>
            </a:r>
          </a:p>
          <a:p>
            <a:pPr lvl="1" indent="-457189">
              <a:lnSpc>
                <a:spcPct val="100000"/>
              </a:lnSpc>
              <a:spcBef>
                <a:spcPts val="0"/>
              </a:spcBef>
              <a:buFont typeface="Wingdings" panose="05000000000000000000" pitchFamily="2" charset="2"/>
              <a:buChar char=""/>
            </a:pPr>
            <a:r>
              <a:rPr lang="en-US" sz="1800" dirty="0">
                <a:solidFill>
                  <a:schemeClr val="bg1">
                    <a:lumMod val="95000"/>
                    <a:lumOff val="5000"/>
                  </a:schemeClr>
                </a:solidFill>
                <a:latin typeface="Arial Nova" panose="020B0504020202020204" pitchFamily="34" charset="0"/>
                <a:ea typeface="Calibri" panose="020F0502020204030204" pitchFamily="34" charset="0"/>
                <a:cs typeface="Times New Roman" panose="02020603050405020304" pitchFamily="18" charset="0"/>
              </a:rPr>
              <a:t>Services tailored to the member’s needs.</a:t>
            </a:r>
          </a:p>
          <a:p>
            <a:pPr indent="-306910">
              <a:lnSpc>
                <a:spcPct val="100000"/>
              </a:lnSpc>
              <a:spcBef>
                <a:spcPts val="800"/>
              </a:spcBef>
              <a:spcAft>
                <a:spcPts val="0"/>
              </a:spcAft>
              <a:buFont typeface="Wingdings" panose="05000000000000000000" pitchFamily="2" charset="2"/>
              <a:buChar char="§"/>
            </a:pPr>
            <a:r>
              <a:rPr lang="en-US" sz="1800" dirty="0">
                <a:solidFill>
                  <a:schemeClr val="bg1">
                    <a:lumMod val="95000"/>
                    <a:lumOff val="5000"/>
                  </a:schemeClr>
                </a:solidFill>
                <a:latin typeface="Arial Nova" panose="020B0504020202020204" pitchFamily="34" charset="0"/>
                <a:ea typeface="Calibri" panose="020F0502020204030204" pitchFamily="34" charset="0"/>
                <a:cs typeface="Times New Roman" panose="02020603050405020304" pitchFamily="18" charset="0"/>
              </a:rPr>
              <a:t>ICP is updated annually or if a significant change in status occurs. The ICP is made available for the Interdisciplinary Care Team (ICT) and addresses coordination of the members care needs across specialties. </a:t>
            </a:r>
          </a:p>
          <a:p>
            <a:pPr indent="-306910">
              <a:lnSpc>
                <a:spcPct val="100000"/>
              </a:lnSpc>
              <a:spcBef>
                <a:spcPts val="800"/>
              </a:spcBef>
              <a:spcAft>
                <a:spcPts val="0"/>
              </a:spcAft>
              <a:buFont typeface="Wingdings" panose="05000000000000000000" pitchFamily="2" charset="2"/>
              <a:buChar char="§"/>
            </a:pPr>
            <a:r>
              <a:rPr lang="en-US" sz="1800" dirty="0">
                <a:solidFill>
                  <a:schemeClr val="bg1"/>
                </a:solidFill>
                <a:latin typeface="Arial Nova" panose="020B0504020202020204" pitchFamily="34" charset="0"/>
                <a:ea typeface="Calibri" panose="020F0502020204030204" pitchFamily="34" charset="0"/>
                <a:cs typeface="Calibri" panose="020F0502020204030204" pitchFamily="34" charset="0"/>
              </a:rPr>
              <a:t>Members with Dementia have a Dementia Care Specialist included as part of their ICT and Enhanced Care Management (ECM) Coordination of Care (COC) for D-SNP members already enrolled in ECM vs CICM under Cal AIM.</a:t>
            </a:r>
          </a:p>
          <a:p>
            <a:pPr indent="-306910">
              <a:lnSpc>
                <a:spcPct val="100000"/>
              </a:lnSpc>
              <a:spcBef>
                <a:spcPts val="800"/>
              </a:spcBef>
              <a:spcAft>
                <a:spcPts val="0"/>
              </a:spcAft>
              <a:buFont typeface="Wingdings" panose="05000000000000000000" pitchFamily="2" charset="2"/>
              <a:buChar char="§"/>
            </a:pPr>
            <a:r>
              <a:rPr lang="en-US" sz="1800" dirty="0">
                <a:solidFill>
                  <a:schemeClr val="bg1"/>
                </a:solidFill>
                <a:latin typeface="Arial Nova" panose="020B0504020202020204" pitchFamily="34" charset="0"/>
                <a:ea typeface="Calibri" panose="020F0502020204030204" pitchFamily="34" charset="0"/>
                <a:cs typeface="Calibri" panose="020F0502020204030204" pitchFamily="34" charset="0"/>
              </a:rPr>
              <a:t>Palliative care and Long Term Services Support (LTSS) should be included as part of the ICT under Cal AIM. </a:t>
            </a:r>
          </a:p>
          <a:p>
            <a:pPr indent="-306910">
              <a:lnSpc>
                <a:spcPct val="100000"/>
              </a:lnSpc>
              <a:spcBef>
                <a:spcPts val="800"/>
              </a:spcBef>
              <a:spcAft>
                <a:spcPts val="800"/>
              </a:spcAft>
              <a:buFont typeface="Wingdings" panose="05000000000000000000" pitchFamily="2" charset="2"/>
              <a:buChar char="§"/>
            </a:pPr>
            <a:endParaRPr lang="en-US" sz="1867" dirty="0">
              <a:solidFill>
                <a:srgbClr val="FF0000"/>
              </a:solidFill>
              <a:latin typeface="Arial Nova" panose="020B0504020202020204" pitchFamily="34" charset="0"/>
              <a:ea typeface="Calibri" panose="020F0502020204030204" pitchFamily="34" charset="0"/>
              <a:cs typeface="Calibri" panose="020F0502020204030204" pitchFamily="34" charset="0"/>
            </a:endParaRPr>
          </a:p>
          <a:p>
            <a:pPr indent="-306910">
              <a:lnSpc>
                <a:spcPct val="100000"/>
              </a:lnSpc>
              <a:spcBef>
                <a:spcPts val="800"/>
              </a:spcBef>
              <a:spcAft>
                <a:spcPts val="800"/>
              </a:spcAft>
              <a:buFont typeface="Wingdings" panose="05000000000000000000" pitchFamily="2" charset="2"/>
              <a:buChar char="§"/>
            </a:pPr>
            <a:endParaRPr lang="en-US" sz="2133" dirty="0">
              <a:solidFill>
                <a:schemeClr val="bg1">
                  <a:lumMod val="95000"/>
                  <a:lumOff val="5000"/>
                </a:schemeClr>
              </a:solidFill>
              <a:latin typeface="Arial Nova" panose="020B0504020202020204" pitchFamily="34" charset="0"/>
              <a:ea typeface="Calibri" panose="020F0502020204030204" pitchFamily="34" charset="0"/>
              <a:cs typeface="Times New Roman" panose="02020603050405020304" pitchFamily="18" charset="0"/>
            </a:endParaRPr>
          </a:p>
          <a:p>
            <a:endParaRPr lang="en-US" dirty="0"/>
          </a:p>
        </p:txBody>
      </p:sp>
      <p:sp>
        <p:nvSpPr>
          <p:cNvPr id="3" name="Title 2">
            <a:extLst>
              <a:ext uri="{FF2B5EF4-FFF2-40B4-BE49-F238E27FC236}">
                <a16:creationId xmlns:a16="http://schemas.microsoft.com/office/drawing/2014/main" id="{625DC10D-52DE-CBC3-805E-9E2D45224232}"/>
              </a:ext>
            </a:extLst>
          </p:cNvPr>
          <p:cNvSpPr>
            <a:spLocks noGrp="1"/>
          </p:cNvSpPr>
          <p:nvPr>
            <p:ph type="title"/>
          </p:nvPr>
        </p:nvSpPr>
        <p:spPr>
          <a:xfrm>
            <a:off x="406400" y="381000"/>
            <a:ext cx="9719733" cy="1500717"/>
          </a:xfrm>
        </p:spPr>
        <p:txBody>
          <a:bodyPr>
            <a:normAutofit fontScale="90000"/>
          </a:bodyPr>
          <a:lstStyle/>
          <a:p>
            <a:br>
              <a:rPr lang="en-US" sz="5333" dirty="0">
                <a:solidFill>
                  <a:srgbClr val="1E2C3E"/>
                </a:solidFill>
                <a:latin typeface="Arial Nova" panose="020B0504020202020204" pitchFamily="34" charset="0"/>
              </a:rPr>
            </a:br>
            <a:r>
              <a:rPr lang="en-US" sz="44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MOC 2: Care Coordination Individualized Care Plan (ICP) </a:t>
            </a:r>
            <a:br>
              <a:rPr lang="en-US" sz="4800" cap="none" dirty="0">
                <a:latin typeface="Arial Nova" panose="020B0504020202020204" pitchFamily="34" charset="0"/>
                <a:ea typeface="Calibri" panose="020F0502020204030204" pitchFamily="34" charset="0"/>
                <a:cs typeface="Calibri" panose="020F0502020204030204" pitchFamily="34" charset="0"/>
              </a:rPr>
            </a:br>
            <a:endParaRPr lang="en-US" sz="4800" cap="none" dirty="0">
              <a:latin typeface="Arial Nova" panose="020B050402020202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4E1FDAB6-AF75-F429-D68D-F8021AFD1C60}"/>
              </a:ext>
            </a:extLst>
          </p:cNvPr>
          <p:cNvSpPr>
            <a:spLocks noGrp="1"/>
          </p:cNvSpPr>
          <p:nvPr>
            <p:ph type="sldNum" sz="quarter" idx="11"/>
          </p:nvPr>
        </p:nvSpPr>
        <p:spPr/>
        <p:txBody>
          <a:bodyPr/>
          <a:lstStyle/>
          <a:p>
            <a:pPr>
              <a:defRPr/>
            </a:pPr>
            <a:fld id="{F01AC97C-2093-464A-862A-0B8742E182D0}" type="slidenum">
              <a:rPr lang="en-US" altLang="en-US" smtClean="0"/>
              <a:pPr>
                <a:defRPr/>
              </a:pPr>
              <a:t>11</a:t>
            </a:fld>
            <a:endParaRPr lang="en-US" altLang="en-US" dirty="0"/>
          </a:p>
        </p:txBody>
      </p:sp>
      <p:sp>
        <p:nvSpPr>
          <p:cNvPr id="6" name="Footer Placeholder 3">
            <a:extLst>
              <a:ext uri="{FF2B5EF4-FFF2-40B4-BE49-F238E27FC236}">
                <a16:creationId xmlns:a16="http://schemas.microsoft.com/office/drawing/2014/main" id="{B98A6138-345E-E502-1FD3-2F32601802E7}"/>
              </a:ext>
            </a:extLst>
          </p:cNvPr>
          <p:cNvSpPr txBox="1">
            <a:spLocks/>
          </p:cNvSpPr>
          <p:nvPr/>
        </p:nvSpPr>
        <p:spPr>
          <a:xfrm>
            <a:off x="381000" y="6231468"/>
            <a:ext cx="6908800" cy="274993"/>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pPr>
              <a:defRPr/>
            </a:pPr>
            <a:r>
              <a:rPr lang="en-US" sz="10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42 CFR § 422.101(f)(2)(ii)-(v); 42 CFR § 422.152(g)(2)(vii)-(x)</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44863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45D5D-1EFC-477B-7510-3EEFC73914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37ED116-65E4-11D5-53D5-00A105D2E4A8}"/>
              </a:ext>
            </a:extLst>
          </p:cNvPr>
          <p:cNvSpPr>
            <a:spLocks noGrp="1"/>
          </p:cNvSpPr>
          <p:nvPr>
            <p:ph type="title"/>
          </p:nvPr>
        </p:nvSpPr>
        <p:spPr>
          <a:xfrm>
            <a:off x="406400" y="381000"/>
            <a:ext cx="9855200" cy="1500717"/>
          </a:xfrm>
        </p:spPr>
        <p:txBody>
          <a:bodyPr>
            <a:normAutofit fontScale="90000"/>
          </a:bodyPr>
          <a:lstStyle/>
          <a:p>
            <a:br>
              <a:rPr lang="en-US" sz="5333" dirty="0">
                <a:solidFill>
                  <a:srgbClr val="1E2C3E"/>
                </a:solidFill>
                <a:latin typeface="Arial Nova" panose="020B0504020202020204" pitchFamily="34" charset="0"/>
              </a:rPr>
            </a:br>
            <a:r>
              <a:rPr lang="en-US" sz="44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MOC 2: Care Coordination Interdisclipinary Care Team</a:t>
            </a:r>
            <a:r>
              <a:rPr lang="en-US" sz="4400" cap="none" spc="-200" dirty="0">
                <a:solidFill>
                  <a:srgbClr val="1E2C3E"/>
                </a:solidFill>
                <a:latin typeface="Arial Nova" panose="020B0504020202020204" pitchFamily="34" charset="0"/>
                <a:ea typeface="Calibri" panose="020F0502020204030204" pitchFamily="34" charset="0"/>
                <a:cs typeface="Calibri" panose="020F0502020204030204" pitchFamily="34" charset="0"/>
              </a:rPr>
              <a:t> (ICT) </a:t>
            </a:r>
            <a:br>
              <a:rPr lang="en-US" sz="4800" cap="none" dirty="0">
                <a:latin typeface="Arial Nova" panose="020B0504020202020204" pitchFamily="34" charset="0"/>
                <a:ea typeface="Calibri" panose="020F0502020204030204" pitchFamily="34" charset="0"/>
                <a:cs typeface="Calibri" panose="020F0502020204030204" pitchFamily="34" charset="0"/>
              </a:rPr>
            </a:br>
            <a:endParaRPr lang="en-US" sz="4800" cap="none" dirty="0">
              <a:latin typeface="Arial Nova" panose="020B050402020202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127CC11B-B133-FD76-6FB5-6ECB11DD54FC}"/>
              </a:ext>
            </a:extLst>
          </p:cNvPr>
          <p:cNvSpPr>
            <a:spLocks noGrp="1"/>
          </p:cNvSpPr>
          <p:nvPr>
            <p:ph type="sldNum" sz="quarter" idx="11"/>
          </p:nvPr>
        </p:nvSpPr>
        <p:spPr/>
        <p:txBody>
          <a:bodyPr/>
          <a:lstStyle/>
          <a:p>
            <a:pPr>
              <a:defRPr/>
            </a:pPr>
            <a:fld id="{F01AC97C-2093-464A-862A-0B8742E182D0}" type="slidenum">
              <a:rPr lang="en-US" altLang="en-US" smtClean="0"/>
              <a:pPr>
                <a:defRPr/>
              </a:pPr>
              <a:t>12</a:t>
            </a:fld>
            <a:endParaRPr lang="en-US" altLang="en-US" dirty="0"/>
          </a:p>
        </p:txBody>
      </p:sp>
      <p:sp>
        <p:nvSpPr>
          <p:cNvPr id="7" name="TextBox 6">
            <a:extLst>
              <a:ext uri="{FF2B5EF4-FFF2-40B4-BE49-F238E27FC236}">
                <a16:creationId xmlns:a16="http://schemas.microsoft.com/office/drawing/2014/main" id="{E7D7AEF2-6040-1404-7790-4E563D3E9F20}"/>
              </a:ext>
            </a:extLst>
          </p:cNvPr>
          <p:cNvSpPr txBox="1"/>
          <p:nvPr/>
        </p:nvSpPr>
        <p:spPr>
          <a:xfrm>
            <a:off x="406400" y="2214530"/>
            <a:ext cx="6197600" cy="3868431"/>
          </a:xfrm>
          <a:prstGeom prst="rect">
            <a:avLst/>
          </a:prstGeom>
          <a:noFill/>
        </p:spPr>
        <p:txBody>
          <a:bodyPr wrap="square" rtlCol="0">
            <a:spAutoFit/>
          </a:bodyPr>
          <a:lstStyle/>
          <a:p>
            <a:pPr marL="311143" indent="-237061">
              <a:spcBef>
                <a:spcPts val="800"/>
              </a:spcBef>
              <a:spcAft>
                <a:spcPts val="800"/>
              </a:spcAft>
              <a:buClr>
                <a:schemeClr val="accent2">
                  <a:lumMod val="75000"/>
                </a:schemeClr>
              </a:buClr>
              <a:buFont typeface="Wingdings" panose="05000000000000000000" pitchFamily="2" charset="2"/>
              <a:buChar char="§"/>
            </a:pPr>
            <a:r>
              <a:rPr lang="en-US" dirty="0">
                <a:solidFill>
                  <a:schemeClr val="bg1"/>
                </a:solidFill>
                <a:latin typeface="Arial Nova" panose="020B0504020202020204" pitchFamily="34" charset="0"/>
              </a:rPr>
              <a:t>Collaborative communication between the Care Team members and the Medical Care Coordinator is essential to best serving the member and their needs</a:t>
            </a:r>
          </a:p>
          <a:p>
            <a:pPr marL="311143" indent="-237061">
              <a:spcBef>
                <a:spcPts val="800"/>
              </a:spcBef>
              <a:spcAft>
                <a:spcPts val="800"/>
              </a:spcAft>
              <a:buClr>
                <a:schemeClr val="accent2">
                  <a:lumMod val="75000"/>
                </a:schemeClr>
              </a:buClr>
              <a:buFont typeface="Wingdings" panose="05000000000000000000" pitchFamily="2" charset="2"/>
              <a:buChar char="§"/>
            </a:pPr>
            <a:r>
              <a:rPr lang="en-US" dirty="0">
                <a:solidFill>
                  <a:schemeClr val="bg1"/>
                </a:solidFill>
                <a:latin typeface="Arial Nova" panose="020B0504020202020204" pitchFamily="34" charset="0"/>
              </a:rPr>
              <a:t>Primary Care Providers (PCPs) are integral members of </a:t>
            </a:r>
            <a:r>
              <a:rPr lang="en-US" b="1" dirty="0">
                <a:solidFill>
                  <a:schemeClr val="accent6">
                    <a:lumMod val="75000"/>
                  </a:schemeClr>
                </a:solidFill>
                <a:latin typeface="Arial Nova" panose="020B0504020202020204" pitchFamily="34" charset="0"/>
              </a:rPr>
              <a:t>the Interdisciplinary Care Team (ICT) </a:t>
            </a:r>
            <a:r>
              <a:rPr lang="en-US" dirty="0">
                <a:solidFill>
                  <a:schemeClr val="bg1"/>
                </a:solidFill>
                <a:latin typeface="Arial Nova" panose="020B0504020202020204" pitchFamily="34" charset="0"/>
              </a:rPr>
              <a:t>who can provide valuable input on the member’s care plan</a:t>
            </a:r>
          </a:p>
          <a:p>
            <a:pPr marL="311143" indent="-237061">
              <a:spcBef>
                <a:spcPts val="800"/>
              </a:spcBef>
              <a:spcAft>
                <a:spcPts val="800"/>
              </a:spcAft>
              <a:buClr>
                <a:schemeClr val="accent2">
                  <a:lumMod val="75000"/>
                </a:schemeClr>
              </a:buClr>
              <a:buFont typeface="Wingdings" panose="05000000000000000000" pitchFamily="2" charset="2"/>
              <a:buChar char="§"/>
            </a:pPr>
            <a:r>
              <a:rPr lang="en-US" dirty="0">
                <a:solidFill>
                  <a:schemeClr val="bg1"/>
                </a:solidFill>
                <a:latin typeface="Arial Nova" panose="020B0504020202020204" pitchFamily="34" charset="0"/>
              </a:rPr>
              <a:t>Care Coordinators (CC) communicate with the PCP at least annually with information about the member’s care plan and CC contact information</a:t>
            </a:r>
          </a:p>
          <a:p>
            <a:pPr marL="311143" indent="-237061">
              <a:spcBef>
                <a:spcPts val="800"/>
              </a:spcBef>
              <a:spcAft>
                <a:spcPts val="800"/>
              </a:spcAft>
              <a:buClr>
                <a:schemeClr val="accent2">
                  <a:lumMod val="75000"/>
                </a:schemeClr>
              </a:buClr>
              <a:buFont typeface="Wingdings" panose="05000000000000000000" pitchFamily="2" charset="2"/>
              <a:buChar char="§"/>
            </a:pPr>
            <a:r>
              <a:rPr lang="en-US" dirty="0">
                <a:solidFill>
                  <a:schemeClr val="bg1"/>
                </a:solidFill>
                <a:latin typeface="Arial Nova" panose="020B0504020202020204" pitchFamily="34" charset="0"/>
              </a:rPr>
              <a:t>Each member of the ICT has a role in providing the most effective and efficient care for the member</a:t>
            </a:r>
          </a:p>
        </p:txBody>
      </p:sp>
      <p:graphicFrame>
        <p:nvGraphicFramePr>
          <p:cNvPr id="9" name="Content Placeholder 5">
            <a:extLst>
              <a:ext uri="{FF2B5EF4-FFF2-40B4-BE49-F238E27FC236}">
                <a16:creationId xmlns:a16="http://schemas.microsoft.com/office/drawing/2014/main" id="{451C82CC-911D-5FCA-077C-C21790CC2EF9}"/>
              </a:ext>
            </a:extLst>
          </p:cNvPr>
          <p:cNvGraphicFramePr>
            <a:graphicFrameLocks noGrp="1"/>
          </p:cNvGraphicFramePr>
          <p:nvPr>
            <p:ph idx="1"/>
          </p:nvPr>
        </p:nvGraphicFramePr>
        <p:xfrm>
          <a:off x="6042089" y="2033167"/>
          <a:ext cx="6197600" cy="4732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3">
            <a:extLst>
              <a:ext uri="{FF2B5EF4-FFF2-40B4-BE49-F238E27FC236}">
                <a16:creationId xmlns:a16="http://schemas.microsoft.com/office/drawing/2014/main" id="{5A4E3A92-69CF-AF24-6D27-B440BD5835EE}"/>
              </a:ext>
            </a:extLst>
          </p:cNvPr>
          <p:cNvSpPr txBox="1">
            <a:spLocks/>
          </p:cNvSpPr>
          <p:nvPr/>
        </p:nvSpPr>
        <p:spPr>
          <a:xfrm>
            <a:off x="381000" y="6231468"/>
            <a:ext cx="6908800" cy="274993"/>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pPr>
              <a:defRPr/>
            </a:pPr>
            <a:r>
              <a:rPr lang="en-US" sz="10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42 CFR § 422.101(f)(2)(ii)-(v); 42 CFR § 422.152(g)(2)(vii)-(x)</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23925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93628-F382-B6EE-B363-E881B24C898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442E1B5-C142-C201-9289-35CA6483117F}"/>
              </a:ext>
            </a:extLst>
          </p:cNvPr>
          <p:cNvSpPr/>
          <p:nvPr/>
        </p:nvSpPr>
        <p:spPr>
          <a:xfrm>
            <a:off x="9337266" y="1993900"/>
            <a:ext cx="2583543" cy="48641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Content Placeholder 1">
            <a:extLst>
              <a:ext uri="{FF2B5EF4-FFF2-40B4-BE49-F238E27FC236}">
                <a16:creationId xmlns:a16="http://schemas.microsoft.com/office/drawing/2014/main" id="{49BF86E2-1D26-8ADD-B1ED-8AB63D70ACBF}"/>
              </a:ext>
            </a:extLst>
          </p:cNvPr>
          <p:cNvSpPr>
            <a:spLocks noGrp="1"/>
          </p:cNvSpPr>
          <p:nvPr>
            <p:ph idx="1"/>
          </p:nvPr>
        </p:nvSpPr>
        <p:spPr>
          <a:xfrm>
            <a:off x="406401" y="2108200"/>
            <a:ext cx="8795657" cy="4165600"/>
          </a:xfrm>
        </p:spPr>
        <p:txBody>
          <a:bodyPr/>
          <a:lstStyle/>
          <a:p>
            <a:pPr indent="-306910">
              <a:lnSpc>
                <a:spcPct val="100000"/>
              </a:lnSpc>
              <a:spcBef>
                <a:spcPts val="0"/>
              </a:spcBef>
              <a:spcAft>
                <a:spcPts val="0"/>
              </a:spcAft>
              <a:buFont typeface="Wingdings" panose="05000000000000000000" pitchFamily="2" charset="2"/>
              <a:buChar char="§"/>
            </a:pPr>
            <a:r>
              <a:rPr lang="en-US" sz="18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The movement of a patient from one setting of care to another (e.g., hospital to home or nursing facility) and are at risk of adverse outcomes due to fragmented care.</a:t>
            </a:r>
          </a:p>
          <a:p>
            <a:pPr marL="0" indent="0">
              <a:lnSpc>
                <a:spcPct val="100000"/>
              </a:lnSpc>
              <a:spcBef>
                <a:spcPts val="0"/>
              </a:spcBef>
              <a:spcAft>
                <a:spcPts val="0"/>
              </a:spcAft>
              <a:buNone/>
            </a:pPr>
            <a:endParaRPr lang="en-US" sz="1800" dirty="0">
              <a:solidFill>
                <a:schemeClr val="bg1"/>
              </a:solidFill>
              <a:latin typeface="Arial Nova" panose="020B0504020202020204" pitchFamily="34" charset="0"/>
              <a:ea typeface="Calibri" panose="020F0502020204030204" pitchFamily="34" charset="0"/>
              <a:cs typeface="Times New Roman" panose="02020603050405020304" pitchFamily="18" charset="0"/>
            </a:endParaRPr>
          </a:p>
          <a:p>
            <a:pPr marL="514338">
              <a:lnSpc>
                <a:spcPct val="100000"/>
              </a:lnSpc>
              <a:spcBef>
                <a:spcPts val="0"/>
              </a:spcBef>
              <a:spcAft>
                <a:spcPts val="0"/>
              </a:spcAft>
              <a:buFont typeface="Wingdings" panose="05000000000000000000" pitchFamily="2" charset="2"/>
              <a:buChar char="§"/>
            </a:pPr>
            <a:r>
              <a:rPr lang="en-US" sz="18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Care Management team follows up with the member throughout the transition: </a:t>
            </a:r>
          </a:p>
          <a:p>
            <a:pPr marL="990575" lvl="1" indent="-380990">
              <a:lnSpc>
                <a:spcPct val="100000"/>
              </a:lnSpc>
              <a:spcBef>
                <a:spcPts val="267"/>
              </a:spcBef>
              <a:spcAft>
                <a:spcPts val="267"/>
              </a:spcAft>
              <a:buFont typeface="Wingdings" panose="05000000000000000000" pitchFamily="2" charset="2"/>
              <a:buChar char="Ø"/>
            </a:pPr>
            <a:r>
              <a:rPr lang="en-US" sz="18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Discuss their health status changes and discharge instructions </a:t>
            </a:r>
          </a:p>
          <a:p>
            <a:pPr marL="990575" lvl="1" indent="-380990">
              <a:lnSpc>
                <a:spcPct val="100000"/>
              </a:lnSpc>
              <a:spcBef>
                <a:spcPts val="267"/>
              </a:spcBef>
              <a:spcAft>
                <a:spcPts val="267"/>
              </a:spcAft>
              <a:buFont typeface="Wingdings" panose="05000000000000000000" pitchFamily="2" charset="2"/>
              <a:buChar char="Ø"/>
            </a:pPr>
            <a:r>
              <a:rPr lang="en-US" sz="18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Ensure that follow up appointments have been scheduled</a:t>
            </a:r>
          </a:p>
          <a:p>
            <a:pPr marL="990575" lvl="1" indent="-380990">
              <a:lnSpc>
                <a:spcPct val="100000"/>
              </a:lnSpc>
              <a:spcBef>
                <a:spcPts val="267"/>
              </a:spcBef>
              <a:spcAft>
                <a:spcPts val="267"/>
              </a:spcAft>
              <a:buFont typeface="Wingdings" panose="05000000000000000000" pitchFamily="2" charset="2"/>
              <a:buChar char="Ø"/>
            </a:pPr>
            <a:r>
              <a:rPr lang="en-US" sz="18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Ensure member understands any changes in their medication regimen </a:t>
            </a:r>
          </a:p>
          <a:p>
            <a:pPr marL="990575" lvl="1" indent="-380990">
              <a:lnSpc>
                <a:spcPct val="100000"/>
              </a:lnSpc>
              <a:spcBef>
                <a:spcPts val="267"/>
              </a:spcBef>
              <a:spcAft>
                <a:spcPts val="267"/>
              </a:spcAft>
              <a:buFont typeface="Wingdings" panose="05000000000000000000" pitchFamily="2" charset="2"/>
              <a:buChar char="Ø"/>
            </a:pPr>
            <a:r>
              <a:rPr lang="en-US" sz="18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Address social determinants of health issues the member may be facing </a:t>
            </a:r>
          </a:p>
          <a:p>
            <a:pPr marL="990575" lvl="1" indent="-380990">
              <a:lnSpc>
                <a:spcPct val="100000"/>
              </a:lnSpc>
              <a:spcBef>
                <a:spcPts val="267"/>
              </a:spcBef>
              <a:spcAft>
                <a:spcPts val="267"/>
              </a:spcAft>
              <a:buFont typeface="Wingdings" panose="05000000000000000000" pitchFamily="2" charset="2"/>
              <a:buChar char="Ø"/>
            </a:pPr>
            <a:r>
              <a:rPr lang="en-US" sz="18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Determine if member needs any new services or supports upon discharge</a:t>
            </a:r>
          </a:p>
          <a:p>
            <a:pPr marL="990575" lvl="1" indent="-380990">
              <a:lnSpc>
                <a:spcPct val="100000"/>
              </a:lnSpc>
              <a:spcBef>
                <a:spcPts val="267"/>
              </a:spcBef>
              <a:spcAft>
                <a:spcPts val="267"/>
              </a:spcAft>
              <a:buFont typeface="Wingdings" panose="05000000000000000000" pitchFamily="2" charset="2"/>
              <a:buChar char="Ø"/>
            </a:pPr>
            <a:r>
              <a:rPr lang="en-US" sz="18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Updates the member’s care plan specific changes in care needs and health status</a:t>
            </a:r>
          </a:p>
          <a:p>
            <a:pPr marL="609585" lvl="1" indent="0">
              <a:lnSpc>
                <a:spcPct val="100000"/>
              </a:lnSpc>
              <a:spcBef>
                <a:spcPts val="0"/>
              </a:spcBef>
              <a:spcAft>
                <a:spcPts val="0"/>
              </a:spcAft>
              <a:buNone/>
            </a:pPr>
            <a:r>
              <a:rPr lang="en-US" sz="1867" dirty="0">
                <a:solidFill>
                  <a:srgbClr val="1E2C3E"/>
                </a:solidFill>
                <a:effectLst>
                  <a:outerShdw blurRad="38100" dist="38100" dir="2700000" algn="tl">
                    <a:srgbClr val="000000">
                      <a:alpha val="43137"/>
                    </a:srgbClr>
                  </a:outerShdw>
                </a:effectLst>
                <a:latin typeface="Arial Nova" panose="020B0504020202020204" pitchFamily="34" charset="0"/>
                <a:ea typeface="Calibri" panose="020F0502020204030204" pitchFamily="34" charset="0"/>
                <a:cs typeface="Times New Roman" panose="02020603050405020304" pitchFamily="18" charset="0"/>
              </a:rPr>
              <a:t> </a:t>
            </a:r>
            <a:endParaRPr lang="en-US" dirty="0"/>
          </a:p>
        </p:txBody>
      </p:sp>
      <p:sp>
        <p:nvSpPr>
          <p:cNvPr id="3" name="Title 2">
            <a:extLst>
              <a:ext uri="{FF2B5EF4-FFF2-40B4-BE49-F238E27FC236}">
                <a16:creationId xmlns:a16="http://schemas.microsoft.com/office/drawing/2014/main" id="{D7662763-0BE9-BABB-A032-A05601B7F6FB}"/>
              </a:ext>
            </a:extLst>
          </p:cNvPr>
          <p:cNvSpPr>
            <a:spLocks noGrp="1"/>
          </p:cNvSpPr>
          <p:nvPr>
            <p:ph type="title"/>
          </p:nvPr>
        </p:nvSpPr>
        <p:spPr>
          <a:xfrm>
            <a:off x="406400" y="381000"/>
            <a:ext cx="9719733" cy="1500717"/>
          </a:xfrm>
        </p:spPr>
        <p:txBody>
          <a:bodyPr>
            <a:normAutofit fontScale="90000"/>
          </a:bodyPr>
          <a:lstStyle/>
          <a:p>
            <a:br>
              <a:rPr lang="en-US" sz="5333" dirty="0">
                <a:solidFill>
                  <a:srgbClr val="1E2C3E"/>
                </a:solidFill>
                <a:latin typeface="Arial Nova" panose="020B0504020202020204" pitchFamily="34" charset="0"/>
              </a:rPr>
            </a:br>
            <a:r>
              <a:rPr lang="en-US" sz="44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MOC 2: Care Coordination Care Transition Protocols </a:t>
            </a:r>
            <a:br>
              <a:rPr lang="en-US" sz="4400" dirty="0">
                <a:latin typeface="Arial Nova" panose="020B0504020202020204" pitchFamily="34" charset="0"/>
                <a:ea typeface="Calibri" panose="020F0502020204030204" pitchFamily="34" charset="0"/>
                <a:cs typeface="Calibri" panose="020F0502020204030204" pitchFamily="34" charset="0"/>
              </a:rPr>
            </a:br>
            <a:endParaRPr lang="en-US" sz="4400" dirty="0">
              <a:latin typeface="Arial Nova" panose="020B050402020202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F048096C-246F-C705-C65D-DF53A72F93E0}"/>
              </a:ext>
            </a:extLst>
          </p:cNvPr>
          <p:cNvSpPr>
            <a:spLocks noGrp="1"/>
          </p:cNvSpPr>
          <p:nvPr>
            <p:ph type="sldNum" sz="quarter" idx="11"/>
          </p:nvPr>
        </p:nvSpPr>
        <p:spPr/>
        <p:txBody>
          <a:bodyPr/>
          <a:lstStyle/>
          <a:p>
            <a:pPr>
              <a:defRPr/>
            </a:pPr>
            <a:fld id="{F01AC97C-2093-464A-862A-0B8742E182D0}" type="slidenum">
              <a:rPr lang="en-US" altLang="en-US" smtClean="0"/>
              <a:pPr>
                <a:defRPr/>
              </a:pPr>
              <a:t>13</a:t>
            </a:fld>
            <a:endParaRPr lang="en-US" altLang="en-US" dirty="0"/>
          </a:p>
        </p:txBody>
      </p:sp>
      <p:sp>
        <p:nvSpPr>
          <p:cNvPr id="6" name="TextBox 5">
            <a:extLst>
              <a:ext uri="{FF2B5EF4-FFF2-40B4-BE49-F238E27FC236}">
                <a16:creationId xmlns:a16="http://schemas.microsoft.com/office/drawing/2014/main" id="{622A48FC-50B5-667C-B654-7FF6C99572DE}"/>
              </a:ext>
            </a:extLst>
          </p:cNvPr>
          <p:cNvSpPr txBox="1"/>
          <p:nvPr/>
        </p:nvSpPr>
        <p:spPr>
          <a:xfrm>
            <a:off x="9506858" y="2108200"/>
            <a:ext cx="2304143" cy="4771499"/>
          </a:xfrm>
          <a:prstGeom prst="rect">
            <a:avLst/>
          </a:prstGeom>
          <a:noFill/>
        </p:spPr>
        <p:txBody>
          <a:bodyPr wrap="square" rtlCol="0">
            <a:spAutoFit/>
          </a:bodyPr>
          <a:lstStyle/>
          <a:p>
            <a:r>
              <a:rPr lang="en-US" sz="1867" b="1" i="1" dirty="0">
                <a:solidFill>
                  <a:schemeClr val="accent6">
                    <a:lumMod val="50000"/>
                  </a:schemeClr>
                </a:solidFill>
                <a:latin typeface="Arial Nova" panose="020B0504020202020204" pitchFamily="34" charset="0"/>
                <a:ea typeface="Calibri" panose="020F0502020204030204" pitchFamily="34" charset="0"/>
                <a:cs typeface="Times New Roman" panose="02020603050405020304" pitchFamily="18" charset="0"/>
              </a:rPr>
              <a:t>Sharing ICP updates and ensuring communication between the Interdisciplinary Care Team members and member/member representative is key to effective transition from one care setting to another or back to home. </a:t>
            </a:r>
            <a:endParaRPr lang="en-US" sz="1867" b="1" dirty="0">
              <a:solidFill>
                <a:schemeClr val="accent6">
                  <a:lumMod val="50000"/>
                </a:schemeClr>
              </a:solidFill>
              <a:latin typeface="Arial Nova" panose="020B0504020202020204" pitchFamily="34" charset="0"/>
              <a:ea typeface="Calibri" panose="020F0502020204030204" pitchFamily="34" charset="0"/>
              <a:cs typeface="Times New Roman" panose="02020603050405020304" pitchFamily="18" charset="0"/>
            </a:endParaRPr>
          </a:p>
          <a:p>
            <a:endParaRPr lang="en-US" sz="2400" dirty="0"/>
          </a:p>
        </p:txBody>
      </p:sp>
      <p:sp>
        <p:nvSpPr>
          <p:cNvPr id="5" name="Footer Placeholder 3">
            <a:extLst>
              <a:ext uri="{FF2B5EF4-FFF2-40B4-BE49-F238E27FC236}">
                <a16:creationId xmlns:a16="http://schemas.microsoft.com/office/drawing/2014/main" id="{F44A9C94-5E99-8B72-FAE2-159EE5C3EB6E}"/>
              </a:ext>
            </a:extLst>
          </p:cNvPr>
          <p:cNvSpPr txBox="1">
            <a:spLocks/>
          </p:cNvSpPr>
          <p:nvPr/>
        </p:nvSpPr>
        <p:spPr>
          <a:xfrm>
            <a:off x="381000" y="6231468"/>
            <a:ext cx="6908800" cy="274993"/>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pPr>
              <a:defRPr/>
            </a:pPr>
            <a:r>
              <a:rPr lang="en-US" sz="10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42 CFR § 422.101(f)(2)(ii)-(v); 42 CFR § 422.152(g)(2)(vii)-(x)</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93861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2B07D-5F15-0120-9E97-FB44624E8010}"/>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5E4DB1D5-830A-5D63-6263-E21741E82B08}"/>
              </a:ext>
            </a:extLst>
          </p:cNvPr>
          <p:cNvSpPr>
            <a:spLocks noGrp="1"/>
          </p:cNvSpPr>
          <p:nvPr>
            <p:ph type="title"/>
          </p:nvPr>
        </p:nvSpPr>
        <p:spPr>
          <a:xfrm>
            <a:off x="406400" y="482600"/>
            <a:ext cx="9550400" cy="1253067"/>
          </a:xfrm>
        </p:spPr>
        <p:txBody>
          <a:bodyPr>
            <a:normAutofit/>
          </a:bodyPr>
          <a:lstStyle/>
          <a:p>
            <a:pPr eaLnBrk="1" fontAlgn="auto" hangingPunct="1">
              <a:spcAft>
                <a:spcPts val="0"/>
              </a:spcAft>
              <a:defRPr/>
            </a:pPr>
            <a:r>
              <a:rPr lang="en-US" altLang="en-US" sz="4000" cap="none" dirty="0">
                <a:solidFill>
                  <a:srgbClr val="1E2C3E"/>
                </a:solidFill>
                <a:ea typeface="Calibri" panose="020F0502020204030204" pitchFamily="34" charset="0"/>
                <a:cs typeface="Calibri" panose="020F0502020204030204" pitchFamily="34" charset="0"/>
              </a:rPr>
              <a:t>MOC 3: Provider Network</a:t>
            </a:r>
          </a:p>
        </p:txBody>
      </p:sp>
      <p:sp>
        <p:nvSpPr>
          <p:cNvPr id="16387" name="Content Placeholder 1">
            <a:extLst>
              <a:ext uri="{FF2B5EF4-FFF2-40B4-BE49-F238E27FC236}">
                <a16:creationId xmlns:a16="http://schemas.microsoft.com/office/drawing/2014/main" id="{DC13DFDC-8E30-DD94-9C02-DB03510CA843}"/>
              </a:ext>
            </a:extLst>
          </p:cNvPr>
          <p:cNvSpPr>
            <a:spLocks noGrp="1" noChangeArrowheads="1"/>
          </p:cNvSpPr>
          <p:nvPr>
            <p:ph idx="1"/>
          </p:nvPr>
        </p:nvSpPr>
        <p:spPr>
          <a:xfrm>
            <a:off x="406400" y="2353733"/>
            <a:ext cx="11404600" cy="3323167"/>
          </a:xfrm>
        </p:spPr>
        <p:txBody>
          <a:bodyPr/>
          <a:lstStyle/>
          <a:p>
            <a:r>
              <a:rPr lang="en-US" altLang="en-US" sz="2000" dirty="0">
                <a:solidFill>
                  <a:schemeClr val="bg1">
                    <a:lumMod val="95000"/>
                    <a:lumOff val="5000"/>
                  </a:schemeClr>
                </a:solidFill>
                <a:latin typeface="Arial Nova" panose="020B0504020202020204" pitchFamily="34" charset="0"/>
              </a:rPr>
              <a:t>The SNP provider network is made up of healthcare providers with specialized expertise to meet the needs of the SNP population. Collaboration of the ICT is primarily facilitated through communication of the ICP.</a:t>
            </a:r>
          </a:p>
          <a:p>
            <a:pPr>
              <a:spcBef>
                <a:spcPts val="1600"/>
              </a:spcBef>
              <a:spcAft>
                <a:spcPts val="800"/>
              </a:spcAft>
            </a:pPr>
            <a:r>
              <a:rPr lang="en-US" altLang="en-US" sz="2000" b="1" dirty="0">
                <a:solidFill>
                  <a:schemeClr val="accent6">
                    <a:lumMod val="75000"/>
                  </a:schemeClr>
                </a:solidFill>
                <a:latin typeface="Arial Nova" panose="020B0504020202020204" pitchFamily="34" charset="0"/>
              </a:rPr>
              <a:t>Provider Network Elements:</a:t>
            </a:r>
          </a:p>
          <a:p>
            <a:pPr marL="459306" indent="-309026">
              <a:lnSpc>
                <a:spcPct val="100000"/>
              </a:lnSpc>
              <a:spcBef>
                <a:spcPts val="800"/>
              </a:spcBef>
              <a:spcAft>
                <a:spcPts val="800"/>
              </a:spcAft>
              <a:buFont typeface="Wingdings" panose="05000000000000000000" pitchFamily="2" charset="2"/>
              <a:buChar char="§"/>
            </a:pPr>
            <a:r>
              <a:rPr lang="en-US" sz="2000" dirty="0">
                <a:solidFill>
                  <a:schemeClr val="bg1">
                    <a:lumMod val="95000"/>
                    <a:lumOff val="5000"/>
                  </a:schemeClr>
                </a:solidFill>
                <a:latin typeface="Arial Nova" panose="020B0504020202020204" pitchFamily="34" charset="0"/>
              </a:rPr>
              <a:t>Element A - Specialized Expertise</a:t>
            </a:r>
          </a:p>
          <a:p>
            <a:pPr marL="459306" indent="-309026">
              <a:lnSpc>
                <a:spcPct val="100000"/>
              </a:lnSpc>
              <a:spcBef>
                <a:spcPts val="800"/>
              </a:spcBef>
              <a:spcAft>
                <a:spcPts val="800"/>
              </a:spcAft>
              <a:buFont typeface="Wingdings" panose="05000000000000000000" pitchFamily="2" charset="2"/>
              <a:buChar char="§"/>
            </a:pPr>
            <a:r>
              <a:rPr lang="en-US" sz="2000" dirty="0">
                <a:solidFill>
                  <a:schemeClr val="bg1">
                    <a:lumMod val="95000"/>
                    <a:lumOff val="5000"/>
                  </a:schemeClr>
                </a:solidFill>
                <a:latin typeface="Arial Nova" panose="020B0504020202020204" pitchFamily="34" charset="0"/>
              </a:rPr>
              <a:t>Element B - Clinical Practice Guidelines (CPG) &amp; Care Transition Protocols (CTP)</a:t>
            </a:r>
          </a:p>
          <a:p>
            <a:pPr marL="459306" indent="-309026">
              <a:lnSpc>
                <a:spcPct val="100000"/>
              </a:lnSpc>
              <a:spcBef>
                <a:spcPts val="800"/>
              </a:spcBef>
              <a:spcAft>
                <a:spcPts val="800"/>
              </a:spcAft>
              <a:buFont typeface="Wingdings" panose="05000000000000000000" pitchFamily="2" charset="2"/>
              <a:buChar char="§"/>
            </a:pPr>
            <a:r>
              <a:rPr lang="en-US" sz="2000" dirty="0">
                <a:solidFill>
                  <a:schemeClr val="bg1">
                    <a:lumMod val="95000"/>
                    <a:lumOff val="5000"/>
                  </a:schemeClr>
                </a:solidFill>
                <a:latin typeface="Arial Nova" panose="020B0504020202020204" pitchFamily="34" charset="0"/>
              </a:rPr>
              <a:t>Element C - MOC Training for the Provider Network</a:t>
            </a:r>
          </a:p>
          <a:p>
            <a:endParaRPr lang="en-US" altLang="en-US" dirty="0">
              <a:solidFill>
                <a:srgbClr val="1E2C3E"/>
              </a:solidFill>
              <a:latin typeface="Arial Nova" panose="020B0504020202020204" pitchFamily="34" charset="0"/>
            </a:endParaRPr>
          </a:p>
        </p:txBody>
      </p:sp>
      <p:sp>
        <p:nvSpPr>
          <p:cNvPr id="16388" name="Slide Number Placeholder 3">
            <a:extLst>
              <a:ext uri="{FF2B5EF4-FFF2-40B4-BE49-F238E27FC236}">
                <a16:creationId xmlns:a16="http://schemas.microsoft.com/office/drawing/2014/main" id="{A08D5D6F-911A-0903-7683-6001D228E68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14</a:t>
            </a:fld>
            <a:endParaRPr lang="en-US" altLang="en-US" sz="1600" dirty="0">
              <a:solidFill>
                <a:srgbClr val="FEFEFE"/>
              </a:solidFill>
              <a:latin typeface="Times New Roman" panose="02020603050405020304" pitchFamily="18" charset="0"/>
            </a:endParaRPr>
          </a:p>
        </p:txBody>
      </p:sp>
      <p:sp>
        <p:nvSpPr>
          <p:cNvPr id="3" name="Footer Placeholder 3">
            <a:extLst>
              <a:ext uri="{FF2B5EF4-FFF2-40B4-BE49-F238E27FC236}">
                <a16:creationId xmlns:a16="http://schemas.microsoft.com/office/drawing/2014/main" id="{FC509622-07F7-4806-2323-09A591E352E8}"/>
              </a:ext>
            </a:extLst>
          </p:cNvPr>
          <p:cNvSpPr>
            <a:spLocks noGrp="1"/>
          </p:cNvSpPr>
          <p:nvPr>
            <p:ph type="ftr" sz="quarter" idx="11"/>
          </p:nvPr>
        </p:nvSpPr>
        <p:spPr>
          <a:xfrm>
            <a:off x="508000" y="6201834"/>
            <a:ext cx="5901267" cy="275167"/>
          </a:xfrm>
        </p:spPr>
        <p:txBody>
          <a:bodyPr/>
          <a:lstStyle>
            <a:lvl1pPr>
              <a:defRPr/>
            </a:lvl1pPr>
          </a:lstStyle>
          <a:p>
            <a:pPr algn="l">
              <a:defRPr/>
            </a:pPr>
            <a:r>
              <a:rPr lang="en-US" sz="1067" b="1"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a:t>
            </a:r>
            <a:r>
              <a:rPr lang="en-US" sz="1067"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42 CFR § 422.101(f)(1)(iii)</a:t>
            </a:r>
            <a:endParaRPr lang="en-US"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444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40DDA-2136-60CC-C61D-E5E5BD1A4150}"/>
            </a:ext>
          </a:extLst>
        </p:cNvPr>
        <p:cNvGrpSpPr/>
        <p:nvPr/>
      </p:nvGrpSpPr>
      <p:grpSpPr>
        <a:xfrm>
          <a:off x="0" y="0"/>
          <a:ext cx="0" cy="0"/>
          <a:chOff x="0" y="0"/>
          <a:chExt cx="0" cy="0"/>
        </a:xfrm>
      </p:grpSpPr>
      <p:pic>
        <p:nvPicPr>
          <p:cNvPr id="6" name="Picture 5" descr="Aerial of healthcare colleagues">
            <a:extLst>
              <a:ext uri="{FF2B5EF4-FFF2-40B4-BE49-F238E27FC236}">
                <a16:creationId xmlns:a16="http://schemas.microsoft.com/office/drawing/2014/main" id="{C4B41746-7EEC-DD23-BCE1-97D6560D0C5A}"/>
              </a:ext>
            </a:extLst>
          </p:cNvPr>
          <p:cNvPicPr>
            <a:picLocks noChangeAspect="1"/>
          </p:cNvPicPr>
          <p:nvPr/>
        </p:nvPicPr>
        <p:blipFill>
          <a:blip r:embed="rId3">
            <a:extLst>
              <a:ext uri="{28A0092B-C50C-407E-A947-70E740481C1C}">
                <a14:useLocalDpi xmlns:a14="http://schemas.microsoft.com/office/drawing/2010/main" val="0"/>
              </a:ext>
            </a:extLst>
          </a:blip>
          <a:srcRect l="34323" r="-1"/>
          <a:stretch>
            <a:fillRect/>
          </a:stretch>
        </p:blipFill>
        <p:spPr>
          <a:xfrm>
            <a:off x="6409267" y="2018025"/>
            <a:ext cx="5453051" cy="4839975"/>
          </a:xfrm>
          <a:prstGeom prst="rect">
            <a:avLst/>
          </a:prstGeom>
        </p:spPr>
      </p:pic>
      <p:sp>
        <p:nvSpPr>
          <p:cNvPr id="2" name="Title 1">
            <a:extLst>
              <a:ext uri="{FF2B5EF4-FFF2-40B4-BE49-F238E27FC236}">
                <a16:creationId xmlns:a16="http://schemas.microsoft.com/office/drawing/2014/main" id="{C5993F2F-70D4-87D7-F396-50D7DA3D35FA}"/>
              </a:ext>
            </a:extLst>
          </p:cNvPr>
          <p:cNvSpPr>
            <a:spLocks noGrp="1"/>
          </p:cNvSpPr>
          <p:nvPr>
            <p:ph type="title"/>
          </p:nvPr>
        </p:nvSpPr>
        <p:spPr>
          <a:xfrm>
            <a:off x="508000" y="381000"/>
            <a:ext cx="9719733" cy="1500717"/>
          </a:xfrm>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0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MOC 3, Element A: </a:t>
            </a:r>
            <a:br>
              <a:rPr lang="en-US" sz="40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br>
            <a:r>
              <a:rPr lang="en-US" sz="40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Specialized Expertise</a:t>
            </a:r>
          </a:p>
        </p:txBody>
      </p:sp>
      <p:sp>
        <p:nvSpPr>
          <p:cNvPr id="3" name="Subtitle 2">
            <a:extLst>
              <a:ext uri="{FF2B5EF4-FFF2-40B4-BE49-F238E27FC236}">
                <a16:creationId xmlns:a16="http://schemas.microsoft.com/office/drawing/2014/main" id="{E6A691F7-3024-4213-40AB-555438F2EA64}"/>
              </a:ext>
            </a:extLst>
          </p:cNvPr>
          <p:cNvSpPr>
            <a:spLocks noGrp="1"/>
          </p:cNvSpPr>
          <p:nvPr>
            <p:ph idx="1"/>
          </p:nvPr>
        </p:nvSpPr>
        <p:spPr>
          <a:xfrm>
            <a:off x="508001" y="2311400"/>
            <a:ext cx="5778500" cy="3697587"/>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lnSpc>
                <a:spcPct val="100000"/>
              </a:lnSpc>
              <a:spcBef>
                <a:spcPts val="800"/>
              </a:spcBef>
              <a:spcAft>
                <a:spcPts val="800"/>
              </a:spcAft>
              <a:buNone/>
            </a:pPr>
            <a:r>
              <a:rPr lang="en-US" sz="2133" dirty="0">
                <a:solidFill>
                  <a:schemeClr val="bg1">
                    <a:lumMod val="95000"/>
                    <a:lumOff val="5000"/>
                  </a:schemeClr>
                </a:solidFill>
                <a:latin typeface="Arial Nova" panose="020B0504020202020204" pitchFamily="34" charset="0"/>
              </a:rPr>
              <a:t>Regulations require SNPs, in the management of care, to use an integrated team that includes a team of providers with proven expertise and specialty training in treating targeted population of the SNP. </a:t>
            </a:r>
          </a:p>
          <a:p>
            <a:pPr marL="459306" indent="-309026">
              <a:lnSpc>
                <a:spcPct val="100000"/>
              </a:lnSpc>
              <a:spcBef>
                <a:spcPts val="800"/>
              </a:spcBef>
              <a:spcAft>
                <a:spcPts val="800"/>
              </a:spcAft>
              <a:buFont typeface="Wingdings" panose="05000000000000000000" pitchFamily="2" charset="2"/>
              <a:buChar char="§"/>
            </a:pPr>
            <a:r>
              <a:rPr lang="en-US" sz="2133" dirty="0">
                <a:solidFill>
                  <a:schemeClr val="bg1">
                    <a:lumMod val="95000"/>
                    <a:lumOff val="5000"/>
                  </a:schemeClr>
                </a:solidFill>
                <a:latin typeface="Arial Nova" panose="020B0504020202020204" pitchFamily="34" charset="0"/>
              </a:rPr>
              <a:t>Align provider network to SNP population</a:t>
            </a:r>
          </a:p>
          <a:p>
            <a:pPr marL="459306" indent="-309026">
              <a:lnSpc>
                <a:spcPct val="100000"/>
              </a:lnSpc>
              <a:spcBef>
                <a:spcPts val="800"/>
              </a:spcBef>
              <a:spcAft>
                <a:spcPts val="800"/>
              </a:spcAft>
              <a:buFont typeface="Wingdings" panose="05000000000000000000" pitchFamily="2" charset="2"/>
              <a:buChar char="§"/>
            </a:pPr>
            <a:r>
              <a:rPr lang="en-US" sz="2133" dirty="0">
                <a:solidFill>
                  <a:schemeClr val="bg1">
                    <a:lumMod val="95000"/>
                    <a:lumOff val="5000"/>
                  </a:schemeClr>
                </a:solidFill>
                <a:latin typeface="Arial Nova" panose="020B0504020202020204" pitchFamily="34" charset="0"/>
              </a:rPr>
              <a:t>Facilities (hospital, SNF, etc.)</a:t>
            </a:r>
          </a:p>
          <a:p>
            <a:pPr marL="459306" indent="-309026">
              <a:lnSpc>
                <a:spcPct val="100000"/>
              </a:lnSpc>
              <a:spcBef>
                <a:spcPts val="800"/>
              </a:spcBef>
              <a:spcAft>
                <a:spcPts val="800"/>
              </a:spcAft>
              <a:buFont typeface="Wingdings" panose="05000000000000000000" pitchFamily="2" charset="2"/>
              <a:buChar char="§"/>
            </a:pPr>
            <a:r>
              <a:rPr lang="en-US" sz="2133" dirty="0">
                <a:solidFill>
                  <a:schemeClr val="bg1">
                    <a:lumMod val="95000"/>
                    <a:lumOff val="5000"/>
                  </a:schemeClr>
                </a:solidFill>
                <a:latin typeface="Arial Nova" panose="020B0504020202020204" pitchFamily="34" charset="0"/>
              </a:rPr>
              <a:t>Communication between ICT and others</a:t>
            </a:r>
          </a:p>
          <a:p>
            <a:endParaRPr lang="en-US" dirty="0">
              <a:solidFill>
                <a:schemeClr val="accent4"/>
              </a:solidFill>
              <a:latin typeface="Arial Nova" panose="020B0504020202020204" pitchFamily="34" charset="0"/>
            </a:endParaRPr>
          </a:p>
        </p:txBody>
      </p:sp>
      <p:sp>
        <p:nvSpPr>
          <p:cNvPr id="5" name="Footer Placeholder 3">
            <a:extLst>
              <a:ext uri="{FF2B5EF4-FFF2-40B4-BE49-F238E27FC236}">
                <a16:creationId xmlns:a16="http://schemas.microsoft.com/office/drawing/2014/main" id="{9A954FC2-9D1B-C020-20BA-99655BDDFDB4}"/>
              </a:ext>
            </a:extLst>
          </p:cNvPr>
          <p:cNvSpPr>
            <a:spLocks noGrp="1"/>
          </p:cNvSpPr>
          <p:nvPr>
            <p:ph type="ftr" sz="quarter" idx="11"/>
          </p:nvPr>
        </p:nvSpPr>
        <p:spPr>
          <a:xfrm>
            <a:off x="508000" y="6201834"/>
            <a:ext cx="5901267" cy="275167"/>
          </a:xfrm>
        </p:spPr>
        <p:txBody>
          <a:bodyPr/>
          <a:lstStyle>
            <a:lvl1pPr>
              <a:defRPr/>
            </a:lvl1pPr>
          </a:lstStyle>
          <a:p>
            <a:pPr algn="l">
              <a:defRPr/>
            </a:pPr>
            <a:r>
              <a:rPr lang="en-US" b="1"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a:t>
            </a:r>
            <a:r>
              <a:rPr lang="en-US"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42 CFR 422.101(f)(1)(iii) and 42 CFR § 422.152(g)(2)(vi)</a:t>
            </a:r>
            <a:endParaRPr lang="en-US"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6079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EA382-E764-89B6-A108-B1805CED79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1F155F-27FC-EF2B-D82D-D4497C0FFEF0}"/>
              </a:ext>
            </a:extLst>
          </p:cNvPr>
          <p:cNvSpPr>
            <a:spLocks noGrp="1"/>
          </p:cNvSpPr>
          <p:nvPr>
            <p:ph type="title"/>
          </p:nvPr>
        </p:nvSpPr>
        <p:spPr>
          <a:xfrm>
            <a:off x="406400" y="381000"/>
            <a:ext cx="9719733" cy="1500717"/>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00000"/>
              </a:lnSpc>
              <a:spcBef>
                <a:spcPts val="0"/>
              </a:spcBef>
            </a:pPr>
            <a:r>
              <a:rPr lang="en-US" sz="36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MOC 3, Element B:</a:t>
            </a:r>
            <a:br>
              <a:rPr lang="en-US" sz="36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br>
            <a:r>
              <a:rPr lang="en-US" sz="36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Clinical Practice Guidelines (CPG) &amp; </a:t>
            </a:r>
            <a:br>
              <a:rPr lang="en-US" sz="36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br>
            <a:r>
              <a:rPr lang="en-US" sz="36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Care Transition Protocols (CTP)</a:t>
            </a:r>
            <a:endParaRPr lang="en-US" sz="3600" cap="none" spc="-200" dirty="0">
              <a:solidFill>
                <a:srgbClr val="1E2C3E"/>
              </a:solidFill>
              <a:latin typeface="Arial Nova" panose="020B0504020202020204" pitchFamily="34" charset="0"/>
              <a:ea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959E29E8-F4AD-98B3-5A23-D8E39ADA5B66}"/>
              </a:ext>
            </a:extLst>
          </p:cNvPr>
          <p:cNvSpPr>
            <a:spLocks noGrp="1"/>
          </p:cNvSpPr>
          <p:nvPr>
            <p:ph idx="1"/>
          </p:nvPr>
        </p:nvSpPr>
        <p:spPr>
          <a:xfrm>
            <a:off x="406400" y="2311400"/>
            <a:ext cx="11379200" cy="3860800"/>
          </a:xfrm>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lnSpc>
                <a:spcPct val="100000"/>
              </a:lnSpc>
              <a:spcBef>
                <a:spcPts val="800"/>
              </a:spcBef>
              <a:spcAft>
                <a:spcPts val="800"/>
              </a:spcAft>
              <a:buNone/>
            </a:pPr>
            <a:r>
              <a:rPr lang="en-US" sz="2000" b="1" dirty="0">
                <a:solidFill>
                  <a:schemeClr val="accent6">
                    <a:lumMod val="75000"/>
                  </a:schemeClr>
                </a:solidFill>
                <a:latin typeface="Arial Nova" panose="020B0504020202020204" pitchFamily="34" charset="0"/>
              </a:rPr>
              <a:t>Regulations require SNPs to develop and implement the following MOC components to assure effective care management structure:</a:t>
            </a:r>
          </a:p>
          <a:p>
            <a:pPr marL="459306" lvl="1" indent="-309026">
              <a:lnSpc>
                <a:spcPct val="100000"/>
              </a:lnSpc>
              <a:spcBef>
                <a:spcPts val="800"/>
              </a:spcBef>
              <a:spcAft>
                <a:spcPts val="800"/>
              </a:spcAft>
              <a:buFont typeface="Wingdings" panose="05000000000000000000" pitchFamily="2" charset="2"/>
              <a:buChar char="§"/>
            </a:pPr>
            <a:r>
              <a:rPr lang="en-US" sz="2000" dirty="0">
                <a:solidFill>
                  <a:schemeClr val="bg1">
                    <a:lumMod val="95000"/>
                    <a:lumOff val="5000"/>
                  </a:schemeClr>
                </a:solidFill>
                <a:latin typeface="Arial Nova" panose="020B0504020202020204" pitchFamily="34" charset="0"/>
              </a:rPr>
              <a:t>Streamline care delivery across health care settings, providers, and services to achieve continuity.</a:t>
            </a:r>
          </a:p>
          <a:p>
            <a:pPr marL="459306" lvl="1" indent="-309026">
              <a:lnSpc>
                <a:spcPct val="100000"/>
              </a:lnSpc>
              <a:spcBef>
                <a:spcPts val="800"/>
              </a:spcBef>
              <a:spcAft>
                <a:spcPts val="800"/>
              </a:spcAft>
              <a:buFont typeface="Wingdings" panose="05000000000000000000" pitchFamily="2" charset="2"/>
              <a:buChar char="§"/>
            </a:pPr>
            <a:r>
              <a:rPr lang="en-US" sz="2000" dirty="0">
                <a:solidFill>
                  <a:schemeClr val="bg1">
                    <a:lumMod val="95000"/>
                    <a:lumOff val="5000"/>
                  </a:schemeClr>
                </a:solidFill>
                <a:latin typeface="Arial Nova" panose="020B0504020202020204" pitchFamily="34" charset="0"/>
              </a:rPr>
              <a:t>Coordinate the delivery of specialized benefits and services for the most vulnerable within the three target special needs populations, including frail/disabled and end-of-life beneficiaries.</a:t>
            </a:r>
          </a:p>
          <a:p>
            <a:pPr marL="459306" lvl="1" indent="-309026">
              <a:lnSpc>
                <a:spcPct val="100000"/>
              </a:lnSpc>
              <a:spcBef>
                <a:spcPts val="800"/>
              </a:spcBef>
              <a:spcAft>
                <a:spcPts val="800"/>
              </a:spcAft>
              <a:buFont typeface="Wingdings" panose="05000000000000000000" pitchFamily="2" charset="2"/>
              <a:buChar char="§"/>
            </a:pPr>
            <a:r>
              <a:rPr lang="en-US" sz="2000" dirty="0">
                <a:solidFill>
                  <a:schemeClr val="bg1">
                    <a:lumMod val="95000"/>
                    <a:lumOff val="5000"/>
                  </a:schemeClr>
                </a:solidFill>
                <a:latin typeface="Arial Nova" panose="020B0504020202020204" pitchFamily="34" charset="0"/>
              </a:rPr>
              <a:t>Coordinate communication among the SNP, providers, and beneficiaries.</a:t>
            </a:r>
          </a:p>
          <a:p>
            <a:endParaRPr lang="en-US" dirty="0">
              <a:solidFill>
                <a:schemeClr val="accent4"/>
              </a:solidFill>
              <a:latin typeface="Arial Nova" panose="020B0504020202020204" pitchFamily="34" charset="0"/>
            </a:endParaRPr>
          </a:p>
        </p:txBody>
      </p:sp>
      <p:sp>
        <p:nvSpPr>
          <p:cNvPr id="4" name="Footer Placeholder 3">
            <a:extLst>
              <a:ext uri="{FF2B5EF4-FFF2-40B4-BE49-F238E27FC236}">
                <a16:creationId xmlns:a16="http://schemas.microsoft.com/office/drawing/2014/main" id="{4F8422B0-FC35-D80C-B888-9107EC5CD83C}"/>
              </a:ext>
            </a:extLst>
          </p:cNvPr>
          <p:cNvSpPr>
            <a:spLocks noGrp="1"/>
          </p:cNvSpPr>
          <p:nvPr>
            <p:ph type="ftr" sz="quarter" idx="11"/>
          </p:nvPr>
        </p:nvSpPr>
        <p:spPr>
          <a:xfrm>
            <a:off x="508000" y="6211078"/>
            <a:ext cx="5901267" cy="275167"/>
          </a:xfrm>
        </p:spPr>
        <p:txBody>
          <a:bodyPr/>
          <a:lstStyle>
            <a:lvl1pPr>
              <a:defRPr/>
            </a:lvl1pPr>
          </a:lstStyle>
          <a:p>
            <a:pPr algn="l">
              <a:defRPr/>
            </a:pPr>
            <a:r>
              <a:rPr lang="en-US" sz="1067" b="1"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a:t>
            </a:r>
            <a:r>
              <a:rPr lang="en-US" b="1"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42 CFR § 422.101(f)(2)(iii)-(v); 42 CFR § 422.152(g)(2)(ix)</a:t>
            </a:r>
            <a:endParaRPr lang="en-US"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3034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15DA2-0BFB-4479-ED96-31D93E008C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AEA00C-1570-C25C-39E0-2617040D4366}"/>
              </a:ext>
            </a:extLst>
          </p:cNvPr>
          <p:cNvSpPr>
            <a:spLocks noGrp="1"/>
          </p:cNvSpPr>
          <p:nvPr>
            <p:ph type="title"/>
          </p:nvPr>
        </p:nvSpPr>
        <p:spPr>
          <a:xfrm>
            <a:off x="406400" y="381000"/>
            <a:ext cx="10515600" cy="1500717"/>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00000"/>
              </a:lnSpc>
            </a:pPr>
            <a:r>
              <a:rPr lang="en-US" sz="36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MOC 3, Element B:</a:t>
            </a:r>
            <a:br>
              <a:rPr lang="en-US" sz="36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br>
            <a:r>
              <a:rPr lang="en-US" sz="36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Clinical Practice Guidelines (CPG) &amp;</a:t>
            </a:r>
            <a:br>
              <a:rPr lang="en-US" sz="36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br>
            <a:r>
              <a:rPr lang="en-US" sz="3600" cap="none" dirty="0">
                <a:solidFill>
                  <a:srgbClr val="1E2C3E"/>
                </a:solidFill>
                <a:latin typeface="Arial Nova" panose="020B0504020202020204" pitchFamily="34" charset="0"/>
                <a:ea typeface="Calibri" panose="020F0502020204030204" pitchFamily="34" charset="0"/>
                <a:cs typeface="Calibri" panose="020F0502020204030204" pitchFamily="34" charset="0"/>
              </a:rPr>
              <a:t>Care Transition Protocols (CTP) (cont’d)</a:t>
            </a:r>
            <a:endParaRPr lang="en-US" sz="3600" cap="none" spc="-200" dirty="0">
              <a:solidFill>
                <a:srgbClr val="1E2C3E"/>
              </a:solidFill>
              <a:latin typeface="Arial Nova" panose="020B0504020202020204" pitchFamily="34" charset="0"/>
            </a:endParaRPr>
          </a:p>
        </p:txBody>
      </p:sp>
      <p:sp>
        <p:nvSpPr>
          <p:cNvPr id="3" name="Subtitle 2">
            <a:extLst>
              <a:ext uri="{FF2B5EF4-FFF2-40B4-BE49-F238E27FC236}">
                <a16:creationId xmlns:a16="http://schemas.microsoft.com/office/drawing/2014/main" id="{6C8F9195-1AF6-4BD4-2071-EFE13BBAE36A}"/>
              </a:ext>
            </a:extLst>
          </p:cNvPr>
          <p:cNvSpPr>
            <a:spLocks noGrp="1"/>
          </p:cNvSpPr>
          <p:nvPr>
            <p:ph idx="1"/>
          </p:nvPr>
        </p:nvSpPr>
        <p:spPr>
          <a:xfrm>
            <a:off x="387739" y="2311400"/>
            <a:ext cx="11379200" cy="4165599"/>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spcBef>
                <a:spcPts val="800"/>
              </a:spcBef>
              <a:spcAft>
                <a:spcPts val="800"/>
              </a:spcAft>
              <a:buNone/>
            </a:pPr>
            <a:r>
              <a:rPr lang="en-US" sz="2000" b="1" dirty="0">
                <a:solidFill>
                  <a:schemeClr val="accent6">
                    <a:lumMod val="75000"/>
                  </a:schemeClr>
                </a:solidFill>
                <a:latin typeface="Arial Nova" panose="020B0504020202020204" pitchFamily="34" charset="0"/>
              </a:rPr>
              <a:t>SNPs must adhere to evidence-based practices and nationally recognized clinical protocols.</a:t>
            </a:r>
          </a:p>
          <a:p>
            <a:pPr marL="459306" indent="-309026">
              <a:spcBef>
                <a:spcPts val="800"/>
              </a:spcBef>
              <a:spcAft>
                <a:spcPts val="800"/>
              </a:spcAft>
              <a:buFont typeface="Wingdings" panose="05000000000000000000" pitchFamily="2" charset="2"/>
              <a:buChar char="§"/>
            </a:pPr>
            <a:r>
              <a:rPr lang="en-US" sz="1800" dirty="0">
                <a:solidFill>
                  <a:schemeClr val="bg1">
                    <a:lumMod val="95000"/>
                    <a:lumOff val="5000"/>
                  </a:schemeClr>
                </a:solidFill>
                <a:latin typeface="Arial Nova" panose="020B0504020202020204" pitchFamily="34" charset="0"/>
              </a:rPr>
              <a:t>SNPs must deliver evidence-based care to its enrollees</a:t>
            </a:r>
          </a:p>
          <a:p>
            <a:pPr marL="836080" lvl="1" indent="-342900">
              <a:spcBef>
                <a:spcPts val="800"/>
              </a:spcBef>
              <a:spcAft>
                <a:spcPts val="800"/>
              </a:spcAft>
              <a:buFont typeface="Wingdings" panose="05000000000000000000" pitchFamily="2" charset="2"/>
              <a:buChar char="Ø"/>
            </a:pPr>
            <a:r>
              <a:rPr lang="en-US" sz="1800" dirty="0">
                <a:solidFill>
                  <a:schemeClr val="bg1">
                    <a:lumMod val="95000"/>
                    <a:lumOff val="5000"/>
                  </a:schemeClr>
                </a:solidFill>
                <a:latin typeface="Arial Nova" panose="020B0504020202020204" pitchFamily="34" charset="0"/>
              </a:rPr>
              <a:t>Integrating evidence and clinical guidelines into member care is vital for quality and metrics like HEDIS. This supports recommended screenings (diabetics), integrated care (behavioral health), and fall risk assessments (seniors). Integrated Care Teams must use evidence to guide members to services, improving outcomes, reducing complications, and enhancing quality of life.</a:t>
            </a:r>
          </a:p>
          <a:p>
            <a:pPr marL="459306" indent="-309026">
              <a:spcBef>
                <a:spcPts val="800"/>
              </a:spcBef>
              <a:spcAft>
                <a:spcPts val="800"/>
              </a:spcAft>
              <a:buFont typeface="Wingdings" panose="05000000000000000000" pitchFamily="2" charset="2"/>
              <a:buChar char="§"/>
            </a:pPr>
            <a:r>
              <a:rPr lang="en-US" sz="1800" dirty="0">
                <a:solidFill>
                  <a:schemeClr val="bg1">
                    <a:lumMod val="95000"/>
                    <a:lumOff val="5000"/>
                  </a:schemeClr>
                </a:solidFill>
                <a:latin typeface="Arial Nova" panose="020B0504020202020204" pitchFamily="34" charset="0"/>
              </a:rPr>
              <a:t>SNPs must regularly review and modify CPGs &amp; CTPs and communicate to Provider Network</a:t>
            </a:r>
          </a:p>
          <a:p>
            <a:pPr marL="802206" lvl="1" indent="-309026">
              <a:spcBef>
                <a:spcPts val="800"/>
              </a:spcBef>
              <a:spcAft>
                <a:spcPts val="800"/>
              </a:spcAft>
              <a:buFont typeface="Wingdings" panose="05000000000000000000" pitchFamily="2" charset="2"/>
              <a:buChar char="Ø"/>
            </a:pPr>
            <a:r>
              <a:rPr lang="en-US" sz="1800" dirty="0">
                <a:solidFill>
                  <a:schemeClr val="bg1">
                    <a:lumMod val="95000"/>
                    <a:lumOff val="5000"/>
                  </a:schemeClr>
                </a:solidFill>
                <a:latin typeface="Arial Nova" panose="020B0504020202020204" pitchFamily="34" charset="0"/>
              </a:rPr>
              <a:t>Continuous, optimal care requires regular review and updates of CPGs and CTPs, led by clinical leadership and quality committees. This formal, evidence-based process ensures the MOC reflects current medical science, informs and educates providers, and guarantees enrollees receive the most effective care.</a:t>
            </a:r>
          </a:p>
          <a:p>
            <a:pPr marL="459306" indent="-309026">
              <a:spcBef>
                <a:spcPts val="800"/>
              </a:spcBef>
              <a:spcAft>
                <a:spcPts val="800"/>
              </a:spcAft>
              <a:buFont typeface="Wingdings" panose="05000000000000000000" pitchFamily="2" charset="2"/>
              <a:buChar char="§"/>
            </a:pPr>
            <a:endParaRPr lang="en-US" sz="2000" dirty="0">
              <a:solidFill>
                <a:schemeClr val="bg1">
                  <a:lumMod val="95000"/>
                  <a:lumOff val="5000"/>
                </a:schemeClr>
              </a:solidFill>
              <a:latin typeface="Arial Nova" panose="020B0504020202020204" pitchFamily="34" charset="0"/>
            </a:endParaRPr>
          </a:p>
        </p:txBody>
      </p:sp>
      <p:sp>
        <p:nvSpPr>
          <p:cNvPr id="5" name="Footer Placeholder 3">
            <a:extLst>
              <a:ext uri="{FF2B5EF4-FFF2-40B4-BE49-F238E27FC236}">
                <a16:creationId xmlns:a16="http://schemas.microsoft.com/office/drawing/2014/main" id="{5DDBE7A1-A83E-49FA-D709-A85D0A82D064}"/>
              </a:ext>
            </a:extLst>
          </p:cNvPr>
          <p:cNvSpPr>
            <a:spLocks noGrp="1"/>
          </p:cNvSpPr>
          <p:nvPr>
            <p:ph type="ftr" sz="quarter" idx="11"/>
          </p:nvPr>
        </p:nvSpPr>
        <p:spPr>
          <a:xfrm>
            <a:off x="508000" y="6211078"/>
            <a:ext cx="5901267" cy="275167"/>
          </a:xfrm>
        </p:spPr>
        <p:txBody>
          <a:bodyPr/>
          <a:lstStyle>
            <a:lvl1pPr>
              <a:defRPr/>
            </a:lvl1pPr>
          </a:lstStyle>
          <a:p>
            <a:pPr algn="l">
              <a:defRPr/>
            </a:pPr>
            <a:r>
              <a:rPr lang="en-US" sz="1067" b="1"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a:t>
            </a:r>
            <a:r>
              <a:rPr lang="en-US" b="1"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42 CFR § 422.101(f)(2)(iii)-(v); 42 CFR § 422.152(g)(2)(ix)</a:t>
            </a:r>
            <a:endParaRPr lang="en-US"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1264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66D17-8BAF-AAC4-B59F-B14344299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A96CCF-D5A8-E241-FA05-4687423D0BB9}"/>
              </a:ext>
            </a:extLst>
          </p:cNvPr>
          <p:cNvSpPr>
            <a:spLocks noGrp="1"/>
          </p:cNvSpPr>
          <p:nvPr>
            <p:ph type="title"/>
          </p:nvPr>
        </p:nvSpPr>
        <p:spPr>
          <a:xfrm>
            <a:off x="406400" y="279400"/>
            <a:ext cx="9719733" cy="1500717"/>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00000"/>
              </a:lnSpc>
            </a:pPr>
            <a:r>
              <a:rPr lang="en-US" sz="4000" cap="none" dirty="0">
                <a:solidFill>
                  <a:srgbClr val="1E2C3E"/>
                </a:solidFill>
                <a:latin typeface="Arial Nova" panose="020B0504020202020204" pitchFamily="34" charset="0"/>
              </a:rPr>
              <a:t>MOC 3, Element C:  </a:t>
            </a:r>
            <a:br>
              <a:rPr lang="en-US" sz="4000" cap="none" dirty="0">
                <a:solidFill>
                  <a:srgbClr val="1E2C3E"/>
                </a:solidFill>
                <a:latin typeface="Arial Nova" panose="020B0504020202020204" pitchFamily="34" charset="0"/>
              </a:rPr>
            </a:br>
            <a:r>
              <a:rPr lang="en-US" sz="4000" cap="none" dirty="0">
                <a:solidFill>
                  <a:srgbClr val="1E2C3E"/>
                </a:solidFill>
                <a:latin typeface="Arial Nova" panose="020B0504020202020204" pitchFamily="34" charset="0"/>
              </a:rPr>
              <a:t>Training for the Provider Network</a:t>
            </a:r>
            <a:endParaRPr lang="en-US" sz="4000" cap="none" spc="-200" dirty="0">
              <a:solidFill>
                <a:srgbClr val="1E2C3E"/>
              </a:solidFill>
              <a:latin typeface="Arial Nova" panose="020B0504020202020204" pitchFamily="34" charset="0"/>
            </a:endParaRPr>
          </a:p>
        </p:txBody>
      </p:sp>
      <p:sp>
        <p:nvSpPr>
          <p:cNvPr id="3" name="Subtitle 2">
            <a:extLst>
              <a:ext uri="{FF2B5EF4-FFF2-40B4-BE49-F238E27FC236}">
                <a16:creationId xmlns:a16="http://schemas.microsoft.com/office/drawing/2014/main" id="{28241E7F-9DAB-1AF0-A941-6D22CAA96E40}"/>
              </a:ext>
            </a:extLst>
          </p:cNvPr>
          <p:cNvSpPr>
            <a:spLocks noGrp="1"/>
          </p:cNvSpPr>
          <p:nvPr>
            <p:ph idx="1"/>
          </p:nvPr>
        </p:nvSpPr>
        <p:spPr>
          <a:xfrm>
            <a:off x="406400" y="2173817"/>
            <a:ext cx="11480800" cy="4064000"/>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lnSpc>
                <a:spcPct val="100000"/>
              </a:lnSpc>
              <a:spcBef>
                <a:spcPts val="800"/>
              </a:spcBef>
              <a:spcAft>
                <a:spcPts val="800"/>
              </a:spcAft>
              <a:buNone/>
            </a:pPr>
            <a:r>
              <a:rPr lang="en-US" sz="2133" b="1" dirty="0">
                <a:solidFill>
                  <a:schemeClr val="accent6">
                    <a:lumMod val="75000"/>
                  </a:schemeClr>
                </a:solidFill>
                <a:latin typeface="Arial Nova" panose="020B0504020202020204" pitchFamily="34" charset="0"/>
              </a:rPr>
              <a:t>SNPs are required to have appropriate staff (employed, contracted, or non-contracted) and provider network trained in their MOC to coordinate and deliver all services and benefits</a:t>
            </a:r>
            <a:r>
              <a:rPr lang="en-US" sz="2133" dirty="0">
                <a:solidFill>
                  <a:schemeClr val="bg1">
                    <a:lumMod val="95000"/>
                    <a:lumOff val="5000"/>
                  </a:schemeClr>
                </a:solidFill>
                <a:latin typeface="Arial Nova" panose="020B0504020202020204" pitchFamily="34" charset="0"/>
              </a:rPr>
              <a:t>.</a:t>
            </a:r>
          </a:p>
          <a:p>
            <a:pPr indent="0">
              <a:lnSpc>
                <a:spcPct val="100000"/>
              </a:lnSpc>
              <a:spcBef>
                <a:spcPts val="800"/>
              </a:spcBef>
              <a:spcAft>
                <a:spcPts val="800"/>
              </a:spcAft>
              <a:buNone/>
            </a:pPr>
            <a:r>
              <a:rPr lang="en-US" sz="2133" dirty="0">
                <a:solidFill>
                  <a:schemeClr val="bg1">
                    <a:lumMod val="95000"/>
                    <a:lumOff val="5000"/>
                  </a:schemeClr>
                </a:solidFill>
                <a:latin typeface="Arial Nova" panose="020B0504020202020204" pitchFamily="34" charset="0"/>
              </a:rPr>
              <a:t>SNPs must outline the approach to delivering MOC training to their entire provider network, including active out-of-network providers who regularly see enrollees:</a:t>
            </a:r>
          </a:p>
          <a:p>
            <a:pPr marL="520700" indent="-306388">
              <a:lnSpc>
                <a:spcPct val="100000"/>
              </a:lnSpc>
              <a:spcBef>
                <a:spcPts val="800"/>
              </a:spcBef>
              <a:spcAft>
                <a:spcPts val="800"/>
              </a:spcAft>
              <a:buFont typeface="Wingdings" panose="05000000000000000000" pitchFamily="2" charset="2"/>
              <a:buChar char="§"/>
            </a:pPr>
            <a:r>
              <a:rPr lang="en-US" sz="2133" dirty="0">
                <a:solidFill>
                  <a:schemeClr val="bg1">
                    <a:lumMod val="95000"/>
                    <a:lumOff val="5000"/>
                  </a:schemeClr>
                </a:solidFill>
                <a:latin typeface="Arial Nova" panose="020B0504020202020204" pitchFamily="34" charset="0"/>
              </a:rPr>
              <a:t>How MOC training is delivered to both in-network and out-of-network providers.</a:t>
            </a:r>
          </a:p>
          <a:p>
            <a:pPr marL="520700" lvl="1" indent="-306388">
              <a:lnSpc>
                <a:spcPct val="100000"/>
              </a:lnSpc>
              <a:spcBef>
                <a:spcPts val="800"/>
              </a:spcBef>
              <a:spcAft>
                <a:spcPts val="800"/>
              </a:spcAft>
              <a:buFont typeface="Wingdings" panose="05000000000000000000" pitchFamily="2" charset="2"/>
              <a:buChar char="§"/>
            </a:pPr>
            <a:r>
              <a:rPr lang="en-US" sz="2133" dirty="0">
                <a:solidFill>
                  <a:schemeClr val="bg1">
                    <a:lumMod val="95000"/>
                    <a:lumOff val="5000"/>
                  </a:schemeClr>
                </a:solidFill>
                <a:latin typeface="Arial Nova" panose="020B0504020202020204" pitchFamily="34" charset="0"/>
              </a:rPr>
              <a:t>System for tracking and documenting training, and who oversees its completion.</a:t>
            </a:r>
          </a:p>
          <a:p>
            <a:pPr marL="520700" lvl="1" indent="-306388">
              <a:lnSpc>
                <a:spcPct val="100000"/>
              </a:lnSpc>
              <a:spcBef>
                <a:spcPts val="800"/>
              </a:spcBef>
              <a:spcAft>
                <a:spcPts val="800"/>
              </a:spcAft>
              <a:buFont typeface="Wingdings" panose="05000000000000000000" pitchFamily="2" charset="2"/>
              <a:buChar char="§"/>
            </a:pPr>
            <a:r>
              <a:rPr lang="en-US" sz="2133" dirty="0">
                <a:solidFill>
                  <a:schemeClr val="bg1">
                    <a:lumMod val="95000"/>
                    <a:lumOff val="5000"/>
                  </a:schemeClr>
                </a:solidFill>
                <a:latin typeface="Arial Nova" panose="020B0504020202020204" pitchFamily="34" charset="0"/>
              </a:rPr>
              <a:t>What steps are taken when a provider doesn't complete the required training.</a:t>
            </a:r>
          </a:p>
          <a:p>
            <a:pPr indent="0">
              <a:buNone/>
            </a:pPr>
            <a:endParaRPr lang="en-US" sz="2133" dirty="0">
              <a:solidFill>
                <a:srgbClr val="1E2C3E"/>
              </a:solidFill>
              <a:latin typeface="Arial Nova" panose="020B0504020202020204" pitchFamily="34" charset="0"/>
            </a:endParaRPr>
          </a:p>
        </p:txBody>
      </p:sp>
      <p:sp>
        <p:nvSpPr>
          <p:cNvPr id="4" name="Footer Placeholder 3">
            <a:extLst>
              <a:ext uri="{FF2B5EF4-FFF2-40B4-BE49-F238E27FC236}">
                <a16:creationId xmlns:a16="http://schemas.microsoft.com/office/drawing/2014/main" id="{2B287065-33D1-E0DD-C940-6DAEF7AC5550}"/>
              </a:ext>
            </a:extLst>
          </p:cNvPr>
          <p:cNvSpPr>
            <a:spLocks noGrp="1"/>
          </p:cNvSpPr>
          <p:nvPr>
            <p:ph type="ftr" sz="quarter" idx="11"/>
          </p:nvPr>
        </p:nvSpPr>
        <p:spPr>
          <a:xfrm>
            <a:off x="508000" y="6237817"/>
            <a:ext cx="5901267" cy="275167"/>
          </a:xfrm>
        </p:spPr>
        <p:txBody>
          <a:bodyPr/>
          <a:lstStyle>
            <a:lvl1pPr>
              <a:defRPr/>
            </a:lvl1pPr>
          </a:lstStyle>
          <a:p>
            <a:pPr algn="l">
              <a:defRPr/>
            </a:pPr>
            <a:r>
              <a:rPr lang="en-US" sz="1067" b="1"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67"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42 CFR § 422.101(f)(2)(ii)</a:t>
            </a:r>
            <a:endParaRPr lang="en-US"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2459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CB789-1CA4-B90C-BBD4-EAC1FB1B97ED}"/>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7718BF9A-3980-87E1-8D78-4AA7EDBB730F}"/>
              </a:ext>
            </a:extLst>
          </p:cNvPr>
          <p:cNvSpPr>
            <a:spLocks noGrp="1"/>
          </p:cNvSpPr>
          <p:nvPr>
            <p:ph type="title"/>
          </p:nvPr>
        </p:nvSpPr>
        <p:spPr>
          <a:xfrm>
            <a:off x="406400" y="482600"/>
            <a:ext cx="9652000" cy="1253067"/>
          </a:xfrm>
        </p:spPr>
        <p:txBody>
          <a:bodyPr>
            <a:normAutofit/>
          </a:bodyPr>
          <a:lstStyle/>
          <a:p>
            <a:pPr eaLnBrk="1" fontAlgn="auto" hangingPunct="1">
              <a:spcAft>
                <a:spcPts val="0"/>
              </a:spcAft>
              <a:defRPr/>
            </a:pPr>
            <a:r>
              <a:rPr lang="en-US" altLang="en-US" sz="4000" cap="none" dirty="0">
                <a:solidFill>
                  <a:srgbClr val="1E2C3E"/>
                </a:solidFill>
              </a:rPr>
              <a:t>MOC 4: Quality Measurement &amp; Performance Improvement</a:t>
            </a:r>
          </a:p>
        </p:txBody>
      </p:sp>
      <p:sp>
        <p:nvSpPr>
          <p:cNvPr id="16387" name="Content Placeholder 1">
            <a:extLst>
              <a:ext uri="{FF2B5EF4-FFF2-40B4-BE49-F238E27FC236}">
                <a16:creationId xmlns:a16="http://schemas.microsoft.com/office/drawing/2014/main" id="{9C61112A-BBBA-27EE-FEAE-F6E0F51ED3E3}"/>
              </a:ext>
            </a:extLst>
          </p:cNvPr>
          <p:cNvSpPr>
            <a:spLocks noGrp="1" noChangeArrowheads="1"/>
          </p:cNvSpPr>
          <p:nvPr>
            <p:ph idx="1"/>
          </p:nvPr>
        </p:nvSpPr>
        <p:spPr>
          <a:xfrm>
            <a:off x="406401" y="2353733"/>
            <a:ext cx="6400799" cy="3805767"/>
          </a:xfrm>
        </p:spPr>
        <p:txBody>
          <a:bodyPr numCol="1"/>
          <a:lstStyle/>
          <a:p>
            <a:pPr>
              <a:lnSpc>
                <a:spcPct val="100000"/>
              </a:lnSpc>
              <a:spcBef>
                <a:spcPts val="800"/>
              </a:spcBef>
              <a:spcAft>
                <a:spcPts val="800"/>
              </a:spcAft>
            </a:pPr>
            <a:r>
              <a:rPr lang="en-US" altLang="en-US" sz="1800" dirty="0">
                <a:solidFill>
                  <a:schemeClr val="bg1">
                    <a:lumMod val="95000"/>
                    <a:lumOff val="5000"/>
                  </a:schemeClr>
                </a:solidFill>
                <a:latin typeface="Arial Nova" panose="020B0504020202020204" pitchFamily="34" charset="0"/>
              </a:rPr>
              <a:t>The MOC requires implementation of a </a:t>
            </a:r>
            <a:r>
              <a:rPr lang="en-US" altLang="en-US" sz="1800" b="1" dirty="0">
                <a:solidFill>
                  <a:schemeClr val="accent6">
                    <a:lumMod val="75000"/>
                  </a:schemeClr>
                </a:solidFill>
                <a:latin typeface="Arial Nova" panose="020B0504020202020204" pitchFamily="34" charset="0"/>
              </a:rPr>
              <a:t>Quality Improvement Program</a:t>
            </a:r>
            <a:r>
              <a:rPr lang="en-US" altLang="en-US" sz="1800" dirty="0">
                <a:solidFill>
                  <a:schemeClr val="bg1">
                    <a:lumMod val="95000"/>
                    <a:lumOff val="5000"/>
                  </a:schemeClr>
                </a:solidFill>
                <a:latin typeface="Arial Nova" panose="020B0504020202020204" pitchFamily="34" charset="0"/>
              </a:rPr>
              <a:t> to monitor and evaluate its MOC performance. </a:t>
            </a:r>
          </a:p>
          <a:p>
            <a:pPr marL="459306" indent="-309026">
              <a:lnSpc>
                <a:spcPct val="100000"/>
              </a:lnSpc>
              <a:spcBef>
                <a:spcPts val="800"/>
              </a:spcBef>
              <a:spcAft>
                <a:spcPts val="800"/>
              </a:spcAft>
              <a:buFont typeface="Wingdings" panose="05000000000000000000" pitchFamily="2" charset="2"/>
              <a:buChar char="§"/>
            </a:pPr>
            <a:r>
              <a:rPr lang="en-US" altLang="en-US" sz="1800" dirty="0">
                <a:solidFill>
                  <a:schemeClr val="bg1"/>
                </a:solidFill>
                <a:latin typeface="Arial Nova" panose="020B0504020202020204" pitchFamily="34" charset="0"/>
              </a:rPr>
              <a:t>Goal is to </a:t>
            </a:r>
            <a:r>
              <a:rPr lang="en-US" sz="1800" dirty="0">
                <a:solidFill>
                  <a:schemeClr val="bg1"/>
                </a:solidFill>
                <a:latin typeface="Arial Nova" panose="020B0504020202020204" pitchFamily="34" charset="0"/>
              </a:rPr>
              <a:t>improve the SNP’s ability to deliver health care services and benefits to its SNP enrollees in a high-quality manner</a:t>
            </a:r>
            <a:endParaRPr lang="en-US" altLang="en-US" sz="1800" dirty="0">
              <a:solidFill>
                <a:schemeClr val="bg1"/>
              </a:solidFill>
              <a:latin typeface="Arial Nova" panose="020B0504020202020204" pitchFamily="34" charset="0"/>
            </a:endParaRPr>
          </a:p>
          <a:p>
            <a:pPr marL="459306" indent="-309026">
              <a:lnSpc>
                <a:spcPct val="100000"/>
              </a:lnSpc>
              <a:spcBef>
                <a:spcPts val="800"/>
              </a:spcBef>
              <a:spcAft>
                <a:spcPts val="800"/>
              </a:spcAft>
              <a:buFont typeface="Wingdings" panose="05000000000000000000" pitchFamily="2" charset="2"/>
              <a:buChar char="§"/>
            </a:pPr>
            <a:r>
              <a:rPr lang="en-US" altLang="en-US" sz="1800" dirty="0">
                <a:solidFill>
                  <a:schemeClr val="bg1">
                    <a:lumMod val="95000"/>
                    <a:lumOff val="5000"/>
                  </a:schemeClr>
                </a:solidFill>
                <a:latin typeface="Arial Nova" panose="020B0504020202020204" pitchFamily="34" charset="0"/>
              </a:rPr>
              <a:t>Establishes tailored measures and health objectives tied to coordination of care, appropriate delivery of services, affordability and member satisfaction. </a:t>
            </a:r>
          </a:p>
          <a:p>
            <a:pPr marL="459306" indent="-309026">
              <a:lnSpc>
                <a:spcPct val="100000"/>
              </a:lnSpc>
              <a:spcBef>
                <a:spcPts val="800"/>
              </a:spcBef>
              <a:spcAft>
                <a:spcPts val="800"/>
              </a:spcAft>
              <a:buFont typeface="Wingdings" panose="05000000000000000000" pitchFamily="2" charset="2"/>
              <a:buChar char="§"/>
            </a:pPr>
            <a:r>
              <a:rPr lang="en-US" altLang="en-US" sz="1800" dirty="0">
                <a:solidFill>
                  <a:schemeClr val="bg1">
                    <a:lumMod val="95000"/>
                    <a:lumOff val="5000"/>
                  </a:schemeClr>
                </a:solidFill>
                <a:latin typeface="Arial Nova" panose="020B0504020202020204" pitchFamily="34" charset="0"/>
              </a:rPr>
              <a:t>Establishes process and outcome measures tied to MOC goals.</a:t>
            </a:r>
          </a:p>
          <a:p>
            <a:pPr>
              <a:lnSpc>
                <a:spcPct val="100000"/>
              </a:lnSpc>
              <a:spcBef>
                <a:spcPts val="800"/>
              </a:spcBef>
              <a:spcAft>
                <a:spcPts val="800"/>
              </a:spcAft>
            </a:pPr>
            <a:endParaRPr lang="en-US" altLang="en-US" dirty="0">
              <a:solidFill>
                <a:schemeClr val="accent6">
                  <a:lumMod val="75000"/>
                </a:schemeClr>
              </a:solidFill>
              <a:latin typeface="Arial Nova" panose="020B0504020202020204" pitchFamily="34" charset="0"/>
            </a:endParaRPr>
          </a:p>
          <a:p>
            <a:pPr>
              <a:lnSpc>
                <a:spcPct val="100000"/>
              </a:lnSpc>
              <a:spcBef>
                <a:spcPts val="800"/>
              </a:spcBef>
              <a:spcAft>
                <a:spcPts val="800"/>
              </a:spcAft>
            </a:pPr>
            <a:endParaRPr lang="en-US" altLang="en-US" sz="1467" dirty="0">
              <a:solidFill>
                <a:srgbClr val="1E2C3E"/>
              </a:solidFill>
              <a:latin typeface="Arial Nova" panose="020B0504020202020204" pitchFamily="34" charset="0"/>
            </a:endParaRPr>
          </a:p>
          <a:p>
            <a:endParaRPr lang="en-US" altLang="en-US" sz="1467" dirty="0">
              <a:solidFill>
                <a:srgbClr val="1E2C3E"/>
              </a:solidFill>
              <a:latin typeface="Arial Nova" panose="020B0504020202020204" pitchFamily="34" charset="0"/>
            </a:endParaRPr>
          </a:p>
          <a:p>
            <a:endParaRPr lang="en-US" altLang="en-US" sz="1467" dirty="0">
              <a:solidFill>
                <a:srgbClr val="1E2C3E"/>
              </a:solidFill>
              <a:latin typeface="Arial Nova" panose="020B0504020202020204" pitchFamily="34" charset="0"/>
            </a:endParaRPr>
          </a:p>
          <a:p>
            <a:pPr marL="0" indent="0">
              <a:buNone/>
            </a:pPr>
            <a:endParaRPr lang="en-US" altLang="en-US" sz="1467" dirty="0">
              <a:solidFill>
                <a:srgbClr val="1E2C3E"/>
              </a:solidFill>
              <a:latin typeface="Arial Nova" panose="020B0504020202020204" pitchFamily="34" charset="0"/>
            </a:endParaRPr>
          </a:p>
        </p:txBody>
      </p:sp>
      <p:sp>
        <p:nvSpPr>
          <p:cNvPr id="16388" name="Slide Number Placeholder 3">
            <a:extLst>
              <a:ext uri="{FF2B5EF4-FFF2-40B4-BE49-F238E27FC236}">
                <a16:creationId xmlns:a16="http://schemas.microsoft.com/office/drawing/2014/main" id="{0F679EF8-2D79-69E7-1F1D-BCFEBB4C326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19</a:t>
            </a:fld>
            <a:endParaRPr lang="en-US" altLang="en-US" sz="1600" dirty="0">
              <a:solidFill>
                <a:srgbClr val="FEFEFE"/>
              </a:solidFill>
              <a:latin typeface="Times New Roman" panose="02020603050405020304" pitchFamily="18" charset="0"/>
            </a:endParaRPr>
          </a:p>
        </p:txBody>
      </p:sp>
      <p:graphicFrame>
        <p:nvGraphicFramePr>
          <p:cNvPr id="2" name="Diagram 1">
            <a:extLst>
              <a:ext uri="{FF2B5EF4-FFF2-40B4-BE49-F238E27FC236}">
                <a16:creationId xmlns:a16="http://schemas.microsoft.com/office/drawing/2014/main" id="{69D61A26-33E6-92EC-E449-C7BC9B911194}"/>
              </a:ext>
            </a:extLst>
          </p:cNvPr>
          <p:cNvGraphicFramePr/>
          <p:nvPr>
            <p:extLst>
              <p:ext uri="{D42A27DB-BD31-4B8C-83A1-F6EECF244321}">
                <p14:modId xmlns:p14="http://schemas.microsoft.com/office/powerpoint/2010/main" val="1599676165"/>
              </p:ext>
            </p:extLst>
          </p:nvPr>
        </p:nvGraphicFramePr>
        <p:xfrm>
          <a:off x="6549354" y="2329701"/>
          <a:ext cx="5283199" cy="41409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3">
            <a:extLst>
              <a:ext uri="{FF2B5EF4-FFF2-40B4-BE49-F238E27FC236}">
                <a16:creationId xmlns:a16="http://schemas.microsoft.com/office/drawing/2014/main" id="{2AF9505C-C12C-A9B8-C96E-91A97CDDFDDF}"/>
              </a:ext>
            </a:extLst>
          </p:cNvPr>
          <p:cNvSpPr txBox="1">
            <a:spLocks/>
          </p:cNvSpPr>
          <p:nvPr/>
        </p:nvSpPr>
        <p:spPr>
          <a:xfrm>
            <a:off x="462383" y="6252634"/>
            <a:ext cx="6299200" cy="436033"/>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r>
              <a:rPr lang="en-US" sz="105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References: </a:t>
            </a:r>
            <a:r>
              <a:rPr lang="en-US" sz="105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42 CFR § 422.152 </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28415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77506-3C60-6299-05DD-DC6E9B87F72A}"/>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D4110164-62E1-431D-4AE8-EE7BCCB47767}"/>
              </a:ext>
            </a:extLst>
          </p:cNvPr>
          <p:cNvSpPr>
            <a:spLocks noGrp="1"/>
          </p:cNvSpPr>
          <p:nvPr>
            <p:ph type="title"/>
          </p:nvPr>
        </p:nvSpPr>
        <p:spPr>
          <a:xfrm>
            <a:off x="406400" y="482600"/>
            <a:ext cx="9652000" cy="1253067"/>
          </a:xfrm>
        </p:spPr>
        <p:txBody>
          <a:bodyPr>
            <a:normAutofit/>
          </a:bodyPr>
          <a:lstStyle/>
          <a:p>
            <a:pPr eaLnBrk="1" fontAlgn="auto" hangingPunct="1">
              <a:spcAft>
                <a:spcPts val="0"/>
              </a:spcAft>
              <a:defRPr/>
            </a:pPr>
            <a:r>
              <a:rPr lang="en-US" altLang="en-US" sz="3733" cap="none" dirty="0">
                <a:solidFill>
                  <a:srgbClr val="1E2C3E"/>
                </a:solidFill>
              </a:rPr>
              <a:t>MOC 4, Element A: </a:t>
            </a:r>
            <a:br>
              <a:rPr lang="en-US" altLang="en-US" sz="3733" cap="none" dirty="0">
                <a:solidFill>
                  <a:srgbClr val="1E2C3E"/>
                </a:solidFill>
              </a:rPr>
            </a:br>
            <a:r>
              <a:rPr lang="en-US" altLang="en-US" sz="3733" cap="none" dirty="0">
                <a:solidFill>
                  <a:srgbClr val="1E2C3E"/>
                </a:solidFill>
              </a:rPr>
              <a:t>Quality Performance Improvement</a:t>
            </a:r>
          </a:p>
        </p:txBody>
      </p:sp>
      <p:sp>
        <p:nvSpPr>
          <p:cNvPr id="16388" name="Slide Number Placeholder 3">
            <a:extLst>
              <a:ext uri="{FF2B5EF4-FFF2-40B4-BE49-F238E27FC236}">
                <a16:creationId xmlns:a16="http://schemas.microsoft.com/office/drawing/2014/main" id="{E02A4F5E-6F52-4139-2EA3-02F1FD5F45A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20</a:t>
            </a:fld>
            <a:endParaRPr lang="en-US" altLang="en-US" sz="1600" dirty="0">
              <a:solidFill>
                <a:srgbClr val="FEFEFE"/>
              </a:solidFill>
              <a:latin typeface="Times New Roman" panose="02020603050405020304" pitchFamily="18" charset="0"/>
            </a:endParaRPr>
          </a:p>
        </p:txBody>
      </p:sp>
      <p:graphicFrame>
        <p:nvGraphicFramePr>
          <p:cNvPr id="4" name="Diagram 3">
            <a:extLst>
              <a:ext uri="{FF2B5EF4-FFF2-40B4-BE49-F238E27FC236}">
                <a16:creationId xmlns:a16="http://schemas.microsoft.com/office/drawing/2014/main" id="{B754FA8D-3F81-534B-8C44-AEA6CF8B3201}"/>
              </a:ext>
            </a:extLst>
          </p:cNvPr>
          <p:cNvGraphicFramePr/>
          <p:nvPr>
            <p:extLst>
              <p:ext uri="{D42A27DB-BD31-4B8C-83A1-F6EECF244321}">
                <p14:modId xmlns:p14="http://schemas.microsoft.com/office/powerpoint/2010/main" val="2124483436"/>
              </p:ext>
            </p:extLst>
          </p:nvPr>
        </p:nvGraphicFramePr>
        <p:xfrm>
          <a:off x="6482293" y="2162175"/>
          <a:ext cx="5328708" cy="4021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1">
            <a:extLst>
              <a:ext uri="{FF2B5EF4-FFF2-40B4-BE49-F238E27FC236}">
                <a16:creationId xmlns:a16="http://schemas.microsoft.com/office/drawing/2014/main" id="{557BFFA2-ED33-D550-89F3-E16B4090F331}"/>
              </a:ext>
            </a:extLst>
          </p:cNvPr>
          <p:cNvSpPr>
            <a:spLocks noGrp="1"/>
          </p:cNvSpPr>
          <p:nvPr>
            <p:ph idx="1"/>
          </p:nvPr>
        </p:nvSpPr>
        <p:spPr>
          <a:xfrm>
            <a:off x="406400" y="2162175"/>
            <a:ext cx="5791200" cy="4021666"/>
          </a:xfrm>
        </p:spPr>
        <p:txBody>
          <a:bodyPr/>
          <a:lstStyle/>
          <a:p>
            <a:pPr>
              <a:lnSpc>
                <a:spcPct val="100000"/>
              </a:lnSpc>
              <a:spcBef>
                <a:spcPts val="800"/>
              </a:spcBef>
              <a:spcAft>
                <a:spcPts val="0"/>
              </a:spcAft>
            </a:pPr>
            <a:r>
              <a:rPr lang="en-US" sz="1800" dirty="0">
                <a:solidFill>
                  <a:schemeClr val="bg1">
                    <a:lumMod val="95000"/>
                    <a:lumOff val="5000"/>
                  </a:schemeClr>
                </a:solidFill>
                <a:latin typeface="Arial Nova" panose="020B0504020202020204" pitchFamily="34" charset="0"/>
              </a:rPr>
              <a:t>The Quality Improvement Program must describe </a:t>
            </a:r>
            <a:r>
              <a:rPr lang="en-US" sz="1800" b="1" dirty="0">
                <a:solidFill>
                  <a:schemeClr val="accent6">
                    <a:lumMod val="75000"/>
                  </a:schemeClr>
                </a:solidFill>
                <a:latin typeface="Arial Nova" panose="020B0504020202020204" pitchFamily="34" charset="0"/>
              </a:rPr>
              <a:t>how the SNP conducts quality improvement</a:t>
            </a:r>
            <a:r>
              <a:rPr lang="en-US" sz="1800" dirty="0">
                <a:solidFill>
                  <a:schemeClr val="bg1">
                    <a:lumMod val="95000"/>
                    <a:lumOff val="5000"/>
                  </a:schemeClr>
                </a:solidFill>
                <a:latin typeface="Arial Nova" panose="020B0504020202020204" pitchFamily="34" charset="0"/>
              </a:rPr>
              <a:t> related to its overall MOC.</a:t>
            </a:r>
          </a:p>
          <a:p>
            <a:pPr marL="459306" indent="-309026">
              <a:lnSpc>
                <a:spcPct val="100000"/>
              </a:lnSpc>
              <a:spcBef>
                <a:spcPts val="800"/>
              </a:spcBef>
              <a:spcAft>
                <a:spcPts val="0"/>
              </a:spcAft>
              <a:buFont typeface="Wingdings" panose="05000000000000000000" pitchFamily="2" charset="2"/>
              <a:buChar char="§"/>
            </a:pPr>
            <a:r>
              <a:rPr lang="en-US" sz="1800" dirty="0">
                <a:solidFill>
                  <a:schemeClr val="bg1"/>
                </a:solidFill>
                <a:latin typeface="Arial Nova" panose="020B0504020202020204" pitchFamily="34" charset="0"/>
              </a:rPr>
              <a:t>Describe how the program specific is designed to detect whether the overall MOC structure effectively accommodates enrollees’ unique health care needs </a:t>
            </a:r>
          </a:p>
          <a:p>
            <a:pPr marL="459306" indent="-309026">
              <a:lnSpc>
                <a:spcPct val="100000"/>
              </a:lnSpc>
              <a:spcBef>
                <a:spcPts val="800"/>
              </a:spcBef>
              <a:spcAft>
                <a:spcPts val="0"/>
              </a:spcAft>
              <a:buFont typeface="Wingdings" panose="05000000000000000000" pitchFamily="2" charset="2"/>
              <a:buChar char="§"/>
            </a:pPr>
            <a:r>
              <a:rPr lang="en-US" sz="1800" dirty="0">
                <a:solidFill>
                  <a:schemeClr val="bg1"/>
                </a:solidFill>
                <a:latin typeface="Arial Nova" panose="020B0504020202020204" pitchFamily="34" charset="0"/>
              </a:rPr>
              <a:t>Describe the SNP’s process for continuous collection, analysis, evaluation and reporting on quality performance based on the MOC.</a:t>
            </a:r>
          </a:p>
          <a:p>
            <a:pPr marL="459306" indent="-309026">
              <a:lnSpc>
                <a:spcPct val="100000"/>
              </a:lnSpc>
              <a:spcBef>
                <a:spcPts val="800"/>
              </a:spcBef>
              <a:spcAft>
                <a:spcPts val="0"/>
              </a:spcAft>
              <a:buFont typeface="Wingdings" panose="05000000000000000000" pitchFamily="2" charset="2"/>
              <a:buChar char="§"/>
            </a:pPr>
            <a:r>
              <a:rPr lang="en-US" sz="1800" dirty="0">
                <a:solidFill>
                  <a:schemeClr val="bg1">
                    <a:lumMod val="95000"/>
                    <a:lumOff val="5000"/>
                  </a:schemeClr>
                </a:solidFill>
                <a:latin typeface="Arial Nova" panose="020B0504020202020204" pitchFamily="34" charset="0"/>
              </a:rPr>
              <a:t>Include goals, benchmarks and specific timeframes to meet said goals</a:t>
            </a:r>
          </a:p>
          <a:p>
            <a:pPr marL="459306" indent="-309026">
              <a:lnSpc>
                <a:spcPct val="100000"/>
              </a:lnSpc>
              <a:spcBef>
                <a:spcPts val="800"/>
              </a:spcBef>
              <a:spcAft>
                <a:spcPts val="0"/>
              </a:spcAft>
              <a:buFont typeface="Wingdings" panose="05000000000000000000" pitchFamily="2" charset="2"/>
              <a:buChar char="§"/>
            </a:pPr>
            <a:r>
              <a:rPr lang="en-US" sz="1800" dirty="0">
                <a:solidFill>
                  <a:schemeClr val="bg1"/>
                </a:solidFill>
                <a:latin typeface="Arial Nova" panose="020B0504020202020204" pitchFamily="34" charset="0"/>
              </a:rPr>
              <a:t>Remeasurement from baseline to current state</a:t>
            </a:r>
          </a:p>
          <a:p>
            <a:pPr marL="459306" indent="-309026">
              <a:lnSpc>
                <a:spcPct val="100000"/>
              </a:lnSpc>
              <a:spcBef>
                <a:spcPts val="800"/>
              </a:spcBef>
              <a:spcAft>
                <a:spcPts val="0"/>
              </a:spcAft>
              <a:buFont typeface="Wingdings" panose="05000000000000000000" pitchFamily="2" charset="2"/>
              <a:buChar char="§"/>
            </a:pPr>
            <a:endParaRPr lang="en-US" sz="1800" dirty="0">
              <a:solidFill>
                <a:schemeClr val="bg1">
                  <a:lumMod val="95000"/>
                  <a:lumOff val="5000"/>
                </a:schemeClr>
              </a:solidFill>
              <a:latin typeface="Arial Nova" panose="020B0504020202020204" pitchFamily="34" charset="0"/>
            </a:endParaRPr>
          </a:p>
        </p:txBody>
      </p:sp>
      <p:sp>
        <p:nvSpPr>
          <p:cNvPr id="6" name="Footer Placeholder 3">
            <a:extLst>
              <a:ext uri="{FF2B5EF4-FFF2-40B4-BE49-F238E27FC236}">
                <a16:creationId xmlns:a16="http://schemas.microsoft.com/office/drawing/2014/main" id="{B45ED934-9AC2-8758-8363-DF57C9F0BE3B}"/>
              </a:ext>
            </a:extLst>
          </p:cNvPr>
          <p:cNvSpPr txBox="1">
            <a:spLocks/>
          </p:cNvSpPr>
          <p:nvPr/>
        </p:nvSpPr>
        <p:spPr>
          <a:xfrm>
            <a:off x="462383" y="6252634"/>
            <a:ext cx="6299200" cy="436033"/>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r>
              <a:rPr lang="en-US" sz="105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References: </a:t>
            </a:r>
            <a:r>
              <a:rPr lang="en-US" sz="105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42 CFR § 422.152 (g) </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5416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35517-B84E-6371-54EF-FE8B04E0E964}"/>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5FFCDCC8-2D3F-B3D0-8D71-98D3E25F38A1}"/>
              </a:ext>
            </a:extLst>
          </p:cNvPr>
          <p:cNvSpPr>
            <a:spLocks noGrp="1"/>
          </p:cNvSpPr>
          <p:nvPr>
            <p:ph type="title"/>
          </p:nvPr>
        </p:nvSpPr>
        <p:spPr>
          <a:xfrm>
            <a:off x="406400" y="482600"/>
            <a:ext cx="9652000" cy="1253067"/>
          </a:xfrm>
        </p:spPr>
        <p:txBody>
          <a:bodyPr>
            <a:noAutofit/>
          </a:bodyPr>
          <a:lstStyle/>
          <a:p>
            <a:pPr eaLnBrk="1" fontAlgn="auto" hangingPunct="1">
              <a:spcAft>
                <a:spcPts val="0"/>
              </a:spcAft>
              <a:defRPr/>
            </a:pPr>
            <a:r>
              <a:rPr lang="en-US" altLang="en-US" sz="4000" cap="none" dirty="0">
                <a:solidFill>
                  <a:srgbClr val="1E2C3E"/>
                </a:solidFill>
              </a:rPr>
              <a:t>MOC 4, Element B: </a:t>
            </a:r>
            <a:br>
              <a:rPr lang="en-US" altLang="en-US" sz="4000" cap="none" dirty="0">
                <a:solidFill>
                  <a:srgbClr val="1E2C3E"/>
                </a:solidFill>
              </a:rPr>
            </a:br>
            <a:r>
              <a:rPr lang="en-US" altLang="en-US" sz="4000" cap="none" dirty="0">
                <a:solidFill>
                  <a:srgbClr val="1E2C3E"/>
                </a:solidFill>
              </a:rPr>
              <a:t>Measurable Goals &amp; Health Outcomes</a:t>
            </a:r>
          </a:p>
        </p:txBody>
      </p:sp>
      <p:sp>
        <p:nvSpPr>
          <p:cNvPr id="16388" name="Slide Number Placeholder 3">
            <a:extLst>
              <a:ext uri="{FF2B5EF4-FFF2-40B4-BE49-F238E27FC236}">
                <a16:creationId xmlns:a16="http://schemas.microsoft.com/office/drawing/2014/main" id="{32167336-B0B0-759C-6551-7C278E6D176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21</a:t>
            </a:fld>
            <a:endParaRPr lang="en-US" altLang="en-US" sz="1600" dirty="0">
              <a:solidFill>
                <a:srgbClr val="FEFEFE"/>
              </a:solidFill>
              <a:latin typeface="Times New Roman" panose="02020603050405020304" pitchFamily="18" charset="0"/>
            </a:endParaRPr>
          </a:p>
        </p:txBody>
      </p:sp>
      <p:sp>
        <p:nvSpPr>
          <p:cNvPr id="2" name="TextBox 1">
            <a:extLst>
              <a:ext uri="{FF2B5EF4-FFF2-40B4-BE49-F238E27FC236}">
                <a16:creationId xmlns:a16="http://schemas.microsoft.com/office/drawing/2014/main" id="{AE0170F4-D48C-282A-4980-23ABF6F5F37A}"/>
              </a:ext>
            </a:extLst>
          </p:cNvPr>
          <p:cNvSpPr txBox="1"/>
          <p:nvPr/>
        </p:nvSpPr>
        <p:spPr>
          <a:xfrm>
            <a:off x="406400" y="2120672"/>
            <a:ext cx="6197600" cy="5160387"/>
          </a:xfrm>
          <a:prstGeom prst="rect">
            <a:avLst/>
          </a:prstGeom>
          <a:noFill/>
        </p:spPr>
        <p:txBody>
          <a:bodyPr wrap="square" rtlCol="0">
            <a:spAutoFit/>
          </a:bodyPr>
          <a:lstStyle/>
          <a:p>
            <a:pPr>
              <a:spcBef>
                <a:spcPts val="800"/>
              </a:spcBef>
              <a:tabLst>
                <a:tab pos="3502996" algn="l"/>
              </a:tabLst>
            </a:pPr>
            <a:r>
              <a:rPr lang="en-US" altLang="en-US" sz="1600" dirty="0">
                <a:solidFill>
                  <a:schemeClr val="bg1">
                    <a:lumMod val="95000"/>
                    <a:lumOff val="5000"/>
                  </a:schemeClr>
                </a:solidFill>
                <a:latin typeface="Arial Nova" panose="020B0504020202020204" pitchFamily="34" charset="0"/>
              </a:rPr>
              <a:t>The Quality Improvement Program </a:t>
            </a:r>
            <a:r>
              <a:rPr lang="en-US" altLang="en-US" sz="1600" b="1" dirty="0">
                <a:solidFill>
                  <a:schemeClr val="accent6">
                    <a:lumMod val="75000"/>
                  </a:schemeClr>
                </a:solidFill>
                <a:latin typeface="Arial Nova" panose="020B0504020202020204" pitchFamily="34" charset="0"/>
              </a:rPr>
              <a:t>must identify and define the measurable goals and health outcomes </a:t>
            </a:r>
            <a:r>
              <a:rPr lang="en-US" altLang="en-US" sz="1600" dirty="0">
                <a:solidFill>
                  <a:schemeClr val="bg1">
                    <a:lumMod val="95000"/>
                    <a:lumOff val="5000"/>
                  </a:schemeClr>
                </a:solidFill>
                <a:latin typeface="Arial Nova" panose="020B0504020202020204" pitchFamily="34" charset="0"/>
              </a:rPr>
              <a:t>for the target population, and how the SNP determines if goals are being met.</a:t>
            </a:r>
          </a:p>
          <a:p>
            <a:pPr marL="459306" indent="-309026" defTabSz="914377">
              <a:spcBef>
                <a:spcPts val="800"/>
              </a:spcBef>
              <a:buClr>
                <a:schemeClr val="accent2"/>
              </a:buClr>
              <a:buSzPct val="100000"/>
              <a:buFont typeface="Wingdings" panose="05000000000000000000" pitchFamily="2" charset="2"/>
              <a:buChar char="§"/>
            </a:pPr>
            <a:r>
              <a:rPr lang="en-US" sz="1600" dirty="0">
                <a:solidFill>
                  <a:schemeClr val="bg1"/>
                </a:solidFill>
                <a:latin typeface="Arial Nova" panose="020B0504020202020204" pitchFamily="34" charset="0"/>
              </a:rPr>
              <a:t>SNP-level measures and goals for the target population. </a:t>
            </a:r>
          </a:p>
          <a:p>
            <a:pPr marL="459306" indent="-309026" defTabSz="914377">
              <a:spcBef>
                <a:spcPts val="800"/>
              </a:spcBef>
              <a:buClr>
                <a:schemeClr val="accent2"/>
              </a:buClr>
              <a:buSzPct val="100000"/>
              <a:buFont typeface="Wingdings" panose="05000000000000000000" pitchFamily="2" charset="2"/>
              <a:buChar char="§"/>
            </a:pPr>
            <a:r>
              <a:rPr lang="en-US" sz="1600" dirty="0">
                <a:solidFill>
                  <a:schemeClr val="bg1"/>
                </a:solidFill>
                <a:latin typeface="Arial Nova" panose="020B0504020202020204" pitchFamily="34" charset="0"/>
              </a:rPr>
              <a:t>Specific goals for improving access and affordability of the healthcare needs outlined for the SNP population.</a:t>
            </a:r>
          </a:p>
          <a:p>
            <a:pPr marL="459306" indent="-309026" defTabSz="914377">
              <a:spcBef>
                <a:spcPts val="800"/>
              </a:spcBef>
              <a:buClr>
                <a:schemeClr val="accent2"/>
              </a:buClr>
              <a:buSzPct val="100000"/>
              <a:buFont typeface="Wingdings" panose="05000000000000000000" pitchFamily="2" charset="2"/>
              <a:buChar char="§"/>
            </a:pPr>
            <a:r>
              <a:rPr lang="en-US" sz="1600" dirty="0">
                <a:solidFill>
                  <a:schemeClr val="bg1"/>
                </a:solidFill>
                <a:latin typeface="Arial Nova" panose="020B0504020202020204" pitchFamily="34" charset="0"/>
              </a:rPr>
              <a:t>Health/clinical goals (e.g., controlling diabetes, improving access to mental health screening). </a:t>
            </a:r>
          </a:p>
          <a:p>
            <a:pPr marL="459306" indent="-309026" defTabSz="914377">
              <a:spcBef>
                <a:spcPts val="800"/>
              </a:spcBef>
              <a:buClr>
                <a:schemeClr val="accent2"/>
              </a:buClr>
              <a:buSzPct val="100000"/>
              <a:buFont typeface="Wingdings" panose="05000000000000000000" pitchFamily="2" charset="2"/>
              <a:buChar char="§"/>
            </a:pPr>
            <a:r>
              <a:rPr lang="en-US" sz="1600" dirty="0">
                <a:solidFill>
                  <a:schemeClr val="bg1"/>
                </a:solidFill>
                <a:latin typeface="Arial Nova" panose="020B0504020202020204" pitchFamily="34" charset="0"/>
                <a:cs typeface="Arial" panose="020B0604020202020204" pitchFamily="34" charset="0"/>
              </a:rPr>
              <a:t>Improvements made in coordination of care and appropriate delivery of services through the direct alignment of the HRAT, ICP, and ICT. </a:t>
            </a:r>
          </a:p>
          <a:p>
            <a:pPr marL="459306" indent="-309026" defTabSz="914377">
              <a:spcBef>
                <a:spcPts val="800"/>
              </a:spcBef>
              <a:buClr>
                <a:schemeClr val="accent2"/>
              </a:buClr>
              <a:buSzPct val="100000"/>
              <a:buFont typeface="Wingdings" panose="05000000000000000000" pitchFamily="2" charset="2"/>
              <a:buChar char="§"/>
            </a:pPr>
            <a:r>
              <a:rPr lang="en-US" sz="1600" dirty="0">
                <a:solidFill>
                  <a:schemeClr val="bg1"/>
                </a:solidFill>
                <a:latin typeface="Arial Nova" panose="020B0504020202020204" pitchFamily="34" charset="0"/>
              </a:rPr>
              <a:t>Enhancing care transitions across all healthcare settings and providers for SNP beneficiaries. </a:t>
            </a:r>
          </a:p>
          <a:p>
            <a:pPr marL="459306" indent="-309026" defTabSz="914377">
              <a:spcBef>
                <a:spcPts val="800"/>
              </a:spcBef>
              <a:buClr>
                <a:schemeClr val="accent2"/>
              </a:buClr>
              <a:buSzPct val="100000"/>
              <a:buFont typeface="Wingdings" panose="05000000000000000000" pitchFamily="2" charset="2"/>
              <a:buChar char="§"/>
            </a:pPr>
            <a:r>
              <a:rPr lang="en-US" sz="1600" dirty="0">
                <a:solidFill>
                  <a:schemeClr val="bg1"/>
                </a:solidFill>
                <a:latin typeface="Arial Nova" panose="020B0504020202020204" pitchFamily="34" charset="0"/>
              </a:rPr>
              <a:t>Ensuring appropriate utilization of services for preventive health and chronic conditions. </a:t>
            </a:r>
          </a:p>
          <a:p>
            <a:pPr marL="459306" indent="-309026" defTabSz="914377">
              <a:spcBef>
                <a:spcPts val="800"/>
              </a:spcBef>
              <a:buClr>
                <a:schemeClr val="accent2"/>
              </a:buClr>
              <a:buSzPct val="100000"/>
              <a:buFont typeface="Wingdings" panose="05000000000000000000" pitchFamily="2" charset="2"/>
              <a:buChar char="§"/>
            </a:pPr>
            <a:endParaRPr lang="en-US" sz="1600" dirty="0">
              <a:solidFill>
                <a:srgbClr val="C00000"/>
              </a:solidFill>
              <a:latin typeface="Arial" panose="020B0604020202020204" pitchFamily="34" charset="0"/>
              <a:cs typeface="Arial" panose="020B0604020202020204" pitchFamily="34" charset="0"/>
            </a:endParaRPr>
          </a:p>
          <a:p>
            <a:pPr marL="459306" indent="-309026" defTabSz="914377">
              <a:spcBef>
                <a:spcPts val="800"/>
              </a:spcBef>
              <a:buClr>
                <a:schemeClr val="accent2"/>
              </a:buClr>
              <a:buSzPct val="100000"/>
              <a:buFont typeface="Wingdings" panose="05000000000000000000" pitchFamily="2" charset="2"/>
              <a:buChar char="§"/>
            </a:pPr>
            <a:endParaRPr lang="en-US" sz="1600" dirty="0">
              <a:solidFill>
                <a:srgbClr val="C00000"/>
              </a:solidFill>
              <a:latin typeface="Arial" panose="020B0604020202020204" pitchFamily="34" charset="0"/>
              <a:cs typeface="Arial" panose="020B0604020202020204" pitchFamily="34" charset="0"/>
            </a:endParaRPr>
          </a:p>
        </p:txBody>
      </p:sp>
      <p:graphicFrame>
        <p:nvGraphicFramePr>
          <p:cNvPr id="4" name="Diagram 3">
            <a:extLst>
              <a:ext uri="{FF2B5EF4-FFF2-40B4-BE49-F238E27FC236}">
                <a16:creationId xmlns:a16="http://schemas.microsoft.com/office/drawing/2014/main" id="{D99F833E-AC01-6361-F286-2C4458D7D4B9}"/>
              </a:ext>
            </a:extLst>
          </p:cNvPr>
          <p:cNvGraphicFramePr/>
          <p:nvPr/>
        </p:nvGraphicFramePr>
        <p:xfrm>
          <a:off x="6604000" y="2120672"/>
          <a:ext cx="5207000" cy="4551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3">
            <a:extLst>
              <a:ext uri="{FF2B5EF4-FFF2-40B4-BE49-F238E27FC236}">
                <a16:creationId xmlns:a16="http://schemas.microsoft.com/office/drawing/2014/main" id="{587A19DB-9DE5-4AF8-894A-EA46452E0A25}"/>
              </a:ext>
            </a:extLst>
          </p:cNvPr>
          <p:cNvSpPr txBox="1">
            <a:spLocks/>
          </p:cNvSpPr>
          <p:nvPr/>
        </p:nvSpPr>
        <p:spPr>
          <a:xfrm>
            <a:off x="406400" y="6453949"/>
            <a:ext cx="6299200" cy="330104"/>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r>
              <a:rPr lang="en-US" sz="105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a:t>
            </a:r>
            <a:r>
              <a:rPr lang="en-US" sz="10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42 CFR 422.101(f)(3)(ii) </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2045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920AC-121F-BF74-6158-CE5B19F5A4B5}"/>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D0BEEE46-458B-8789-DDDD-B256B820B3B3}"/>
              </a:ext>
            </a:extLst>
          </p:cNvPr>
          <p:cNvSpPr>
            <a:spLocks noGrp="1"/>
          </p:cNvSpPr>
          <p:nvPr>
            <p:ph type="title"/>
          </p:nvPr>
        </p:nvSpPr>
        <p:spPr>
          <a:xfrm>
            <a:off x="406400" y="482600"/>
            <a:ext cx="9448800" cy="1253067"/>
          </a:xfrm>
        </p:spPr>
        <p:txBody>
          <a:bodyPr>
            <a:noAutofit/>
          </a:bodyPr>
          <a:lstStyle/>
          <a:p>
            <a:pPr eaLnBrk="1" fontAlgn="auto" hangingPunct="1">
              <a:spcAft>
                <a:spcPts val="0"/>
              </a:spcAft>
              <a:defRPr/>
            </a:pPr>
            <a:r>
              <a:rPr lang="en-US" altLang="en-US" sz="4000" cap="none" dirty="0">
                <a:solidFill>
                  <a:srgbClr val="1E2C3E"/>
                </a:solidFill>
              </a:rPr>
              <a:t>MOC 4, Element C: </a:t>
            </a:r>
            <a:br>
              <a:rPr lang="en-US" altLang="en-US" sz="4000" cap="none" dirty="0">
                <a:solidFill>
                  <a:srgbClr val="1E2C3E"/>
                </a:solidFill>
              </a:rPr>
            </a:br>
            <a:r>
              <a:rPr lang="en-US" altLang="en-US" sz="4000" cap="none" dirty="0">
                <a:solidFill>
                  <a:srgbClr val="1E2C3E"/>
                </a:solidFill>
              </a:rPr>
              <a:t>Measuring Patient Experience of Care  (Enrollee Satisfaction)</a:t>
            </a:r>
          </a:p>
        </p:txBody>
      </p:sp>
      <p:sp>
        <p:nvSpPr>
          <p:cNvPr id="16387" name="Content Placeholder 1">
            <a:extLst>
              <a:ext uri="{FF2B5EF4-FFF2-40B4-BE49-F238E27FC236}">
                <a16:creationId xmlns:a16="http://schemas.microsoft.com/office/drawing/2014/main" id="{F820C7BC-DACC-26EB-1107-D0D4ADADCD78}"/>
              </a:ext>
            </a:extLst>
          </p:cNvPr>
          <p:cNvSpPr>
            <a:spLocks noGrp="1" noChangeArrowheads="1"/>
          </p:cNvSpPr>
          <p:nvPr>
            <p:ph idx="1"/>
          </p:nvPr>
        </p:nvSpPr>
        <p:spPr>
          <a:xfrm>
            <a:off x="402253" y="2235720"/>
            <a:ext cx="11480800" cy="4038081"/>
          </a:xfrm>
        </p:spPr>
        <p:txBody>
          <a:bodyPr/>
          <a:lstStyle/>
          <a:p>
            <a:pPr>
              <a:lnSpc>
                <a:spcPct val="100000"/>
              </a:lnSpc>
              <a:spcBef>
                <a:spcPts val="800"/>
              </a:spcBef>
              <a:spcAft>
                <a:spcPts val="0"/>
              </a:spcAft>
            </a:pPr>
            <a:r>
              <a:rPr lang="en-US" altLang="en-US" sz="1800" b="1" dirty="0">
                <a:solidFill>
                  <a:schemeClr val="accent6">
                    <a:lumMod val="75000"/>
                  </a:schemeClr>
                </a:solidFill>
                <a:latin typeface="Arial Nova" panose="020B0504020202020204" pitchFamily="34" charset="0"/>
              </a:rPr>
              <a:t>The SNP measures enrollee satisfaction and responds to results. </a:t>
            </a:r>
          </a:p>
          <a:p>
            <a:pPr marL="458788" lvl="1" indent="-230188" eaLnBrk="1" hangingPunct="1">
              <a:lnSpc>
                <a:spcPct val="100000"/>
              </a:lnSpc>
              <a:spcBef>
                <a:spcPts val="800"/>
              </a:spcBef>
              <a:spcAft>
                <a:spcPts val="800"/>
              </a:spcAft>
              <a:buFont typeface="Wingdings" panose="05000000000000000000" pitchFamily="2" charset="2"/>
              <a:buChar char="§"/>
            </a:pPr>
            <a:r>
              <a:rPr lang="en-US" altLang="en-US" sz="1800" dirty="0">
                <a:solidFill>
                  <a:schemeClr val="bg1"/>
                </a:solidFill>
                <a:latin typeface="Arial Nova" panose="020B0504020202020204" pitchFamily="34" charset="0"/>
              </a:rPr>
              <a:t>Describe the specific SNP survey(s) used</a:t>
            </a:r>
          </a:p>
          <a:p>
            <a:pPr marL="458788" lvl="1" indent="-230188" eaLnBrk="1" hangingPunct="1">
              <a:lnSpc>
                <a:spcPct val="100000"/>
              </a:lnSpc>
              <a:spcBef>
                <a:spcPts val="800"/>
              </a:spcBef>
              <a:spcAft>
                <a:spcPts val="800"/>
              </a:spcAft>
              <a:buFont typeface="Wingdings" panose="05000000000000000000" pitchFamily="2" charset="2"/>
              <a:buChar char="§"/>
            </a:pPr>
            <a:r>
              <a:rPr lang="en-US" altLang="en-US" sz="1800" dirty="0">
                <a:solidFill>
                  <a:schemeClr val="bg1"/>
                </a:solidFill>
                <a:latin typeface="Arial Nova" panose="020B0504020202020204" pitchFamily="34" charset="0"/>
              </a:rPr>
              <a:t>Explain the rationale for selection of the survey or surveys</a:t>
            </a:r>
          </a:p>
          <a:p>
            <a:pPr marL="458788" lvl="1" indent="-230188" eaLnBrk="1" hangingPunct="1">
              <a:lnSpc>
                <a:spcPct val="100000"/>
              </a:lnSpc>
              <a:spcBef>
                <a:spcPts val="800"/>
              </a:spcBef>
              <a:spcAft>
                <a:spcPts val="800"/>
              </a:spcAft>
              <a:buFont typeface="Wingdings" panose="05000000000000000000" pitchFamily="2" charset="2"/>
              <a:buChar char="§"/>
            </a:pPr>
            <a:r>
              <a:rPr lang="en-US" altLang="en-US" sz="1800" dirty="0">
                <a:solidFill>
                  <a:schemeClr val="bg1"/>
                </a:solidFill>
                <a:latin typeface="Arial Nova" panose="020B0504020202020204" pitchFamily="34" charset="0"/>
              </a:rPr>
              <a:t>Explain how the results of the patient experience surveys are integrated into the overall MOC performance improvement plan</a:t>
            </a:r>
          </a:p>
          <a:p>
            <a:pPr marL="458788" lvl="2" indent="-230188" eaLnBrk="1" hangingPunct="1">
              <a:lnSpc>
                <a:spcPct val="100000"/>
              </a:lnSpc>
              <a:spcBef>
                <a:spcPts val="800"/>
              </a:spcBef>
              <a:spcAft>
                <a:spcPts val="800"/>
              </a:spcAft>
              <a:buFont typeface="Wingdings" panose="05000000000000000000" pitchFamily="2" charset="2"/>
              <a:buChar char="§"/>
            </a:pPr>
            <a:r>
              <a:rPr lang="en-US" altLang="en-US" sz="1800" dirty="0">
                <a:solidFill>
                  <a:schemeClr val="bg1"/>
                </a:solidFill>
                <a:latin typeface="Arial Nova" panose="020B0504020202020204" pitchFamily="34" charset="0"/>
              </a:rPr>
              <a:t>Detail the survey administration methodology, including the sample size for each survey used</a:t>
            </a:r>
          </a:p>
          <a:p>
            <a:pPr marL="458788" lvl="2" indent="-230188" eaLnBrk="1" hangingPunct="1">
              <a:lnSpc>
                <a:spcPct val="100000"/>
              </a:lnSpc>
              <a:spcBef>
                <a:spcPts val="800"/>
              </a:spcBef>
              <a:spcAft>
                <a:spcPts val="800"/>
              </a:spcAft>
              <a:buFont typeface="Wingdings" panose="05000000000000000000" pitchFamily="2" charset="2"/>
              <a:buChar char="§"/>
            </a:pPr>
            <a:r>
              <a:rPr lang="en-US" altLang="en-US" sz="1800" dirty="0">
                <a:solidFill>
                  <a:schemeClr val="bg1"/>
                </a:solidFill>
                <a:latin typeface="Arial Nova" panose="020B0504020202020204" pitchFamily="34" charset="0"/>
              </a:rPr>
              <a:t>Describe the steps taken by the SNP to address issues identified in the survey process</a:t>
            </a:r>
          </a:p>
          <a:p>
            <a:pPr marL="458788" lvl="2" indent="-230188" eaLnBrk="1" hangingPunct="1">
              <a:lnSpc>
                <a:spcPct val="100000"/>
              </a:lnSpc>
              <a:spcBef>
                <a:spcPts val="800"/>
              </a:spcBef>
              <a:spcAft>
                <a:spcPts val="800"/>
              </a:spcAft>
              <a:buFont typeface="Wingdings" panose="05000000000000000000" pitchFamily="2" charset="2"/>
              <a:buChar char="§"/>
            </a:pPr>
            <a:r>
              <a:rPr lang="en-US" altLang="en-US" sz="1800" dirty="0">
                <a:solidFill>
                  <a:schemeClr val="bg1"/>
                </a:solidFill>
                <a:latin typeface="Arial Nova" panose="020B0504020202020204" pitchFamily="34" charset="0"/>
              </a:rPr>
              <a:t>Detail how patient experience survey data is analyzed to identify key themes and issues</a:t>
            </a:r>
          </a:p>
        </p:txBody>
      </p:sp>
      <p:sp>
        <p:nvSpPr>
          <p:cNvPr id="16388" name="Slide Number Placeholder 3">
            <a:extLst>
              <a:ext uri="{FF2B5EF4-FFF2-40B4-BE49-F238E27FC236}">
                <a16:creationId xmlns:a16="http://schemas.microsoft.com/office/drawing/2014/main" id="{858D8258-949E-1A0D-C5EC-B65179CEB15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22</a:t>
            </a:fld>
            <a:endParaRPr lang="en-US" altLang="en-US" sz="1600" dirty="0">
              <a:solidFill>
                <a:srgbClr val="FEFEFE"/>
              </a:solidFill>
              <a:latin typeface="Times New Roman" panose="02020603050405020304" pitchFamily="18" charset="0"/>
            </a:endParaRPr>
          </a:p>
        </p:txBody>
      </p:sp>
      <p:sp>
        <p:nvSpPr>
          <p:cNvPr id="4" name="Footer Placeholder 3">
            <a:extLst>
              <a:ext uri="{FF2B5EF4-FFF2-40B4-BE49-F238E27FC236}">
                <a16:creationId xmlns:a16="http://schemas.microsoft.com/office/drawing/2014/main" id="{01BD9092-5237-E589-7D6C-F00ED6B7786F}"/>
              </a:ext>
            </a:extLst>
          </p:cNvPr>
          <p:cNvSpPr txBox="1">
            <a:spLocks/>
          </p:cNvSpPr>
          <p:nvPr/>
        </p:nvSpPr>
        <p:spPr>
          <a:xfrm>
            <a:off x="462383" y="6252634"/>
            <a:ext cx="6299200" cy="436033"/>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r>
              <a:rPr lang="en-US" sz="105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5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42 CFR § 422.152 </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3936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A4BDB-E75C-0130-11C0-29EBDCFAE0F4}"/>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E00764B1-9660-56D3-373C-C60211368428}"/>
              </a:ext>
            </a:extLst>
          </p:cNvPr>
          <p:cNvSpPr>
            <a:spLocks noGrp="1"/>
          </p:cNvSpPr>
          <p:nvPr>
            <p:ph type="title"/>
          </p:nvPr>
        </p:nvSpPr>
        <p:spPr>
          <a:xfrm>
            <a:off x="406400" y="482600"/>
            <a:ext cx="9448800" cy="1253067"/>
          </a:xfrm>
        </p:spPr>
        <p:txBody>
          <a:bodyPr>
            <a:noAutofit/>
          </a:bodyPr>
          <a:lstStyle/>
          <a:p>
            <a:pPr eaLnBrk="1" fontAlgn="auto" hangingPunct="1">
              <a:spcAft>
                <a:spcPts val="0"/>
              </a:spcAft>
              <a:defRPr/>
            </a:pPr>
            <a:r>
              <a:rPr lang="en-US" altLang="en-US" sz="4000" cap="none" dirty="0">
                <a:solidFill>
                  <a:srgbClr val="1E2C3E"/>
                </a:solidFill>
              </a:rPr>
              <a:t>MOC 4, Element D: </a:t>
            </a:r>
            <a:br>
              <a:rPr lang="en-US" altLang="en-US" sz="4000" cap="none" dirty="0">
                <a:solidFill>
                  <a:srgbClr val="1E2C3E"/>
                </a:solidFill>
              </a:rPr>
            </a:br>
            <a:r>
              <a:rPr lang="en-US" altLang="en-US" sz="4000" cap="none" dirty="0">
                <a:solidFill>
                  <a:srgbClr val="1E2C3E"/>
                </a:solidFill>
              </a:rPr>
              <a:t>Ongoing Performance Improvement Evaluation of the MOC</a:t>
            </a:r>
          </a:p>
        </p:txBody>
      </p:sp>
      <p:sp>
        <p:nvSpPr>
          <p:cNvPr id="16387" name="Content Placeholder 1">
            <a:extLst>
              <a:ext uri="{FF2B5EF4-FFF2-40B4-BE49-F238E27FC236}">
                <a16:creationId xmlns:a16="http://schemas.microsoft.com/office/drawing/2014/main" id="{2A536576-87D5-054D-B3C8-66118E029F37}"/>
              </a:ext>
            </a:extLst>
          </p:cNvPr>
          <p:cNvSpPr>
            <a:spLocks noGrp="1" noChangeArrowheads="1"/>
          </p:cNvSpPr>
          <p:nvPr>
            <p:ph idx="1"/>
          </p:nvPr>
        </p:nvSpPr>
        <p:spPr>
          <a:xfrm>
            <a:off x="393700" y="2219995"/>
            <a:ext cx="11404600" cy="4064000"/>
          </a:xfrm>
        </p:spPr>
        <p:txBody>
          <a:bodyPr/>
          <a:lstStyle/>
          <a:p>
            <a:pPr>
              <a:lnSpc>
                <a:spcPct val="100000"/>
              </a:lnSpc>
              <a:spcBef>
                <a:spcPts val="800"/>
              </a:spcBef>
              <a:spcAft>
                <a:spcPts val="800"/>
              </a:spcAft>
            </a:pPr>
            <a:r>
              <a:rPr lang="en-US" altLang="en-US" sz="1800" b="1" dirty="0">
                <a:solidFill>
                  <a:schemeClr val="accent6">
                    <a:lumMod val="75000"/>
                  </a:schemeClr>
                </a:solidFill>
                <a:latin typeface="Arial Nova" panose="020B0504020202020204" pitchFamily="34" charset="0"/>
              </a:rPr>
              <a:t>The SNP uses the results from its performance indicators/measures to support its on going quality improvement plan. </a:t>
            </a:r>
            <a:endParaRPr lang="en-US" sz="1800" b="1" dirty="0">
              <a:solidFill>
                <a:schemeClr val="accent6">
                  <a:lumMod val="75000"/>
                </a:schemeClr>
              </a:solidFill>
              <a:latin typeface="Arial Nova" panose="020B0504020202020204" pitchFamily="34" charset="0"/>
            </a:endParaRPr>
          </a:p>
          <a:p>
            <a:pPr marL="459306" lvl="1" indent="-309026" eaLnBrk="1" hangingPunct="1">
              <a:lnSpc>
                <a:spcPct val="100000"/>
              </a:lnSpc>
              <a:spcBef>
                <a:spcPts val="800"/>
              </a:spcBef>
              <a:spcAft>
                <a:spcPts val="800"/>
              </a:spcAft>
              <a:buFont typeface="Wingdings" panose="05000000000000000000" pitchFamily="2" charset="2"/>
              <a:buChar char="§"/>
            </a:pPr>
            <a:r>
              <a:rPr lang="en-US" sz="1800" dirty="0">
                <a:solidFill>
                  <a:schemeClr val="bg1"/>
                </a:solidFill>
                <a:latin typeface="Arial Nova" panose="020B0504020202020204" pitchFamily="34" charset="0"/>
              </a:rPr>
              <a:t>Describe how the SNP will use the results of quality performance indicators and measures to support ongoing improvement of the MOC. Including both qualitative and quantitative data.</a:t>
            </a:r>
          </a:p>
          <a:p>
            <a:pPr marL="459306" lvl="1" indent="-309026" eaLnBrk="1" hangingPunct="1">
              <a:lnSpc>
                <a:spcPct val="100000"/>
              </a:lnSpc>
              <a:spcBef>
                <a:spcPts val="800"/>
              </a:spcBef>
              <a:spcAft>
                <a:spcPts val="800"/>
              </a:spcAft>
              <a:buFont typeface="Wingdings" panose="05000000000000000000" pitchFamily="2" charset="2"/>
              <a:buChar char="§"/>
            </a:pPr>
            <a:r>
              <a:rPr lang="en-US" sz="1800" dirty="0">
                <a:solidFill>
                  <a:schemeClr val="bg1"/>
                </a:solidFill>
                <a:latin typeface="Arial Nova" panose="020B0504020202020204" pitchFamily="34" charset="0"/>
              </a:rPr>
              <a:t>Detail how the SNP will use the results of quality performance indicators and measures to continuously assess and evaluate quality. </a:t>
            </a:r>
          </a:p>
          <a:p>
            <a:pPr marL="459306" lvl="1" indent="-309026" eaLnBrk="1" hangingPunct="1">
              <a:lnSpc>
                <a:spcPct val="100000"/>
              </a:lnSpc>
              <a:spcBef>
                <a:spcPts val="800"/>
              </a:spcBef>
              <a:spcAft>
                <a:spcPts val="800"/>
              </a:spcAft>
              <a:buFont typeface="Wingdings" panose="05000000000000000000" pitchFamily="2" charset="2"/>
              <a:buChar char="§"/>
            </a:pPr>
            <a:r>
              <a:rPr lang="en-US" sz="1800" dirty="0">
                <a:solidFill>
                  <a:schemeClr val="bg1"/>
                </a:solidFill>
                <a:latin typeface="Arial Nova" panose="020B0504020202020204" pitchFamily="34" charset="0"/>
              </a:rPr>
              <a:t>Detail the SNP’s ability for improvement of mechanisms for interpreting and responding to lessons learned through the MOC performance evaluation in a timely manner. </a:t>
            </a:r>
          </a:p>
          <a:p>
            <a:pPr marL="459306" lvl="1" indent="-309026" eaLnBrk="1" hangingPunct="1">
              <a:lnSpc>
                <a:spcPct val="100000"/>
              </a:lnSpc>
              <a:spcBef>
                <a:spcPts val="800"/>
              </a:spcBef>
              <a:spcAft>
                <a:spcPts val="800"/>
              </a:spcAft>
              <a:buFont typeface="Wingdings" panose="05000000000000000000" pitchFamily="2" charset="2"/>
              <a:buChar char="§"/>
            </a:pPr>
            <a:r>
              <a:rPr lang="en-US" sz="1800" dirty="0">
                <a:solidFill>
                  <a:schemeClr val="bg1"/>
                </a:solidFill>
                <a:latin typeface="Arial Nova" panose="020B0504020202020204" pitchFamily="34" charset="0"/>
              </a:rPr>
              <a:t>Describe how the performance improvement evaluation of the MOC will be documented and shared with key stakeholders. </a:t>
            </a:r>
          </a:p>
        </p:txBody>
      </p:sp>
      <p:sp>
        <p:nvSpPr>
          <p:cNvPr id="16388" name="Slide Number Placeholder 3">
            <a:extLst>
              <a:ext uri="{FF2B5EF4-FFF2-40B4-BE49-F238E27FC236}">
                <a16:creationId xmlns:a16="http://schemas.microsoft.com/office/drawing/2014/main" id="{DA1FBE38-72D4-B719-0E21-B3FCC366E9B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23</a:t>
            </a:fld>
            <a:endParaRPr lang="en-US" altLang="en-US" sz="1600" dirty="0">
              <a:solidFill>
                <a:srgbClr val="FEFEFE"/>
              </a:solidFill>
              <a:latin typeface="Times New Roman" panose="02020603050405020304" pitchFamily="18" charset="0"/>
            </a:endParaRPr>
          </a:p>
        </p:txBody>
      </p:sp>
      <p:sp>
        <p:nvSpPr>
          <p:cNvPr id="4" name="Footer Placeholder 3">
            <a:extLst>
              <a:ext uri="{FF2B5EF4-FFF2-40B4-BE49-F238E27FC236}">
                <a16:creationId xmlns:a16="http://schemas.microsoft.com/office/drawing/2014/main" id="{04B58F83-BF4F-04A5-CD68-99B44F721AB1}"/>
              </a:ext>
            </a:extLst>
          </p:cNvPr>
          <p:cNvSpPr txBox="1">
            <a:spLocks/>
          </p:cNvSpPr>
          <p:nvPr/>
        </p:nvSpPr>
        <p:spPr>
          <a:xfrm>
            <a:off x="462383" y="6252634"/>
            <a:ext cx="6299200" cy="436033"/>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r>
              <a:rPr lang="en-US" sz="105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5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42 CFR § 422.152 </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6675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F503A-7F10-7B9A-0F89-EA245341D931}"/>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724ADECD-FB4F-B32F-752C-ABD058BD7CDF}"/>
              </a:ext>
            </a:extLst>
          </p:cNvPr>
          <p:cNvSpPr>
            <a:spLocks noGrp="1"/>
          </p:cNvSpPr>
          <p:nvPr>
            <p:ph type="title"/>
          </p:nvPr>
        </p:nvSpPr>
        <p:spPr>
          <a:xfrm>
            <a:off x="406400" y="482600"/>
            <a:ext cx="9448800" cy="1253067"/>
          </a:xfrm>
        </p:spPr>
        <p:txBody>
          <a:bodyPr>
            <a:noAutofit/>
          </a:bodyPr>
          <a:lstStyle/>
          <a:p>
            <a:pPr eaLnBrk="1" fontAlgn="auto" hangingPunct="1">
              <a:spcAft>
                <a:spcPts val="0"/>
              </a:spcAft>
              <a:defRPr/>
            </a:pPr>
            <a:r>
              <a:rPr lang="en-US" altLang="en-US" sz="4000" cap="none" dirty="0">
                <a:solidFill>
                  <a:srgbClr val="1E2C3E"/>
                </a:solidFill>
              </a:rPr>
              <a:t>MOC 4, Element E: </a:t>
            </a:r>
            <a:br>
              <a:rPr lang="en-US" altLang="en-US" sz="4000" cap="none" dirty="0">
                <a:solidFill>
                  <a:srgbClr val="1E2C3E"/>
                </a:solidFill>
              </a:rPr>
            </a:br>
            <a:r>
              <a:rPr lang="en-US" altLang="en-US" sz="4000" cap="none" dirty="0">
                <a:solidFill>
                  <a:srgbClr val="1E2C3E"/>
                </a:solidFill>
              </a:rPr>
              <a:t>Dissemination of SNP Quality Performance Related to the MOC</a:t>
            </a:r>
          </a:p>
        </p:txBody>
      </p:sp>
      <p:sp>
        <p:nvSpPr>
          <p:cNvPr id="16387" name="Content Placeholder 1">
            <a:extLst>
              <a:ext uri="{FF2B5EF4-FFF2-40B4-BE49-F238E27FC236}">
                <a16:creationId xmlns:a16="http://schemas.microsoft.com/office/drawing/2014/main" id="{CE62A895-D7A7-FFAF-4403-57B9D2B218CC}"/>
              </a:ext>
            </a:extLst>
          </p:cNvPr>
          <p:cNvSpPr>
            <a:spLocks noGrp="1" noChangeArrowheads="1"/>
          </p:cNvSpPr>
          <p:nvPr>
            <p:ph idx="1"/>
          </p:nvPr>
        </p:nvSpPr>
        <p:spPr>
          <a:xfrm>
            <a:off x="406400" y="2353733"/>
            <a:ext cx="11404600" cy="3526367"/>
          </a:xfrm>
        </p:spPr>
        <p:txBody>
          <a:bodyPr/>
          <a:lstStyle/>
          <a:p>
            <a:pPr>
              <a:lnSpc>
                <a:spcPct val="100000"/>
              </a:lnSpc>
              <a:spcBef>
                <a:spcPts val="800"/>
              </a:spcBef>
              <a:spcAft>
                <a:spcPts val="800"/>
              </a:spcAft>
            </a:pPr>
            <a:r>
              <a:rPr lang="en-US" altLang="en-US" sz="2000" b="1" dirty="0">
                <a:solidFill>
                  <a:schemeClr val="accent6">
                    <a:lumMod val="75000"/>
                  </a:schemeClr>
                </a:solidFill>
                <a:latin typeface="Arial Nova" panose="020B0504020202020204" pitchFamily="34" charset="0"/>
              </a:rPr>
              <a:t>The SNP communicates its quality improvement plan/performance to stakeholders.</a:t>
            </a:r>
          </a:p>
          <a:p>
            <a:pPr marL="459306" lvl="1" indent="-309026" eaLnBrk="1" hangingPunct="1">
              <a:lnSpc>
                <a:spcPct val="100000"/>
              </a:lnSpc>
              <a:spcBef>
                <a:spcPts val="800"/>
              </a:spcBef>
              <a:spcAft>
                <a:spcPts val="800"/>
              </a:spcAft>
              <a:buFont typeface="Wingdings" panose="05000000000000000000" pitchFamily="2" charset="2"/>
              <a:buChar char="§"/>
            </a:pPr>
            <a:r>
              <a:rPr lang="en-US" sz="2000" dirty="0">
                <a:solidFill>
                  <a:schemeClr val="bg1"/>
                </a:solidFill>
                <a:latin typeface="Arial Nova" panose="020B0504020202020204" pitchFamily="34" charset="0"/>
                <a:ea typeface="Calibri" panose="020F0502020204030204" pitchFamily="34" charset="0"/>
                <a:cs typeface="Calibri" panose="020F0502020204030204" pitchFamily="34" charset="0"/>
              </a:rPr>
              <a:t>Describe how performance results and other pertinent information is shared with multiple stakeholders.</a:t>
            </a:r>
          </a:p>
          <a:p>
            <a:pPr marL="800100" lvl="2" indent="-342900" eaLnBrk="1" hangingPunct="1">
              <a:lnSpc>
                <a:spcPct val="100000"/>
              </a:lnSpc>
              <a:spcBef>
                <a:spcPts val="800"/>
              </a:spcBef>
              <a:spcAft>
                <a:spcPts val="800"/>
              </a:spcAft>
              <a:buFont typeface="Wingdings" panose="05000000000000000000" pitchFamily="2" charset="2"/>
              <a:buChar char="Ø"/>
            </a:pPr>
            <a:r>
              <a:rPr lang="en-US" sz="1700" dirty="0">
                <a:solidFill>
                  <a:schemeClr val="bg1"/>
                </a:solidFill>
                <a:latin typeface="Arial Nova" panose="020B0504020202020204" pitchFamily="34" charset="0"/>
                <a:ea typeface="Calibri" panose="020F0502020204030204" pitchFamily="34" charset="0"/>
                <a:cs typeface="Calibri" panose="020F0502020204030204" pitchFamily="34" charset="0"/>
              </a:rPr>
              <a:t>Stakeholders may include SNP leadership, SNP management groups, SNP personnel and staff, SNP provider networks</a:t>
            </a:r>
          </a:p>
          <a:p>
            <a:pPr marL="459306" lvl="1" indent="-309026" eaLnBrk="1" hangingPunct="1">
              <a:lnSpc>
                <a:spcPct val="100000"/>
              </a:lnSpc>
              <a:spcBef>
                <a:spcPts val="800"/>
              </a:spcBef>
              <a:spcAft>
                <a:spcPts val="800"/>
              </a:spcAft>
              <a:buFont typeface="Wingdings" panose="05000000000000000000" pitchFamily="2" charset="2"/>
              <a:buChar char="§"/>
            </a:pPr>
            <a:r>
              <a:rPr lang="en-US" sz="2000" dirty="0">
                <a:solidFill>
                  <a:schemeClr val="bg1"/>
                </a:solidFill>
                <a:latin typeface="Arial Nova" panose="020B0504020202020204" pitchFamily="34" charset="0"/>
                <a:ea typeface="Calibri" panose="020F0502020204030204" pitchFamily="34" charset="0"/>
                <a:cs typeface="Calibri" panose="020F0502020204030204" pitchFamily="34" charset="0"/>
              </a:rPr>
              <a:t>State the scheduled frequency of communications with stakeholders </a:t>
            </a:r>
          </a:p>
          <a:p>
            <a:pPr marL="459306" lvl="1" indent="-309026" eaLnBrk="1" hangingPunct="1">
              <a:lnSpc>
                <a:spcPct val="100000"/>
              </a:lnSpc>
              <a:spcBef>
                <a:spcPts val="800"/>
              </a:spcBef>
              <a:spcAft>
                <a:spcPts val="800"/>
              </a:spcAft>
              <a:buFont typeface="Wingdings" panose="05000000000000000000" pitchFamily="2" charset="2"/>
              <a:buChar char="§"/>
            </a:pPr>
            <a:r>
              <a:rPr lang="en-US" sz="2000" dirty="0">
                <a:solidFill>
                  <a:schemeClr val="bg1"/>
                </a:solidFill>
                <a:latin typeface="Arial Nova" panose="020B0504020202020204" pitchFamily="34" charset="0"/>
                <a:ea typeface="Calibri" panose="020F0502020204030204" pitchFamily="34" charset="0"/>
                <a:cs typeface="Calibri" panose="020F0502020204030204" pitchFamily="34" charset="0"/>
              </a:rPr>
              <a:t>Describe the methods for ad hoc communication with stakeholders</a:t>
            </a:r>
          </a:p>
          <a:p>
            <a:pPr marL="459306" lvl="1" indent="-309026" eaLnBrk="1" hangingPunct="1">
              <a:lnSpc>
                <a:spcPct val="100000"/>
              </a:lnSpc>
              <a:spcBef>
                <a:spcPts val="800"/>
              </a:spcBef>
              <a:spcAft>
                <a:spcPts val="800"/>
              </a:spcAft>
              <a:buFont typeface="Wingdings" panose="05000000000000000000" pitchFamily="2" charset="2"/>
              <a:buChar char="§"/>
            </a:pPr>
            <a:r>
              <a:rPr lang="en-US" sz="2000" dirty="0">
                <a:solidFill>
                  <a:schemeClr val="bg1"/>
                </a:solidFill>
                <a:latin typeface="Arial Nova" panose="020B0504020202020204" pitchFamily="34" charset="0"/>
                <a:ea typeface="Calibri" panose="020F0502020204030204" pitchFamily="34" charset="0"/>
                <a:cs typeface="Calibri" panose="020F0502020204030204" pitchFamily="34" charset="0"/>
              </a:rPr>
              <a:t>Identify the individuals responsible for communicating performance updates in a timely manner</a:t>
            </a:r>
          </a:p>
        </p:txBody>
      </p:sp>
      <p:sp>
        <p:nvSpPr>
          <p:cNvPr id="16388" name="Slide Number Placeholder 3">
            <a:extLst>
              <a:ext uri="{FF2B5EF4-FFF2-40B4-BE49-F238E27FC236}">
                <a16:creationId xmlns:a16="http://schemas.microsoft.com/office/drawing/2014/main" id="{4CEBF5E6-8F76-34AF-7155-F0EF6D49FD6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24</a:t>
            </a:fld>
            <a:endParaRPr lang="en-US" altLang="en-US" sz="1600" dirty="0">
              <a:solidFill>
                <a:srgbClr val="FEFEFE"/>
              </a:solidFill>
              <a:latin typeface="Times New Roman" panose="02020603050405020304" pitchFamily="18" charset="0"/>
            </a:endParaRPr>
          </a:p>
        </p:txBody>
      </p:sp>
      <p:sp>
        <p:nvSpPr>
          <p:cNvPr id="4" name="Footer Placeholder 3">
            <a:extLst>
              <a:ext uri="{FF2B5EF4-FFF2-40B4-BE49-F238E27FC236}">
                <a16:creationId xmlns:a16="http://schemas.microsoft.com/office/drawing/2014/main" id="{A7D90D0B-55DD-F5E6-113C-C1110AE8A41E}"/>
              </a:ext>
            </a:extLst>
          </p:cNvPr>
          <p:cNvSpPr txBox="1">
            <a:spLocks/>
          </p:cNvSpPr>
          <p:nvPr/>
        </p:nvSpPr>
        <p:spPr>
          <a:xfrm>
            <a:off x="462383" y="6252634"/>
            <a:ext cx="6299200" cy="436033"/>
          </a:xfrm>
          <a:prstGeom prst="rect">
            <a:avLst/>
          </a:prstGeom>
        </p:spPr>
        <p:txBody>
          <a:bodyPr vert="horz" lIns="121920" tIns="60960" rIns="121920" bIns="60960" rtlCol="0" anchor="ctr"/>
          <a:lstStyle>
            <a:defPPr>
              <a:defRPr lang="en-US"/>
            </a:defPPr>
            <a:lvl1pPr algn="l" defTabSz="457200" rtl="0" eaLnBrk="1" fontAlgn="auto" hangingPunct="1">
              <a:spcBef>
                <a:spcPts val="0"/>
              </a:spcBef>
              <a:spcAft>
                <a:spcPts val="0"/>
              </a:spcAft>
              <a:defRPr sz="750" kern="1200">
                <a:solidFill>
                  <a:schemeClr val="tx1">
                    <a:lumMod val="95000"/>
                    <a:lumOff val="5000"/>
                  </a:schemeClr>
                </a:solidFill>
                <a:latin typeface="+mj-lt"/>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r>
              <a:rPr lang="en-US" sz="105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5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42 CFR § 422.152 </a:t>
            </a:r>
          </a:p>
          <a:p>
            <a:pPr>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19592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20F90-D834-9914-226E-CEBD5091E16E}"/>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72E94310-41A1-868C-86BF-E2497492E961}"/>
              </a:ext>
            </a:extLst>
          </p:cNvPr>
          <p:cNvSpPr>
            <a:spLocks noGrp="1"/>
          </p:cNvSpPr>
          <p:nvPr>
            <p:ph type="title"/>
          </p:nvPr>
        </p:nvSpPr>
        <p:spPr>
          <a:xfrm>
            <a:off x="406400" y="482600"/>
            <a:ext cx="10388600" cy="1253067"/>
          </a:xfrm>
        </p:spPr>
        <p:txBody>
          <a:bodyPr>
            <a:normAutofit/>
          </a:bodyPr>
          <a:lstStyle/>
          <a:p>
            <a:pPr eaLnBrk="1" fontAlgn="auto" hangingPunct="1">
              <a:spcAft>
                <a:spcPts val="0"/>
              </a:spcAft>
              <a:defRPr/>
            </a:pPr>
            <a:r>
              <a:rPr lang="en-US" altLang="en-US" sz="4000" cap="none" dirty="0">
                <a:solidFill>
                  <a:srgbClr val="1E2C3E"/>
                </a:solidFill>
              </a:rPr>
              <a:t>MOC Training Attestation</a:t>
            </a:r>
          </a:p>
        </p:txBody>
      </p:sp>
      <p:sp>
        <p:nvSpPr>
          <p:cNvPr id="16387" name="Content Placeholder 1">
            <a:extLst>
              <a:ext uri="{FF2B5EF4-FFF2-40B4-BE49-F238E27FC236}">
                <a16:creationId xmlns:a16="http://schemas.microsoft.com/office/drawing/2014/main" id="{CF1FBA25-7D20-440F-BF17-45AAC1263697}"/>
              </a:ext>
            </a:extLst>
          </p:cNvPr>
          <p:cNvSpPr>
            <a:spLocks noGrp="1" noChangeArrowheads="1"/>
          </p:cNvSpPr>
          <p:nvPr>
            <p:ph idx="1"/>
          </p:nvPr>
        </p:nvSpPr>
        <p:spPr>
          <a:xfrm>
            <a:off x="406400" y="2325855"/>
            <a:ext cx="11404600" cy="4021667"/>
          </a:xfrm>
        </p:spPr>
        <p:txBody>
          <a:bodyPr/>
          <a:lstStyle/>
          <a:p>
            <a:pPr marL="311143" indent="-311143">
              <a:lnSpc>
                <a:spcPct val="100000"/>
              </a:lnSpc>
              <a:spcBef>
                <a:spcPts val="800"/>
              </a:spcBef>
              <a:spcAft>
                <a:spcPts val="800"/>
              </a:spcAft>
              <a:buFont typeface="Wingdings" panose="05000000000000000000" pitchFamily="2" charset="2"/>
              <a:buChar char="§"/>
            </a:pPr>
            <a:r>
              <a:rPr lang="en-US" altLang="en-US" sz="2000" dirty="0">
                <a:solidFill>
                  <a:schemeClr val="bg1">
                    <a:lumMod val="95000"/>
                    <a:lumOff val="5000"/>
                  </a:schemeClr>
                </a:solidFill>
                <a:latin typeface="Arial Nova" panose="020B0504020202020204" pitchFamily="34" charset="0"/>
              </a:rPr>
              <a:t>To document completion of this training, please complete the attestation form.</a:t>
            </a:r>
          </a:p>
          <a:p>
            <a:pPr marL="311143" indent="-311143">
              <a:lnSpc>
                <a:spcPct val="100000"/>
              </a:lnSpc>
              <a:spcBef>
                <a:spcPts val="800"/>
              </a:spcBef>
              <a:spcAft>
                <a:spcPts val="800"/>
              </a:spcAft>
              <a:buFont typeface="Wingdings" panose="05000000000000000000" pitchFamily="2" charset="2"/>
              <a:buChar char="§"/>
            </a:pPr>
            <a:r>
              <a:rPr lang="en-US" altLang="en-US" sz="2000" dirty="0">
                <a:solidFill>
                  <a:schemeClr val="bg1">
                    <a:lumMod val="95000"/>
                    <a:lumOff val="5000"/>
                  </a:schemeClr>
                </a:solidFill>
                <a:latin typeface="Arial Nova" panose="020B0504020202020204" pitchFamily="34" charset="0"/>
              </a:rPr>
              <a:t>One person can sign the attestation on behalf of your organization to receive credit for this training.</a:t>
            </a:r>
          </a:p>
          <a:p>
            <a:pPr marL="311143" indent="-311143">
              <a:lnSpc>
                <a:spcPct val="100000"/>
              </a:lnSpc>
              <a:spcBef>
                <a:spcPts val="800"/>
              </a:spcBef>
              <a:spcAft>
                <a:spcPts val="800"/>
              </a:spcAft>
              <a:buFont typeface="Wingdings" panose="05000000000000000000" pitchFamily="2" charset="2"/>
              <a:buChar char="§"/>
            </a:pPr>
            <a:r>
              <a:rPr lang="en-US" altLang="en-US" sz="2000" dirty="0">
                <a:solidFill>
                  <a:schemeClr val="bg1">
                    <a:lumMod val="95000"/>
                    <a:lumOff val="5000"/>
                  </a:schemeClr>
                </a:solidFill>
                <a:latin typeface="Arial Nova" panose="020B0504020202020204" pitchFamily="34" charset="0"/>
              </a:rPr>
              <a:t>Although we ask for a representative to complete one attestation on behalf of their provider organization, </a:t>
            </a:r>
            <a:r>
              <a:rPr lang="en-US" altLang="en-US" sz="2000" b="1" dirty="0">
                <a:solidFill>
                  <a:schemeClr val="accent1">
                    <a:lumMod val="50000"/>
                  </a:schemeClr>
                </a:solidFill>
                <a:latin typeface="Arial Nova" panose="020B0504020202020204" pitchFamily="34" charset="0"/>
              </a:rPr>
              <a:t>all organizations must maintain evidence of each individual provider’s completion of initial and annual MOC training </a:t>
            </a:r>
            <a:r>
              <a:rPr lang="en-US" altLang="en-US" sz="2000" dirty="0">
                <a:solidFill>
                  <a:schemeClr val="bg1">
                    <a:lumMod val="95000"/>
                    <a:lumOff val="5000"/>
                  </a:schemeClr>
                </a:solidFill>
                <a:latin typeface="Arial Nova" panose="020B0504020202020204" pitchFamily="34" charset="0"/>
              </a:rPr>
              <a:t>and provide such evidence upon request. </a:t>
            </a:r>
          </a:p>
        </p:txBody>
      </p:sp>
      <p:sp>
        <p:nvSpPr>
          <p:cNvPr id="16388" name="Slide Number Placeholder 3">
            <a:extLst>
              <a:ext uri="{FF2B5EF4-FFF2-40B4-BE49-F238E27FC236}">
                <a16:creationId xmlns:a16="http://schemas.microsoft.com/office/drawing/2014/main" id="{67496027-77E7-D121-B9F4-F82B1830CAE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25</a:t>
            </a:fld>
            <a:endParaRPr lang="en-US" altLang="en-US" sz="1600" dirty="0">
              <a:solidFill>
                <a:srgbClr val="FEFEFE"/>
              </a:solidFill>
              <a:latin typeface="Times New Roman" panose="02020603050405020304" pitchFamily="18" charset="0"/>
            </a:endParaRPr>
          </a:p>
        </p:txBody>
      </p:sp>
      <p:sp>
        <p:nvSpPr>
          <p:cNvPr id="2" name="Footer Placeholder 3">
            <a:extLst>
              <a:ext uri="{FF2B5EF4-FFF2-40B4-BE49-F238E27FC236}">
                <a16:creationId xmlns:a16="http://schemas.microsoft.com/office/drawing/2014/main" id="{AA8A1771-9352-9214-1399-F6A7DC1D2CEE}"/>
              </a:ext>
            </a:extLst>
          </p:cNvPr>
          <p:cNvSpPr>
            <a:spLocks noGrp="1"/>
          </p:cNvSpPr>
          <p:nvPr>
            <p:ph type="ftr" sz="quarter" idx="11"/>
          </p:nvPr>
        </p:nvSpPr>
        <p:spPr>
          <a:xfrm>
            <a:off x="508000" y="6237817"/>
            <a:ext cx="5901267" cy="275167"/>
          </a:xfrm>
        </p:spPr>
        <p:txBody>
          <a:bodyPr/>
          <a:lstStyle>
            <a:lvl1pPr>
              <a:defRPr/>
            </a:lvl1pPr>
          </a:lstStyle>
          <a:p>
            <a:pPr algn="l">
              <a:defRPr/>
            </a:pPr>
            <a:r>
              <a:rPr lang="en-US" sz="1067" b="1"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Reference: </a:t>
            </a:r>
            <a:r>
              <a:rPr lang="en-US" sz="1067"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42 CFR § 422.101(f)(2)(ii)</a:t>
            </a:r>
            <a:endParaRPr lang="en-US" cap="none"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88190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A5607-0F70-3BAE-4B55-CBE3CE717D0E}"/>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38AC2991-0A25-2DFE-8B67-D0A7F4BE433C}"/>
              </a:ext>
            </a:extLst>
          </p:cNvPr>
          <p:cNvSpPr>
            <a:spLocks noGrp="1"/>
          </p:cNvSpPr>
          <p:nvPr>
            <p:ph type="title"/>
          </p:nvPr>
        </p:nvSpPr>
        <p:spPr>
          <a:xfrm>
            <a:off x="406400" y="482600"/>
            <a:ext cx="9448800" cy="1253067"/>
          </a:xfrm>
        </p:spPr>
        <p:txBody>
          <a:bodyPr>
            <a:normAutofit/>
          </a:bodyPr>
          <a:lstStyle/>
          <a:p>
            <a:pPr eaLnBrk="1" fontAlgn="auto" hangingPunct="1">
              <a:spcAft>
                <a:spcPts val="0"/>
              </a:spcAft>
              <a:defRPr/>
            </a:pPr>
            <a:r>
              <a:rPr lang="en-US" altLang="en-US" sz="4000" cap="none" dirty="0">
                <a:solidFill>
                  <a:srgbClr val="1E2C3E"/>
                </a:solidFill>
              </a:rPr>
              <a:t>Training Resources</a:t>
            </a:r>
          </a:p>
        </p:txBody>
      </p:sp>
      <p:sp>
        <p:nvSpPr>
          <p:cNvPr id="16387" name="Content Placeholder 1">
            <a:extLst>
              <a:ext uri="{FF2B5EF4-FFF2-40B4-BE49-F238E27FC236}">
                <a16:creationId xmlns:a16="http://schemas.microsoft.com/office/drawing/2014/main" id="{4F800E64-9264-CC79-5B01-D25CD5821CD5}"/>
              </a:ext>
            </a:extLst>
          </p:cNvPr>
          <p:cNvSpPr>
            <a:spLocks noGrp="1" noChangeArrowheads="1"/>
          </p:cNvSpPr>
          <p:nvPr>
            <p:ph idx="1"/>
          </p:nvPr>
        </p:nvSpPr>
        <p:spPr>
          <a:xfrm>
            <a:off x="711201" y="2286000"/>
            <a:ext cx="11099799" cy="1485363"/>
          </a:xfrm>
        </p:spPr>
        <p:txBody>
          <a:bodyPr/>
          <a:lstStyle/>
          <a:p>
            <a:pPr marL="457189" indent="-457189">
              <a:buClr>
                <a:schemeClr val="accent6">
                  <a:lumMod val="50000"/>
                </a:schemeClr>
              </a:buClr>
              <a:buFont typeface="+mj-lt"/>
              <a:buAutoNum type="arabicPeriod"/>
            </a:pPr>
            <a:r>
              <a:rPr lang="en-US" sz="2000" dirty="0">
                <a:solidFill>
                  <a:schemeClr val="accent6">
                    <a:lumMod val="50000"/>
                  </a:schemeClr>
                </a:solidFill>
                <a:latin typeface="Arial Nova" panose="020B050402020202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Medicare Managed Care Manual, Chapter 5- Quality Assessment 20.2.1 - Model of Care Elements</a:t>
            </a:r>
            <a:endParaRPr lang="en-US" sz="2000" dirty="0">
              <a:solidFill>
                <a:schemeClr val="accent6">
                  <a:lumMod val="50000"/>
                </a:schemeClr>
              </a:solidFill>
              <a:latin typeface="Arial Nova" panose="020B0504020202020204" pitchFamily="34" charset="0"/>
              <a:ea typeface="Calibri" panose="020F0502020204030204" pitchFamily="34" charset="0"/>
              <a:cs typeface="Calibri" panose="020F0502020204030204" pitchFamily="34" charset="0"/>
            </a:endParaRPr>
          </a:p>
          <a:p>
            <a:pPr marL="457189" indent="-457189">
              <a:buClr>
                <a:schemeClr val="accent6">
                  <a:lumMod val="50000"/>
                </a:schemeClr>
              </a:buClr>
              <a:buFont typeface="+mj-lt"/>
              <a:buAutoNum type="arabicPeriod"/>
            </a:pPr>
            <a:r>
              <a:rPr lang="en-US" sz="2000" dirty="0">
                <a:solidFill>
                  <a:schemeClr val="accent6">
                    <a:lumMod val="50000"/>
                  </a:schemeClr>
                </a:solidFill>
                <a:latin typeface="Arial Nova" panose="020B050402020202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Model of Care Scoring Guidelines for Contract Year (CY) 2026</a:t>
            </a:r>
            <a:endParaRPr lang="en-US" sz="2000" dirty="0">
              <a:solidFill>
                <a:schemeClr val="accent6">
                  <a:lumMod val="50000"/>
                </a:schemeClr>
              </a:solidFill>
              <a:latin typeface="Arial Nova" panose="020B0504020202020204" pitchFamily="34" charset="0"/>
              <a:ea typeface="Calibri" panose="020F0502020204030204" pitchFamily="34" charset="0"/>
              <a:cs typeface="Calibri" panose="020F0502020204030204" pitchFamily="34" charset="0"/>
            </a:endParaRPr>
          </a:p>
          <a:p>
            <a:pPr marL="457189" indent="-457189">
              <a:buClr>
                <a:schemeClr val="accent6">
                  <a:lumMod val="50000"/>
                </a:schemeClr>
              </a:buClr>
              <a:buFont typeface="+mj-lt"/>
              <a:buAutoNum type="arabicPeriod"/>
            </a:pPr>
            <a:r>
              <a:rPr lang="en-US" sz="2000" dirty="0">
                <a:latin typeface="Arial Nova" panose="020B0504020202020204" pitchFamily="34" charset="0"/>
                <a:hlinkClick r:id="rId5"/>
              </a:rPr>
              <a:t>Special Needs Plans | CMS</a:t>
            </a:r>
            <a:endParaRPr lang="en-US" sz="2000" dirty="0">
              <a:latin typeface="Arial Nova" panose="020B0504020202020204" pitchFamily="34" charset="0"/>
            </a:endParaRPr>
          </a:p>
          <a:p>
            <a:pPr marL="457189" indent="-457189">
              <a:buClr>
                <a:schemeClr val="accent6">
                  <a:lumMod val="50000"/>
                </a:schemeClr>
              </a:buClr>
              <a:buFont typeface="+mj-lt"/>
              <a:buAutoNum type="arabicPeriod"/>
            </a:pPr>
            <a:endParaRPr lang="en-US" sz="20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388" name="Slide Number Placeholder 3">
            <a:extLst>
              <a:ext uri="{FF2B5EF4-FFF2-40B4-BE49-F238E27FC236}">
                <a16:creationId xmlns:a16="http://schemas.microsoft.com/office/drawing/2014/main" id="{3C933437-BBE1-FAA2-6DAE-3120C40B42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26</a:t>
            </a:fld>
            <a:endParaRPr lang="en-US" altLang="en-US" sz="1600" dirty="0">
              <a:solidFill>
                <a:srgbClr val="FEFEFE"/>
              </a:solidFill>
              <a:latin typeface="Times New Roman" panose="02020603050405020304" pitchFamily="18" charset="0"/>
            </a:endParaRPr>
          </a:p>
        </p:txBody>
      </p:sp>
      <p:pic>
        <p:nvPicPr>
          <p:cNvPr id="5" name="Picture 4">
            <a:extLst>
              <a:ext uri="{FF2B5EF4-FFF2-40B4-BE49-F238E27FC236}">
                <a16:creationId xmlns:a16="http://schemas.microsoft.com/office/drawing/2014/main" id="{7A2D4059-4B31-1AF6-8579-AB7BBCDB460E}"/>
              </a:ext>
            </a:extLst>
          </p:cNvPr>
          <p:cNvPicPr>
            <a:picLocks noChangeAspect="1"/>
          </p:cNvPicPr>
          <p:nvPr/>
        </p:nvPicPr>
        <p:blipFill>
          <a:blip r:embed="rId6"/>
          <a:stretch>
            <a:fillRect/>
          </a:stretch>
        </p:blipFill>
        <p:spPr>
          <a:xfrm>
            <a:off x="4832699" y="4064699"/>
            <a:ext cx="2910762" cy="2381051"/>
          </a:xfrm>
          <a:prstGeom prst="rect">
            <a:avLst/>
          </a:prstGeom>
          <a:ln w="28575">
            <a:solidFill>
              <a:schemeClr val="accent6">
                <a:lumMod val="50000"/>
              </a:schemeClr>
            </a:solidFill>
          </a:ln>
        </p:spPr>
      </p:pic>
      <p:pic>
        <p:nvPicPr>
          <p:cNvPr id="7" name="Picture 6">
            <a:extLst>
              <a:ext uri="{FF2B5EF4-FFF2-40B4-BE49-F238E27FC236}">
                <a16:creationId xmlns:a16="http://schemas.microsoft.com/office/drawing/2014/main" id="{DBCF0571-2272-1C77-D16F-E4DA9D49E400}"/>
              </a:ext>
            </a:extLst>
          </p:cNvPr>
          <p:cNvPicPr>
            <a:picLocks noChangeAspect="1"/>
          </p:cNvPicPr>
          <p:nvPr/>
        </p:nvPicPr>
        <p:blipFill>
          <a:blip r:embed="rId7"/>
          <a:stretch>
            <a:fillRect/>
          </a:stretch>
        </p:blipFill>
        <p:spPr>
          <a:xfrm>
            <a:off x="1202944" y="4093945"/>
            <a:ext cx="3171796" cy="2400837"/>
          </a:xfrm>
          <a:prstGeom prst="rect">
            <a:avLst/>
          </a:prstGeom>
          <a:ln w="28575">
            <a:solidFill>
              <a:schemeClr val="accent6">
                <a:lumMod val="50000"/>
              </a:schemeClr>
            </a:solidFill>
          </a:ln>
        </p:spPr>
      </p:pic>
      <p:pic>
        <p:nvPicPr>
          <p:cNvPr id="9" name="Picture 8">
            <a:extLst>
              <a:ext uri="{FF2B5EF4-FFF2-40B4-BE49-F238E27FC236}">
                <a16:creationId xmlns:a16="http://schemas.microsoft.com/office/drawing/2014/main" id="{EB8A286E-FCEB-2C28-1169-696A1FFAAF68}"/>
              </a:ext>
            </a:extLst>
          </p:cNvPr>
          <p:cNvPicPr>
            <a:picLocks noChangeAspect="1"/>
          </p:cNvPicPr>
          <p:nvPr/>
        </p:nvPicPr>
        <p:blipFill>
          <a:blip r:embed="rId8"/>
          <a:stretch>
            <a:fillRect/>
          </a:stretch>
        </p:blipFill>
        <p:spPr>
          <a:xfrm>
            <a:off x="8201420" y="4064699"/>
            <a:ext cx="3063719" cy="2381051"/>
          </a:xfrm>
          <a:prstGeom prst="rect">
            <a:avLst/>
          </a:prstGeom>
          <a:ln w="28575">
            <a:solidFill>
              <a:schemeClr val="accent6">
                <a:lumMod val="50000"/>
              </a:schemeClr>
            </a:solidFill>
          </a:ln>
        </p:spPr>
      </p:pic>
    </p:spTree>
    <p:extLst>
      <p:ext uri="{BB962C8B-B14F-4D97-AF65-F5344CB8AC3E}">
        <p14:creationId xmlns:p14="http://schemas.microsoft.com/office/powerpoint/2010/main" val="1892819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B858A-D22A-C765-2608-3C4EAC62C041}"/>
            </a:ext>
          </a:extLst>
        </p:cNvPr>
        <p:cNvGrpSpPr/>
        <p:nvPr/>
      </p:nvGrpSpPr>
      <p:grpSpPr>
        <a:xfrm>
          <a:off x="0" y="0"/>
          <a:ext cx="0" cy="0"/>
          <a:chOff x="0" y="0"/>
          <a:chExt cx="0" cy="0"/>
        </a:xfrm>
      </p:grpSpPr>
      <p:sp>
        <p:nvSpPr>
          <p:cNvPr id="15363" name="Title 2">
            <a:extLst>
              <a:ext uri="{FF2B5EF4-FFF2-40B4-BE49-F238E27FC236}">
                <a16:creationId xmlns:a16="http://schemas.microsoft.com/office/drawing/2014/main" id="{67DC37F7-C8D1-C4F8-5203-2DFFD211D849}"/>
              </a:ext>
            </a:extLst>
          </p:cNvPr>
          <p:cNvSpPr>
            <a:spLocks noGrp="1"/>
          </p:cNvSpPr>
          <p:nvPr>
            <p:ph type="title"/>
          </p:nvPr>
        </p:nvSpPr>
        <p:spPr>
          <a:xfrm>
            <a:off x="406400" y="482600"/>
            <a:ext cx="9448800" cy="1253067"/>
          </a:xfrm>
        </p:spPr>
        <p:txBody>
          <a:bodyPr>
            <a:normAutofit/>
          </a:bodyPr>
          <a:lstStyle/>
          <a:p>
            <a:pPr eaLnBrk="1" fontAlgn="auto" hangingPunct="1">
              <a:spcAft>
                <a:spcPts val="0"/>
              </a:spcAft>
              <a:defRPr/>
            </a:pPr>
            <a:r>
              <a:rPr lang="en-US" altLang="en-US" sz="4000" cap="none" dirty="0">
                <a:solidFill>
                  <a:srgbClr val="1E2C3E"/>
                </a:solidFill>
              </a:rPr>
              <a:t>Abbreviations</a:t>
            </a:r>
          </a:p>
        </p:txBody>
      </p:sp>
      <p:sp>
        <p:nvSpPr>
          <p:cNvPr id="16388" name="Slide Number Placeholder 3">
            <a:extLst>
              <a:ext uri="{FF2B5EF4-FFF2-40B4-BE49-F238E27FC236}">
                <a16:creationId xmlns:a16="http://schemas.microsoft.com/office/drawing/2014/main" id="{09CB254C-9EA9-E2D1-2F81-8266286668A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0"/>
              </a:defRPr>
            </a:lvl1pPr>
            <a:lvl2pPr marL="990575" indent="-380990">
              <a:defRPr>
                <a:solidFill>
                  <a:schemeClr val="tx1"/>
                </a:solidFill>
                <a:latin typeface="Tw Cen MT" panose="020B0602020104020603" pitchFamily="34" charset="0"/>
              </a:defRPr>
            </a:lvl2pPr>
            <a:lvl3pPr marL="1523962" indent="-304792">
              <a:defRPr>
                <a:solidFill>
                  <a:schemeClr val="tx1"/>
                </a:solidFill>
                <a:latin typeface="Tw Cen MT" panose="020B0602020104020603" pitchFamily="34" charset="0"/>
              </a:defRPr>
            </a:lvl3pPr>
            <a:lvl4pPr marL="2133547" indent="-304792">
              <a:defRPr>
                <a:solidFill>
                  <a:schemeClr val="tx1"/>
                </a:solidFill>
                <a:latin typeface="Tw Cen MT" panose="020B0602020104020603" pitchFamily="34" charset="0"/>
              </a:defRPr>
            </a:lvl4pPr>
            <a:lvl5pPr marL="2743131" indent="-304792">
              <a:defRPr>
                <a:solidFill>
                  <a:schemeClr val="tx1"/>
                </a:solidFill>
                <a:latin typeface="Tw Cen MT" panose="020B0602020104020603" pitchFamily="34" charset="0"/>
              </a:defRPr>
            </a:lvl5pPr>
            <a:lvl6pPr marL="3352716" indent="-304792" defTabSz="609585" eaLnBrk="0" fontAlgn="base" hangingPunct="0">
              <a:spcBef>
                <a:spcPct val="0"/>
              </a:spcBef>
              <a:spcAft>
                <a:spcPct val="0"/>
              </a:spcAft>
              <a:defRPr>
                <a:solidFill>
                  <a:schemeClr val="tx1"/>
                </a:solidFill>
                <a:latin typeface="Tw Cen MT" panose="020B0602020104020603" pitchFamily="34" charset="0"/>
              </a:defRPr>
            </a:lvl6pPr>
            <a:lvl7pPr marL="3962301" indent="-304792" defTabSz="609585" eaLnBrk="0" fontAlgn="base" hangingPunct="0">
              <a:spcBef>
                <a:spcPct val="0"/>
              </a:spcBef>
              <a:spcAft>
                <a:spcPct val="0"/>
              </a:spcAft>
              <a:defRPr>
                <a:solidFill>
                  <a:schemeClr val="tx1"/>
                </a:solidFill>
                <a:latin typeface="Tw Cen MT" panose="020B0602020104020603" pitchFamily="34" charset="0"/>
              </a:defRPr>
            </a:lvl7pPr>
            <a:lvl8pPr marL="4571886" indent="-304792" defTabSz="609585" eaLnBrk="0" fontAlgn="base" hangingPunct="0">
              <a:spcBef>
                <a:spcPct val="0"/>
              </a:spcBef>
              <a:spcAft>
                <a:spcPct val="0"/>
              </a:spcAft>
              <a:defRPr>
                <a:solidFill>
                  <a:schemeClr val="tx1"/>
                </a:solidFill>
                <a:latin typeface="Tw Cen MT" panose="020B0602020104020603" pitchFamily="34" charset="0"/>
              </a:defRPr>
            </a:lvl8pPr>
            <a:lvl9pPr marL="5181470" indent="-304792" defTabSz="609585" eaLnBrk="0" fontAlgn="base" hangingPunct="0">
              <a:spcBef>
                <a:spcPct val="0"/>
              </a:spcBef>
              <a:spcAft>
                <a:spcPct val="0"/>
              </a:spcAft>
              <a:defRPr>
                <a:solidFill>
                  <a:schemeClr val="tx1"/>
                </a:solidFill>
                <a:latin typeface="Tw Cen MT" panose="020B0602020104020603" pitchFamily="34" charset="0"/>
              </a:defRPr>
            </a:lvl9pPr>
          </a:lstStyle>
          <a:p>
            <a:pPr fontAlgn="base">
              <a:lnSpc>
                <a:spcPct val="90000"/>
              </a:lnSpc>
              <a:spcBef>
                <a:spcPct val="0"/>
              </a:spcBef>
              <a:spcAft>
                <a:spcPct val="0"/>
              </a:spcAft>
            </a:pPr>
            <a:fld id="{52B38624-2142-43CE-9DB4-F6DA4BF4B13A}" type="slidenum">
              <a:rPr lang="en-US" altLang="en-US" sz="1600">
                <a:solidFill>
                  <a:srgbClr val="FEFEFE"/>
                </a:solidFill>
                <a:latin typeface="Times New Roman" panose="02020603050405020304" pitchFamily="18" charset="0"/>
              </a:rPr>
              <a:pPr fontAlgn="base">
                <a:lnSpc>
                  <a:spcPct val="90000"/>
                </a:lnSpc>
                <a:spcBef>
                  <a:spcPct val="0"/>
                </a:spcBef>
                <a:spcAft>
                  <a:spcPct val="0"/>
                </a:spcAft>
              </a:pPr>
              <a:t>27</a:t>
            </a:fld>
            <a:endParaRPr lang="en-US" altLang="en-US" sz="1600" dirty="0">
              <a:solidFill>
                <a:srgbClr val="FEFEFE"/>
              </a:solidFill>
              <a:latin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3E76D7A8-E9CF-74BF-D5B7-53DBE412D06A}"/>
              </a:ext>
            </a:extLst>
          </p:cNvPr>
          <p:cNvGraphicFramePr>
            <a:graphicFrameLocks noGrp="1"/>
          </p:cNvGraphicFramePr>
          <p:nvPr>
            <p:ph idx="1"/>
          </p:nvPr>
        </p:nvGraphicFramePr>
        <p:xfrm>
          <a:off x="914400" y="2311401"/>
          <a:ext cx="6502400" cy="3929380"/>
        </p:xfrm>
        <a:graphic>
          <a:graphicData uri="http://schemas.openxmlformats.org/drawingml/2006/table">
            <a:tbl>
              <a:tblPr>
                <a:tableStyleId>{FABFCF23-3B69-468F-B69F-88F6DE6A72F2}</a:tableStyleId>
              </a:tblPr>
              <a:tblGrid>
                <a:gridCol w="1472241">
                  <a:extLst>
                    <a:ext uri="{9D8B030D-6E8A-4147-A177-3AD203B41FA5}">
                      <a16:colId xmlns:a16="http://schemas.microsoft.com/office/drawing/2014/main" val="3611933572"/>
                    </a:ext>
                  </a:extLst>
                </a:gridCol>
                <a:gridCol w="5030159">
                  <a:extLst>
                    <a:ext uri="{9D8B030D-6E8A-4147-A177-3AD203B41FA5}">
                      <a16:colId xmlns:a16="http://schemas.microsoft.com/office/drawing/2014/main" val="446245741"/>
                    </a:ext>
                  </a:extLst>
                </a:gridCol>
              </a:tblGrid>
              <a:tr h="297180">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CC </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Care Coordinator</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467912028"/>
                  </a:ext>
                </a:extLst>
              </a:tr>
              <a:tr h="297180">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CMS</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Centers for Medicare &amp; Medicaid Services</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3575124989"/>
                  </a:ext>
                </a:extLst>
              </a:tr>
              <a:tr h="297180">
                <a:tc>
                  <a:txBody>
                    <a:bodyPr/>
                    <a:lstStyle/>
                    <a:p>
                      <a:pPr algn="l" rtl="0" fontAlgn="ctr">
                        <a:buNone/>
                      </a:pPr>
                      <a:r>
                        <a:rPr lang="en-US" sz="1900" u="none" strike="noStrike">
                          <a:solidFill>
                            <a:schemeClr val="accent6">
                              <a:lumMod val="50000"/>
                            </a:schemeClr>
                          </a:solidFill>
                          <a:effectLst/>
                          <a:latin typeface="Arial Nova" panose="020B0504020202020204" pitchFamily="34" charset="0"/>
                        </a:rPr>
                        <a:t>CPG</a:t>
                      </a:r>
                      <a:endParaRPr lang="en-US" sz="1900" b="0" i="0" u="none" strike="noStrike">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Clinical Practice Guidelines</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3558002167"/>
                  </a:ext>
                </a:extLst>
              </a:tr>
              <a:tr h="297180">
                <a:tc>
                  <a:txBody>
                    <a:bodyPr/>
                    <a:lstStyle/>
                    <a:p>
                      <a:pPr algn="l" rtl="0" fontAlgn="ctr">
                        <a:buNone/>
                      </a:pPr>
                      <a:r>
                        <a:rPr lang="en-US" sz="1900" u="none" strike="noStrike">
                          <a:solidFill>
                            <a:schemeClr val="accent6">
                              <a:lumMod val="50000"/>
                            </a:schemeClr>
                          </a:solidFill>
                          <a:effectLst/>
                          <a:latin typeface="Arial Nova" panose="020B0504020202020204" pitchFamily="34" charset="0"/>
                        </a:rPr>
                        <a:t>C-SNP</a:t>
                      </a:r>
                      <a:endParaRPr lang="en-US" sz="1900" b="0" i="0" u="none" strike="noStrike">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Chronic Condition SNP</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2693779469"/>
                  </a:ext>
                </a:extLst>
              </a:tr>
              <a:tr h="297180">
                <a:tc>
                  <a:txBody>
                    <a:bodyPr/>
                    <a:lstStyle/>
                    <a:p>
                      <a:pPr algn="l" rtl="0" fontAlgn="ctr">
                        <a:buNone/>
                      </a:pPr>
                      <a:r>
                        <a:rPr lang="en-US" sz="1900" u="none" strike="noStrike">
                          <a:solidFill>
                            <a:schemeClr val="accent6">
                              <a:lumMod val="50000"/>
                            </a:schemeClr>
                          </a:solidFill>
                          <a:effectLst/>
                          <a:latin typeface="Arial Nova" panose="020B0504020202020204" pitchFamily="34" charset="0"/>
                        </a:rPr>
                        <a:t>CTP</a:t>
                      </a:r>
                      <a:endParaRPr lang="en-US" sz="1900" b="0" i="0" u="none" strike="noStrike">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Care Transition Protocols</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3196593380"/>
                  </a:ext>
                </a:extLst>
              </a:tr>
              <a:tr h="297180">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D-SNP</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Dual Eligible SNP</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3221049682"/>
                  </a:ext>
                </a:extLst>
              </a:tr>
              <a:tr h="297180">
                <a:tc>
                  <a:txBody>
                    <a:bodyPr/>
                    <a:lstStyle/>
                    <a:p>
                      <a:pPr algn="l" rtl="0" fontAlgn="ctr">
                        <a:buNone/>
                      </a:pPr>
                      <a:r>
                        <a:rPr lang="en-US" sz="1900" b="0" i="0" u="none" strike="noStrike" dirty="0">
                          <a:solidFill>
                            <a:schemeClr val="accent6">
                              <a:lumMod val="50000"/>
                            </a:schemeClr>
                          </a:solidFill>
                          <a:effectLst/>
                          <a:latin typeface="Arial Nova" panose="020B0504020202020204" pitchFamily="34" charset="0"/>
                        </a:rPr>
                        <a:t>ECM</a:t>
                      </a:r>
                    </a:p>
                  </a:txBody>
                  <a:tcPr marL="12700" marR="12700" marT="12700" marB="0" anchor="ctr"/>
                </a:tc>
                <a:tc>
                  <a:txBody>
                    <a:bodyPr/>
                    <a:lstStyle/>
                    <a:p>
                      <a:pPr algn="l" rtl="0" fontAlgn="ctr">
                        <a:buNone/>
                      </a:pPr>
                      <a:r>
                        <a:rPr lang="en-US" sz="1900" b="0" i="0" u="none" strike="noStrike" dirty="0">
                          <a:solidFill>
                            <a:schemeClr val="accent6">
                              <a:lumMod val="50000"/>
                            </a:schemeClr>
                          </a:solidFill>
                          <a:effectLst/>
                          <a:latin typeface="Arial Nova" panose="020B0504020202020204" pitchFamily="34" charset="0"/>
                        </a:rPr>
                        <a:t>Enhanced Care Management</a:t>
                      </a:r>
                    </a:p>
                  </a:txBody>
                  <a:tcPr marL="12700" marR="12700" marT="12700" marB="0" anchor="ctr"/>
                </a:tc>
                <a:extLst>
                  <a:ext uri="{0D108BD9-81ED-4DB2-BD59-A6C34878D82A}">
                    <a16:rowId xmlns:a16="http://schemas.microsoft.com/office/drawing/2014/main" val="2426584881"/>
                  </a:ext>
                </a:extLst>
              </a:tr>
              <a:tr h="297180">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HRAT</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Health Risk Assessment Tool</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811904122"/>
                  </a:ext>
                </a:extLst>
              </a:tr>
              <a:tr h="297180">
                <a:tc>
                  <a:txBody>
                    <a:bodyPr/>
                    <a:lstStyle/>
                    <a:p>
                      <a:pPr algn="l" rtl="0" fontAlgn="ctr">
                        <a:buNone/>
                      </a:pPr>
                      <a:r>
                        <a:rPr lang="en-US" sz="1900" u="none" strike="noStrike">
                          <a:solidFill>
                            <a:schemeClr val="accent6">
                              <a:lumMod val="50000"/>
                            </a:schemeClr>
                          </a:solidFill>
                          <a:effectLst/>
                          <a:latin typeface="Arial Nova" panose="020B0504020202020204" pitchFamily="34" charset="0"/>
                        </a:rPr>
                        <a:t>ICP</a:t>
                      </a:r>
                      <a:endParaRPr lang="en-US" sz="1900" b="0" i="0" u="none" strike="noStrike">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Individualized Care Plan</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599522008"/>
                  </a:ext>
                </a:extLst>
              </a:tr>
              <a:tr h="297180">
                <a:tc>
                  <a:txBody>
                    <a:bodyPr/>
                    <a:lstStyle/>
                    <a:p>
                      <a:pPr algn="l" rtl="0" fontAlgn="ctr">
                        <a:buNone/>
                      </a:pPr>
                      <a:r>
                        <a:rPr lang="en-US" sz="1900" u="none" strike="noStrike">
                          <a:solidFill>
                            <a:schemeClr val="accent6">
                              <a:lumMod val="50000"/>
                            </a:schemeClr>
                          </a:solidFill>
                          <a:effectLst/>
                          <a:latin typeface="Arial Nova" panose="020B0504020202020204" pitchFamily="34" charset="0"/>
                        </a:rPr>
                        <a:t>ICT</a:t>
                      </a:r>
                      <a:endParaRPr lang="en-US" sz="1900" b="0" i="0" u="none" strike="noStrike">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Interdisciplinary Care Team</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3521960162"/>
                  </a:ext>
                </a:extLst>
              </a:tr>
              <a:tr h="297180">
                <a:tc>
                  <a:txBody>
                    <a:bodyPr/>
                    <a:lstStyle/>
                    <a:p>
                      <a:pPr algn="l" rtl="0" fontAlgn="ctr">
                        <a:buNone/>
                      </a:pPr>
                      <a:r>
                        <a:rPr lang="en-US" sz="1900" u="none" strike="noStrike">
                          <a:solidFill>
                            <a:schemeClr val="accent6">
                              <a:lumMod val="50000"/>
                            </a:schemeClr>
                          </a:solidFill>
                          <a:effectLst/>
                          <a:latin typeface="Arial Nova" panose="020B0504020202020204" pitchFamily="34" charset="0"/>
                        </a:rPr>
                        <a:t>I-SNP</a:t>
                      </a:r>
                      <a:endParaRPr lang="en-US" sz="1900" b="0" i="0" u="none" strike="noStrike">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Institutional SNP</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2290082103"/>
                  </a:ext>
                </a:extLst>
              </a:tr>
              <a:tr h="297180">
                <a:tc>
                  <a:txBody>
                    <a:bodyPr/>
                    <a:lstStyle/>
                    <a:p>
                      <a:pPr algn="l" rtl="0" fontAlgn="ctr">
                        <a:buNone/>
                      </a:pPr>
                      <a:r>
                        <a:rPr lang="en-US" sz="1900" u="none" strike="noStrike">
                          <a:solidFill>
                            <a:schemeClr val="accent6">
                              <a:lumMod val="50000"/>
                            </a:schemeClr>
                          </a:solidFill>
                          <a:effectLst/>
                          <a:latin typeface="Arial Nova" panose="020B0504020202020204" pitchFamily="34" charset="0"/>
                        </a:rPr>
                        <a:t>MOC</a:t>
                      </a:r>
                      <a:endParaRPr lang="en-US" sz="1900" b="0" i="0" u="none" strike="noStrike">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Model of Care</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832227287"/>
                  </a:ext>
                </a:extLst>
              </a:tr>
              <a:tr h="297180">
                <a:tc>
                  <a:txBody>
                    <a:bodyPr/>
                    <a:lstStyle/>
                    <a:p>
                      <a:pPr algn="l" rtl="0" fontAlgn="ctr">
                        <a:buNone/>
                      </a:pPr>
                      <a:r>
                        <a:rPr lang="en-US" sz="1900" u="none" strike="noStrike">
                          <a:solidFill>
                            <a:schemeClr val="accent6">
                              <a:lumMod val="50000"/>
                            </a:schemeClr>
                          </a:solidFill>
                          <a:effectLst/>
                          <a:latin typeface="Arial Nova" panose="020B0504020202020204" pitchFamily="34" charset="0"/>
                        </a:rPr>
                        <a:t>SNP</a:t>
                      </a:r>
                      <a:endParaRPr lang="en-US" sz="1900" b="0" i="0" u="none" strike="noStrike">
                        <a:solidFill>
                          <a:schemeClr val="accent6">
                            <a:lumMod val="50000"/>
                          </a:schemeClr>
                        </a:solidFill>
                        <a:effectLst/>
                        <a:latin typeface="Arial Nova" panose="020B0504020202020204" pitchFamily="34" charset="0"/>
                      </a:endParaRPr>
                    </a:p>
                  </a:txBody>
                  <a:tcPr marL="12700" marR="12700" marT="12700" marB="0" anchor="ctr"/>
                </a:tc>
                <a:tc>
                  <a:txBody>
                    <a:bodyPr/>
                    <a:lstStyle/>
                    <a:p>
                      <a:pPr algn="l" rtl="0" fontAlgn="ctr">
                        <a:buNone/>
                      </a:pPr>
                      <a:r>
                        <a:rPr lang="en-US" sz="1900" u="none" strike="noStrike" dirty="0">
                          <a:solidFill>
                            <a:schemeClr val="accent6">
                              <a:lumMod val="50000"/>
                            </a:schemeClr>
                          </a:solidFill>
                          <a:effectLst/>
                          <a:latin typeface="Arial Nova" panose="020B0504020202020204" pitchFamily="34" charset="0"/>
                        </a:rPr>
                        <a:t>Special Needs Plan</a:t>
                      </a:r>
                      <a:endParaRPr lang="en-US" sz="1900" b="0" i="0" u="none" strike="noStrike" dirty="0">
                        <a:solidFill>
                          <a:schemeClr val="accent6">
                            <a:lumMod val="50000"/>
                          </a:schemeClr>
                        </a:solidFill>
                        <a:effectLst/>
                        <a:latin typeface="Arial Nova" panose="020B0504020202020204" pitchFamily="34" charset="0"/>
                      </a:endParaRPr>
                    </a:p>
                  </a:txBody>
                  <a:tcPr marL="12700" marR="12700" marT="12700" marB="0" anchor="ctr"/>
                </a:tc>
                <a:extLst>
                  <a:ext uri="{0D108BD9-81ED-4DB2-BD59-A6C34878D82A}">
                    <a16:rowId xmlns:a16="http://schemas.microsoft.com/office/drawing/2014/main" val="3039756324"/>
                  </a:ext>
                </a:extLst>
              </a:tr>
            </a:tbl>
          </a:graphicData>
        </a:graphic>
      </p:graphicFrame>
    </p:spTree>
    <p:extLst>
      <p:ext uri="{BB962C8B-B14F-4D97-AF65-F5344CB8AC3E}">
        <p14:creationId xmlns:p14="http://schemas.microsoft.com/office/powerpoint/2010/main" val="187701388"/>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HICE colors default">
      <a:dk1>
        <a:sysClr val="windowText" lastClr="000000"/>
      </a:dk1>
      <a:lt1>
        <a:sysClr val="window" lastClr="FFFFFF"/>
      </a:lt1>
      <a:dk2>
        <a:srgbClr val="0E2841"/>
      </a:dk2>
      <a:lt2>
        <a:srgbClr val="E8E8E8"/>
      </a:lt2>
      <a:accent1>
        <a:srgbClr val="ECA55A"/>
      </a:accent1>
      <a:accent2>
        <a:srgbClr val="B8D8D0"/>
      </a:accent2>
      <a:accent3>
        <a:srgbClr val="AAF2E5"/>
      </a:accent3>
      <a:accent4>
        <a:srgbClr val="385057"/>
      </a:accent4>
      <a:accent5>
        <a:srgbClr val="2A424A"/>
      </a:accent5>
      <a:accent6>
        <a:srgbClr val="FF0000"/>
      </a:accent6>
      <a:hlink>
        <a:srgbClr val="FFFFFF"/>
      </a:hlink>
      <a:folHlink>
        <a:srgbClr val="FFFF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Integral">
  <a:themeElements>
    <a:clrScheme name="HICE">
      <a:dk1>
        <a:sysClr val="windowText" lastClr="000000"/>
      </a:dk1>
      <a:lt1>
        <a:sysClr val="window" lastClr="FFFFFF"/>
      </a:lt1>
      <a:dk2>
        <a:srgbClr val="344C53"/>
      </a:dk2>
      <a:lt2>
        <a:srgbClr val="E7E6E6"/>
      </a:lt2>
      <a:accent1>
        <a:srgbClr val="A4CFC3"/>
      </a:accent1>
      <a:accent2>
        <a:srgbClr val="EDA458"/>
      </a:accent2>
      <a:accent3>
        <a:srgbClr val="EBF0F2"/>
      </a:accent3>
      <a:accent4>
        <a:srgbClr val="344C53"/>
      </a:accent4>
      <a:accent5>
        <a:srgbClr val="CBE3DC"/>
      </a:accent5>
      <a:accent6>
        <a:srgbClr val="5EAA94"/>
      </a:accent6>
      <a:hlink>
        <a:srgbClr val="42616A"/>
      </a:hlink>
      <a:folHlink>
        <a:srgbClr val="688D9C"/>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4825F1AF-8DBC-4E3D-9F3D-688338DA83F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780</TotalTime>
  <Words>3342</Words>
  <Application>Microsoft Office PowerPoint</Application>
  <PresentationFormat>Widescreen</PresentationFormat>
  <Paragraphs>317</Paragraphs>
  <Slides>27</Slides>
  <Notes>27</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27</vt:i4>
      </vt:variant>
    </vt:vector>
  </HeadingPairs>
  <TitlesOfParts>
    <vt:vector size="43" baseType="lpstr">
      <vt:lpstr>Aptos</vt:lpstr>
      <vt:lpstr>Aptos Display</vt:lpstr>
      <vt:lpstr>Arial</vt:lpstr>
      <vt:lpstr>Arial Nova</vt:lpstr>
      <vt:lpstr>Calibri</vt:lpstr>
      <vt:lpstr>Courier New</vt:lpstr>
      <vt:lpstr>Symbol</vt:lpstr>
      <vt:lpstr>Times New Roman</vt:lpstr>
      <vt:lpstr>Tw Cen MT</vt:lpstr>
      <vt:lpstr>Tw Cen MT Condensed</vt:lpstr>
      <vt:lpstr>Wingdings</vt:lpstr>
      <vt:lpstr>Wingdings 2</vt:lpstr>
      <vt:lpstr>Wingdings 3</vt:lpstr>
      <vt:lpstr>1_Office Theme</vt:lpstr>
      <vt:lpstr>Custom Design</vt:lpstr>
      <vt:lpstr>Integral</vt:lpstr>
      <vt:lpstr>Model of Care Provider Training</vt:lpstr>
      <vt:lpstr>Training Objectives</vt:lpstr>
      <vt:lpstr>What is the purpose of MOC?</vt:lpstr>
      <vt:lpstr>Purpose of MOC Training</vt:lpstr>
      <vt:lpstr>Purpose of MOC Training (cont’d)</vt:lpstr>
      <vt:lpstr>CMS Required MOC Elements</vt:lpstr>
      <vt:lpstr>MOC 1: Description of SNP Population</vt:lpstr>
      <vt:lpstr> MOC 2: Care Coordination Staff  Structure (Intro)  </vt:lpstr>
      <vt:lpstr>MOC 2: Care Coordination Staff Structure (cont’d)</vt:lpstr>
      <vt:lpstr>MOC 2: Care Coordination Health Risk Assessment Tool</vt:lpstr>
      <vt:lpstr> MOC 2: Care Coordination Individualized Care Plan (ICP)  </vt:lpstr>
      <vt:lpstr> MOC 2: Care Coordination Interdisclipinary Care Team (ICT)  </vt:lpstr>
      <vt:lpstr> MOC 2: Care Coordination Care Transition Protocols  </vt:lpstr>
      <vt:lpstr>MOC 3: Provider Network</vt:lpstr>
      <vt:lpstr>MOC 3, Element A:  Specialized Expertise</vt:lpstr>
      <vt:lpstr>MOC 3, Element B: Clinical Practice Guidelines (CPG) &amp;  Care Transition Protocols (CTP)</vt:lpstr>
      <vt:lpstr>MOC 3, Element B: Clinical Practice Guidelines (CPG) &amp; Care Transition Protocols (CTP) (cont’d)</vt:lpstr>
      <vt:lpstr>MOC 3, Element C:   Training for the Provider Network</vt:lpstr>
      <vt:lpstr>MOC 4: Quality Measurement &amp; Performance Improvement</vt:lpstr>
      <vt:lpstr>MOC 4, Element A:  Quality Performance Improvement</vt:lpstr>
      <vt:lpstr>MOC 4, Element B:  Measurable Goals &amp; Health Outcomes</vt:lpstr>
      <vt:lpstr>MOC 4, Element C:  Measuring Patient Experience of Care  (Enrollee Satisfaction)</vt:lpstr>
      <vt:lpstr>MOC 4, Element D:  Ongoing Performance Improvement Evaluation of the MOC</vt:lpstr>
      <vt:lpstr>MOC 4, Element E:  Dissemination of SNP Quality Performance Related to the MOC</vt:lpstr>
      <vt:lpstr>MOC Training Attestation</vt:lpstr>
      <vt:lpstr>Training Resources</vt:lpstr>
      <vt:lpstr>Abbreviations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Delilah.Samson@anthem.com</dc:creator>
  <cp:lastModifiedBy>Jennifer Bundy</cp:lastModifiedBy>
  <cp:revision>7</cp:revision>
  <dcterms:created xsi:type="dcterms:W3CDTF">2025-09-19T18:59:14Z</dcterms:created>
  <dcterms:modified xsi:type="dcterms:W3CDTF">2026-02-17T19:13:33Z</dcterms:modified>
</cp:coreProperties>
</file>